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6" r:id="rId2"/>
    <p:sldId id="258" r:id="rId3"/>
    <p:sldId id="259" r:id="rId4"/>
    <p:sldId id="260" r:id="rId5"/>
    <p:sldId id="261" r:id="rId6"/>
    <p:sldId id="262" r:id="rId7"/>
    <p:sldId id="263" r:id="rId8"/>
    <p:sldId id="264" r:id="rId9"/>
    <p:sldId id="265" r:id="rId10"/>
    <p:sldId id="266" r:id="rId11"/>
    <p:sldId id="267" r:id="rId12"/>
    <p:sldId id="268" r:id="rId13"/>
    <p:sldId id="257"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135" autoAdjust="0"/>
    <p:restoredTop sz="94660"/>
  </p:normalViewPr>
  <p:slideViewPr>
    <p:cSldViewPr snapToGrid="0">
      <p:cViewPr varScale="1">
        <p:scale>
          <a:sx n="105" d="100"/>
          <a:sy n="105" d="100"/>
        </p:scale>
        <p:origin x="114" y="27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smtClean="0"/>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04BFB636-DA02-4FF5-9BAC-855682E9D30F}" type="datetimeFigureOut">
              <a:rPr lang="en-US" smtClean="0"/>
              <a:t>5/15/2015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CE8D54-7957-4067-AE2F-578C6F5526D5}" type="slidenum">
              <a:rPr lang="en-US" smtClean="0"/>
              <a:t>‹#›</a:t>
            </a:fld>
            <a:endParaRPr lang="en-US"/>
          </a:p>
        </p:txBody>
      </p:sp>
    </p:spTree>
    <p:extLst>
      <p:ext uri="{BB962C8B-B14F-4D97-AF65-F5344CB8AC3E}">
        <p14:creationId xmlns:p14="http://schemas.microsoft.com/office/powerpoint/2010/main" val="19432487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4BFB636-DA02-4FF5-9BAC-855682E9D30F}" type="datetimeFigureOut">
              <a:rPr lang="en-US" smtClean="0"/>
              <a:t>5/15/2015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5CE8D54-7957-4067-AE2F-578C6F5526D5}" type="slidenum">
              <a:rPr lang="en-US" smtClean="0"/>
              <a:t>‹#›</a:t>
            </a:fld>
            <a:endParaRPr lang="en-US"/>
          </a:p>
        </p:txBody>
      </p:sp>
    </p:spTree>
    <p:extLst>
      <p:ext uri="{BB962C8B-B14F-4D97-AF65-F5344CB8AC3E}">
        <p14:creationId xmlns:p14="http://schemas.microsoft.com/office/powerpoint/2010/main" val="42937218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smtClean="0"/>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4BFB636-DA02-4FF5-9BAC-855682E9D30F}" type="datetimeFigureOut">
              <a:rPr lang="en-US" smtClean="0"/>
              <a:t>5/15/2015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CE8D54-7957-4067-AE2F-578C6F5526D5}" type="slidenum">
              <a:rPr lang="en-US" smtClean="0"/>
              <a:t>‹#›</a:t>
            </a:fld>
            <a:endParaRPr lang="en-US"/>
          </a:p>
        </p:txBody>
      </p:sp>
    </p:spTree>
    <p:extLst>
      <p:ext uri="{BB962C8B-B14F-4D97-AF65-F5344CB8AC3E}">
        <p14:creationId xmlns:p14="http://schemas.microsoft.com/office/powerpoint/2010/main" val="336515063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smtClean="0"/>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smtClean="0"/>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4BFB636-DA02-4FF5-9BAC-855682E9D30F}" type="datetimeFigureOut">
              <a:rPr lang="en-US" smtClean="0"/>
              <a:t>5/15/2015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CE8D54-7957-4067-AE2F-578C6F5526D5}" type="slidenum">
              <a:rPr lang="en-US" smtClean="0"/>
              <a:t>‹#›</a:t>
            </a:fld>
            <a:endParaRPr lang="en-US"/>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10122995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4BFB636-DA02-4FF5-9BAC-855682E9D30F}" type="datetimeFigureOut">
              <a:rPr lang="en-US" smtClean="0"/>
              <a:t>5/15/2015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CE8D54-7957-4067-AE2F-578C6F5526D5}" type="slidenum">
              <a:rPr lang="en-US" smtClean="0"/>
              <a:t>‹#›</a:t>
            </a:fld>
            <a:endParaRPr lang="en-US"/>
          </a:p>
        </p:txBody>
      </p:sp>
    </p:spTree>
    <p:extLst>
      <p:ext uri="{BB962C8B-B14F-4D97-AF65-F5344CB8AC3E}">
        <p14:creationId xmlns:p14="http://schemas.microsoft.com/office/powerpoint/2010/main" val="31604605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04BFB636-DA02-4FF5-9BAC-855682E9D30F}" type="datetimeFigureOut">
              <a:rPr lang="en-US" smtClean="0"/>
              <a:t>5/15/2015</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CE8D54-7957-4067-AE2F-578C6F5526D5}" type="slidenum">
              <a:rPr lang="en-US" smtClean="0"/>
              <a:t>‹#›</a:t>
            </a:fld>
            <a:endParaRPr lang="en-US"/>
          </a:p>
        </p:txBody>
      </p:sp>
    </p:spTree>
    <p:extLst>
      <p:ext uri="{BB962C8B-B14F-4D97-AF65-F5344CB8AC3E}">
        <p14:creationId xmlns:p14="http://schemas.microsoft.com/office/powerpoint/2010/main" val="276304222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04BFB636-DA02-4FF5-9BAC-855682E9D30F}" type="datetimeFigureOut">
              <a:rPr lang="en-US" smtClean="0"/>
              <a:t>5/15/2015</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CE8D54-7957-4067-AE2F-578C6F5526D5}" type="slidenum">
              <a:rPr lang="en-US" smtClean="0"/>
              <a:t>‹#›</a:t>
            </a:fld>
            <a:endParaRPr lang="en-US"/>
          </a:p>
        </p:txBody>
      </p:sp>
    </p:spTree>
    <p:extLst>
      <p:ext uri="{BB962C8B-B14F-4D97-AF65-F5344CB8AC3E}">
        <p14:creationId xmlns:p14="http://schemas.microsoft.com/office/powerpoint/2010/main" val="11632543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4BFB636-DA02-4FF5-9BAC-855682E9D30F}" type="datetimeFigureOut">
              <a:rPr lang="en-US" smtClean="0"/>
              <a:t>5/15/2015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CE8D54-7957-4067-AE2F-578C6F5526D5}" type="slidenum">
              <a:rPr lang="en-US" smtClean="0"/>
              <a:t>‹#›</a:t>
            </a:fld>
            <a:endParaRPr lang="en-US"/>
          </a:p>
        </p:txBody>
      </p:sp>
    </p:spTree>
    <p:extLst>
      <p:ext uri="{BB962C8B-B14F-4D97-AF65-F5344CB8AC3E}">
        <p14:creationId xmlns:p14="http://schemas.microsoft.com/office/powerpoint/2010/main" val="154845161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4BFB636-DA02-4FF5-9BAC-855682E9D30F}" type="datetimeFigureOut">
              <a:rPr lang="en-US" smtClean="0"/>
              <a:t>5/15/2015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CE8D54-7957-4067-AE2F-578C6F5526D5}" type="slidenum">
              <a:rPr lang="en-US" smtClean="0"/>
              <a:t>‹#›</a:t>
            </a:fld>
            <a:endParaRPr lang="en-US"/>
          </a:p>
        </p:txBody>
      </p:sp>
    </p:spTree>
    <p:extLst>
      <p:ext uri="{BB962C8B-B14F-4D97-AF65-F5344CB8AC3E}">
        <p14:creationId xmlns:p14="http://schemas.microsoft.com/office/powerpoint/2010/main" val="26688596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p:txBody>
          <a:bodyPr/>
          <a:lstStyle/>
          <a:p>
            <a:fld id="{04BFB636-DA02-4FF5-9BAC-855682E9D30F}" type="datetimeFigureOut">
              <a:rPr lang="en-US" smtClean="0"/>
              <a:t>5/15/2015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CE8D54-7957-4067-AE2F-578C6F5526D5}" type="slidenum">
              <a:rPr lang="en-US" smtClean="0"/>
              <a:t>‹#›</a:t>
            </a:fld>
            <a:endParaRPr lang="en-US"/>
          </a:p>
        </p:txBody>
      </p:sp>
    </p:spTree>
    <p:extLst>
      <p:ext uri="{BB962C8B-B14F-4D97-AF65-F5344CB8AC3E}">
        <p14:creationId xmlns:p14="http://schemas.microsoft.com/office/powerpoint/2010/main" val="32327451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4BFB636-DA02-4FF5-9BAC-855682E9D30F}" type="datetimeFigureOut">
              <a:rPr lang="en-US" smtClean="0"/>
              <a:t>5/15/2015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CE8D54-7957-4067-AE2F-578C6F5526D5}" type="slidenum">
              <a:rPr lang="en-US" smtClean="0"/>
              <a:t>‹#›</a:t>
            </a:fld>
            <a:endParaRPr lang="en-US"/>
          </a:p>
        </p:txBody>
      </p:sp>
    </p:spTree>
    <p:extLst>
      <p:ext uri="{BB962C8B-B14F-4D97-AF65-F5344CB8AC3E}">
        <p14:creationId xmlns:p14="http://schemas.microsoft.com/office/powerpoint/2010/main" val="5967919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4BFB636-DA02-4FF5-9BAC-855682E9D30F}" type="datetimeFigureOut">
              <a:rPr lang="en-US" smtClean="0"/>
              <a:t>5/15/2015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5CE8D54-7957-4067-AE2F-578C6F5526D5}" type="slidenum">
              <a:rPr lang="en-US" smtClean="0"/>
              <a:t>‹#›</a:t>
            </a:fld>
            <a:endParaRPr lang="en-US"/>
          </a:p>
        </p:txBody>
      </p:sp>
    </p:spTree>
    <p:extLst>
      <p:ext uri="{BB962C8B-B14F-4D97-AF65-F5344CB8AC3E}">
        <p14:creationId xmlns:p14="http://schemas.microsoft.com/office/powerpoint/2010/main" val="7035027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04BFB636-DA02-4FF5-9BAC-855682E9D30F}" type="datetimeFigureOut">
              <a:rPr lang="en-US" smtClean="0"/>
              <a:t>5/15/2015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5CE8D54-7957-4067-AE2F-578C6F5526D5}" type="slidenum">
              <a:rPr lang="en-US" smtClean="0"/>
              <a:t>‹#›</a:t>
            </a:fld>
            <a:endParaRPr lang="en-US"/>
          </a:p>
        </p:txBody>
      </p:sp>
    </p:spTree>
    <p:extLst>
      <p:ext uri="{BB962C8B-B14F-4D97-AF65-F5344CB8AC3E}">
        <p14:creationId xmlns:p14="http://schemas.microsoft.com/office/powerpoint/2010/main" val="40734652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Date Placeholder 2"/>
          <p:cNvSpPr>
            <a:spLocks noGrp="1"/>
          </p:cNvSpPr>
          <p:nvPr>
            <p:ph type="dt" sz="half" idx="10"/>
          </p:nvPr>
        </p:nvSpPr>
        <p:spPr/>
        <p:txBody>
          <a:bodyPr/>
          <a:lstStyle/>
          <a:p>
            <a:fld id="{04BFB636-DA02-4FF5-9BAC-855682E9D30F}" type="datetimeFigureOut">
              <a:rPr lang="en-US" smtClean="0"/>
              <a:t>5/15/2015</a:t>
            </a:fld>
            <a:endParaRPr lang="en-US"/>
          </a:p>
        </p:txBody>
      </p:sp>
      <p:sp>
        <p:nvSpPr>
          <p:cNvPr id="5" name="Footer Placeholder 3"/>
          <p:cNvSpPr>
            <a:spLocks noGrp="1"/>
          </p:cNvSpPr>
          <p:nvPr>
            <p:ph type="ftr" sz="quarter" idx="11"/>
          </p:nvPr>
        </p:nvSpPr>
        <p:spPr/>
        <p:txBody>
          <a:bodyPr/>
          <a:lstStyle/>
          <a:p>
            <a:endParaRPr lang="en-US"/>
          </a:p>
        </p:txBody>
      </p:sp>
      <p:sp>
        <p:nvSpPr>
          <p:cNvPr id="6" name="Slide Number Placeholder 4"/>
          <p:cNvSpPr>
            <a:spLocks noGrp="1"/>
          </p:cNvSpPr>
          <p:nvPr>
            <p:ph type="sldNum" sz="quarter" idx="12"/>
          </p:nvPr>
        </p:nvSpPr>
        <p:spPr/>
        <p:txBody>
          <a:bodyPr/>
          <a:lstStyle/>
          <a:p>
            <a:fld id="{15CE8D54-7957-4067-AE2F-578C6F5526D5}" type="slidenum">
              <a:rPr lang="en-US" smtClean="0"/>
              <a:t>‹#›</a:t>
            </a:fld>
            <a:endParaRPr lang="en-US"/>
          </a:p>
        </p:txBody>
      </p:sp>
    </p:spTree>
    <p:extLst>
      <p:ext uri="{BB962C8B-B14F-4D97-AF65-F5344CB8AC3E}">
        <p14:creationId xmlns:p14="http://schemas.microsoft.com/office/powerpoint/2010/main" val="18761483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04BFB636-DA02-4FF5-9BAC-855682E9D30F}" type="datetimeFigureOut">
              <a:rPr lang="en-US" smtClean="0"/>
              <a:t>5/15/2015</a:t>
            </a:fld>
            <a:endParaRPr lang="en-US"/>
          </a:p>
        </p:txBody>
      </p:sp>
      <p:sp>
        <p:nvSpPr>
          <p:cNvPr id="5" name="Footer Placeholder 2"/>
          <p:cNvSpPr>
            <a:spLocks noGrp="1"/>
          </p:cNvSpPr>
          <p:nvPr>
            <p:ph type="ftr" sz="quarter" idx="11"/>
          </p:nvPr>
        </p:nvSpPr>
        <p:spPr/>
        <p:txBody>
          <a:bodyPr/>
          <a:lstStyle/>
          <a:p>
            <a:endParaRPr lang="en-US"/>
          </a:p>
        </p:txBody>
      </p:sp>
      <p:sp>
        <p:nvSpPr>
          <p:cNvPr id="6" name="Slide Number Placeholder 3"/>
          <p:cNvSpPr>
            <a:spLocks noGrp="1"/>
          </p:cNvSpPr>
          <p:nvPr>
            <p:ph type="sldNum" sz="quarter" idx="12"/>
          </p:nvPr>
        </p:nvSpPr>
        <p:spPr/>
        <p:txBody>
          <a:bodyPr/>
          <a:lstStyle/>
          <a:p>
            <a:fld id="{15CE8D54-7957-4067-AE2F-578C6F5526D5}" type="slidenum">
              <a:rPr lang="en-US" smtClean="0"/>
              <a:t>‹#›</a:t>
            </a:fld>
            <a:endParaRPr lang="en-US"/>
          </a:p>
        </p:txBody>
      </p:sp>
    </p:spTree>
    <p:extLst>
      <p:ext uri="{BB962C8B-B14F-4D97-AF65-F5344CB8AC3E}">
        <p14:creationId xmlns:p14="http://schemas.microsoft.com/office/powerpoint/2010/main" val="22886295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Date Placeholder 4"/>
          <p:cNvSpPr>
            <a:spLocks noGrp="1"/>
          </p:cNvSpPr>
          <p:nvPr>
            <p:ph type="dt" sz="half" idx="10"/>
          </p:nvPr>
        </p:nvSpPr>
        <p:spPr/>
        <p:txBody>
          <a:bodyPr/>
          <a:lstStyle/>
          <a:p>
            <a:fld id="{04BFB636-DA02-4FF5-9BAC-855682E9D30F}" type="datetimeFigureOut">
              <a:rPr lang="en-US" smtClean="0"/>
              <a:t>5/15/2015</a:t>
            </a:fld>
            <a:endParaRPr lang="en-US"/>
          </a:p>
        </p:txBody>
      </p:sp>
      <p:sp>
        <p:nvSpPr>
          <p:cNvPr id="5" name="Footer Placeholder 5"/>
          <p:cNvSpPr>
            <a:spLocks noGrp="1"/>
          </p:cNvSpPr>
          <p:nvPr>
            <p:ph type="ftr" sz="quarter" idx="11"/>
          </p:nvPr>
        </p:nvSpPr>
        <p:spPr/>
        <p:txBody>
          <a:bodyPr/>
          <a:lstStyle/>
          <a:p>
            <a:endParaRPr lang="en-US"/>
          </a:p>
        </p:txBody>
      </p:sp>
      <p:sp>
        <p:nvSpPr>
          <p:cNvPr id="6" name="Slide Number Placeholder 6"/>
          <p:cNvSpPr>
            <a:spLocks noGrp="1"/>
          </p:cNvSpPr>
          <p:nvPr>
            <p:ph type="sldNum" sz="quarter" idx="12"/>
          </p:nvPr>
        </p:nvSpPr>
        <p:spPr/>
        <p:txBody>
          <a:bodyPr/>
          <a:lstStyle/>
          <a:p>
            <a:fld id="{15CE8D54-7957-4067-AE2F-578C6F5526D5}" type="slidenum">
              <a:rPr lang="en-US" smtClean="0"/>
              <a:t>‹#›</a:t>
            </a:fld>
            <a:endParaRPr lang="en-US"/>
          </a:p>
        </p:txBody>
      </p:sp>
    </p:spTree>
    <p:extLst>
      <p:ext uri="{BB962C8B-B14F-4D97-AF65-F5344CB8AC3E}">
        <p14:creationId xmlns:p14="http://schemas.microsoft.com/office/powerpoint/2010/main" val="34954160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4BFB636-DA02-4FF5-9BAC-855682E9D30F}" type="datetimeFigureOut">
              <a:rPr lang="en-US" smtClean="0"/>
              <a:t>5/15/2015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5CE8D54-7957-4067-AE2F-578C6F5526D5}" type="slidenum">
              <a:rPr lang="en-US" smtClean="0"/>
              <a:t>‹#›</a:t>
            </a:fld>
            <a:endParaRPr lang="en-US"/>
          </a:p>
        </p:txBody>
      </p:sp>
    </p:spTree>
    <p:extLst>
      <p:ext uri="{BB962C8B-B14F-4D97-AF65-F5344CB8AC3E}">
        <p14:creationId xmlns:p14="http://schemas.microsoft.com/office/powerpoint/2010/main" val="11299242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04BFB636-DA02-4FF5-9BAC-855682E9D30F}" type="datetimeFigureOut">
              <a:rPr lang="en-US" smtClean="0"/>
              <a:t>5/15/2015</a:t>
            </a:fld>
            <a:endParaRPr lang="en-US"/>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15CE8D54-7957-4067-AE2F-578C6F5526D5}" type="slidenum">
              <a:rPr lang="en-US" smtClean="0"/>
              <a:t>‹#›</a:t>
            </a:fld>
            <a:endParaRPr lang="en-US"/>
          </a:p>
        </p:txBody>
      </p:sp>
    </p:spTree>
    <p:extLst>
      <p:ext uri="{BB962C8B-B14F-4D97-AF65-F5344CB8AC3E}">
        <p14:creationId xmlns:p14="http://schemas.microsoft.com/office/powerpoint/2010/main" val="3089042786"/>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 id="2147483744" r:id="rId12"/>
    <p:sldLayoutId id="2147483745" r:id="rId13"/>
    <p:sldLayoutId id="2147483746" r:id="rId14"/>
    <p:sldLayoutId id="2147483747" r:id="rId15"/>
    <p:sldLayoutId id="2147483748" r:id="rId16"/>
    <p:sldLayoutId id="2147483749" r:id="rId17"/>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hyperlink" Target="http://www.ndsu.edu/pubweb/chiwonlee/plsc211/student%20papers/articles08/tyrelcale/Irrigation.html" TargetMode="External"/><Relationship Id="rId2" Type="http://schemas.openxmlformats.org/officeDocument/2006/relationships/hyperlink" Target="http://www.delta-t.co.uk/product-downloads.asp?$=Product%20Manuals" TargetMode="External"/><Relationship Id="rId1" Type="http://schemas.openxmlformats.org/officeDocument/2006/relationships/slideLayout" Target="../slideLayouts/slideLayout2.xml"/><Relationship Id="rId4" Type="http://schemas.openxmlformats.org/officeDocument/2006/relationships/hyperlink" Target="http://www.irrigationfutures.org.au/imagesDB/news/soilwatermonitoring2ed.pdf"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p:cNvSpPr txBox="1"/>
          <p:nvPr/>
        </p:nvSpPr>
        <p:spPr>
          <a:xfrm>
            <a:off x="2770909" y="1061360"/>
            <a:ext cx="5652654" cy="369332"/>
          </a:xfrm>
          <a:prstGeom prst="rect">
            <a:avLst/>
          </a:prstGeom>
          <a:noFill/>
        </p:spPr>
        <p:txBody>
          <a:bodyPr wrap="square" rtlCol="0">
            <a:spAutoFit/>
          </a:bodyPr>
          <a:lstStyle/>
          <a:p>
            <a:pPr algn="ctr"/>
            <a:r>
              <a:rPr lang="en-US" dirty="0" smtClean="0"/>
              <a:t>Sensor Technology</a:t>
            </a:r>
            <a:endParaRPr lang="en-US" dirty="0"/>
          </a:p>
        </p:txBody>
      </p:sp>
      <p:sp>
        <p:nvSpPr>
          <p:cNvPr id="3" name="TextBox 2"/>
          <p:cNvSpPr txBox="1"/>
          <p:nvPr/>
        </p:nvSpPr>
        <p:spPr>
          <a:xfrm>
            <a:off x="3066472" y="1983509"/>
            <a:ext cx="5357091" cy="523220"/>
          </a:xfrm>
          <a:prstGeom prst="rect">
            <a:avLst/>
          </a:prstGeom>
          <a:noFill/>
        </p:spPr>
        <p:txBody>
          <a:bodyPr wrap="square" rtlCol="0">
            <a:spAutoFit/>
          </a:bodyPr>
          <a:lstStyle/>
          <a:p>
            <a:pPr algn="ctr"/>
            <a:r>
              <a:rPr lang="en-US" sz="2800" b="1" dirty="0" smtClean="0"/>
              <a:t>Soil Moisture Sensor</a:t>
            </a:r>
            <a:endParaRPr lang="en-US" sz="2800" b="1" dirty="0"/>
          </a:p>
        </p:txBody>
      </p:sp>
      <p:sp>
        <p:nvSpPr>
          <p:cNvPr id="5" name="TextBox 4"/>
          <p:cNvSpPr txBox="1"/>
          <p:nvPr/>
        </p:nvSpPr>
        <p:spPr>
          <a:xfrm>
            <a:off x="8254689" y="5004866"/>
            <a:ext cx="3666836" cy="369332"/>
          </a:xfrm>
          <a:prstGeom prst="rect">
            <a:avLst/>
          </a:prstGeom>
          <a:noFill/>
        </p:spPr>
        <p:txBody>
          <a:bodyPr wrap="square" rtlCol="0">
            <a:spAutoFit/>
          </a:bodyPr>
          <a:lstStyle/>
          <a:p>
            <a:pPr marL="285750" indent="-285750">
              <a:buFontTx/>
              <a:buChar char="-"/>
            </a:pPr>
            <a:r>
              <a:rPr lang="en-US" dirty="0" smtClean="0"/>
              <a:t>By Amrit Gautam (TI13S1)</a:t>
            </a:r>
            <a:endParaRPr lang="en-US" dirty="0"/>
          </a:p>
        </p:txBody>
      </p:sp>
      <p:sp>
        <p:nvSpPr>
          <p:cNvPr id="6" name="TextBox 5"/>
          <p:cNvSpPr txBox="1"/>
          <p:nvPr/>
        </p:nvSpPr>
        <p:spPr>
          <a:xfrm>
            <a:off x="1505527" y="3140835"/>
            <a:ext cx="9153237" cy="523220"/>
          </a:xfrm>
          <a:prstGeom prst="rect">
            <a:avLst/>
          </a:prstGeom>
          <a:noFill/>
        </p:spPr>
        <p:txBody>
          <a:bodyPr wrap="square" rtlCol="0">
            <a:spAutoFit/>
          </a:bodyPr>
          <a:lstStyle/>
          <a:p>
            <a:pPr algn="ctr"/>
            <a:r>
              <a:rPr lang="en-US" sz="1400" i="1" dirty="0"/>
              <a:t>A soil water sensor is an instrument which, when placed in a soil for period of time, provides information related to the soil water status of the soil (Cape 1997).</a:t>
            </a:r>
            <a:endParaRPr lang="en-US" sz="1400" dirty="0"/>
          </a:p>
        </p:txBody>
      </p:sp>
    </p:spTree>
    <p:extLst>
      <p:ext uri="{BB962C8B-B14F-4D97-AF65-F5344CB8AC3E}">
        <p14:creationId xmlns:p14="http://schemas.microsoft.com/office/powerpoint/2010/main" val="92468590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27797" y="818865"/>
            <a:ext cx="8270544" cy="1754326"/>
          </a:xfrm>
          <a:prstGeom prst="rect">
            <a:avLst/>
          </a:prstGeom>
          <a:noFill/>
        </p:spPr>
        <p:txBody>
          <a:bodyPr wrap="square" rtlCol="0">
            <a:spAutoFit/>
          </a:bodyPr>
          <a:lstStyle/>
          <a:p>
            <a:r>
              <a:rPr lang="en-US" b="1" dirty="0" smtClean="0"/>
              <a:t>Advantages:</a:t>
            </a:r>
          </a:p>
          <a:p>
            <a:endParaRPr lang="en-US" dirty="0" smtClean="0"/>
          </a:p>
          <a:p>
            <a:pPr marL="285750" indent="-285750">
              <a:buFont typeface="Arial" panose="020B0604020202020204" pitchFamily="34" charset="0"/>
              <a:buChar char="•"/>
            </a:pPr>
            <a:r>
              <a:rPr lang="en-US" dirty="0"/>
              <a:t>Accurate after soil-specific calibration (±1%) </a:t>
            </a:r>
          </a:p>
          <a:p>
            <a:pPr marL="285750" indent="-285750">
              <a:buFont typeface="Arial" panose="020B0604020202020204" pitchFamily="34" charset="0"/>
              <a:buChar char="•"/>
            </a:pPr>
            <a:r>
              <a:rPr lang="en-US" dirty="0"/>
              <a:t>Can be used with high soil salinity where TDR </a:t>
            </a:r>
            <a:r>
              <a:rPr lang="en-US" dirty="0" smtClean="0"/>
              <a:t>fails</a:t>
            </a:r>
            <a:endParaRPr lang="en-US" dirty="0"/>
          </a:p>
          <a:p>
            <a:pPr marL="285750" indent="-285750">
              <a:buFont typeface="Arial" panose="020B0604020202020204" pitchFamily="34" charset="0"/>
              <a:buChar char="•"/>
            </a:pPr>
            <a:r>
              <a:rPr lang="en-US" dirty="0" smtClean="0"/>
              <a:t>Can </a:t>
            </a:r>
            <a:r>
              <a:rPr lang="en-US" dirty="0"/>
              <a:t>be connected to conventional </a:t>
            </a:r>
            <a:r>
              <a:rPr lang="en-US" dirty="0" err="1"/>
              <a:t>dataloggers</a:t>
            </a:r>
            <a:r>
              <a:rPr lang="en-US" dirty="0"/>
              <a:t> (DC output signal</a:t>
            </a:r>
            <a:r>
              <a:rPr lang="en-US" dirty="0" smtClean="0"/>
              <a:t>) </a:t>
            </a:r>
            <a:endParaRPr lang="en-US" dirty="0"/>
          </a:p>
          <a:p>
            <a:pPr marL="285750" indent="-285750">
              <a:buFont typeface="Arial" panose="020B0604020202020204" pitchFamily="34" charset="0"/>
              <a:buChar char="•"/>
            </a:pPr>
            <a:r>
              <a:rPr lang="en-US" dirty="0" smtClean="0"/>
              <a:t>More </a:t>
            </a:r>
            <a:r>
              <a:rPr lang="en-US" dirty="0"/>
              <a:t>flexibility in probe </a:t>
            </a:r>
            <a:r>
              <a:rPr lang="en-US" dirty="0" smtClean="0"/>
              <a:t>design</a:t>
            </a:r>
            <a:endParaRPr lang="en-US" dirty="0"/>
          </a:p>
        </p:txBody>
      </p:sp>
      <p:sp>
        <p:nvSpPr>
          <p:cNvPr id="4" name="TextBox 3"/>
          <p:cNvSpPr txBox="1"/>
          <p:nvPr/>
        </p:nvSpPr>
        <p:spPr>
          <a:xfrm>
            <a:off x="627797" y="2893325"/>
            <a:ext cx="8652681" cy="2308324"/>
          </a:xfrm>
          <a:prstGeom prst="rect">
            <a:avLst/>
          </a:prstGeom>
          <a:noFill/>
        </p:spPr>
        <p:txBody>
          <a:bodyPr wrap="square" rtlCol="0">
            <a:spAutoFit/>
          </a:bodyPr>
          <a:lstStyle/>
          <a:p>
            <a:r>
              <a:rPr lang="en-US" b="1" dirty="0" smtClean="0"/>
              <a:t>Disadvantages:</a:t>
            </a:r>
          </a:p>
          <a:p>
            <a:pPr marL="285750" indent="-285750">
              <a:buFont typeface="Arial" panose="020B0604020202020204" pitchFamily="34" charset="0"/>
              <a:buChar char="•"/>
            </a:pPr>
            <a:r>
              <a:rPr lang="en-US" dirty="0"/>
              <a:t>For reliable measurements, it is critical to </a:t>
            </a:r>
            <a:r>
              <a:rPr lang="en-US" dirty="0" smtClean="0"/>
              <a:t>have </a:t>
            </a:r>
            <a:r>
              <a:rPr lang="en-US" dirty="0"/>
              <a:t>good contact between the sensor (or </a:t>
            </a:r>
            <a:r>
              <a:rPr lang="en-US" dirty="0" smtClean="0"/>
              <a:t>access tube</a:t>
            </a:r>
            <a:r>
              <a:rPr lang="en-US" dirty="0"/>
              <a:t>) and soil. Careful </a:t>
            </a:r>
            <a:r>
              <a:rPr lang="en-US" dirty="0" err="1" smtClean="0"/>
              <a:t>installationis</a:t>
            </a:r>
            <a:r>
              <a:rPr lang="en-US" dirty="0" smtClean="0"/>
              <a:t> </a:t>
            </a:r>
            <a:r>
              <a:rPr lang="en-US" dirty="0"/>
              <a:t>necessary to avoid air gaps. </a:t>
            </a:r>
          </a:p>
          <a:p>
            <a:pPr marL="285750" indent="-285750">
              <a:buFont typeface="Arial" panose="020B0604020202020204" pitchFamily="34" charset="0"/>
              <a:buChar char="•"/>
            </a:pPr>
            <a:r>
              <a:rPr lang="en-US" dirty="0" smtClean="0"/>
              <a:t>Tends </a:t>
            </a:r>
            <a:r>
              <a:rPr lang="en-US" dirty="0"/>
              <a:t>to have larger sensitivity to temperature, bulk density, clay content and air gaps </a:t>
            </a:r>
            <a:r>
              <a:rPr lang="en-US" dirty="0" smtClean="0"/>
              <a:t> than TDR</a:t>
            </a:r>
            <a:r>
              <a:rPr lang="en-US" dirty="0"/>
              <a:t>. </a:t>
            </a:r>
          </a:p>
          <a:p>
            <a:pPr marL="285750" indent="-285750">
              <a:buFont typeface="Arial" panose="020B0604020202020204" pitchFamily="34" charset="0"/>
              <a:buChar char="•"/>
            </a:pPr>
            <a:r>
              <a:rPr lang="en-US" dirty="0" smtClean="0"/>
              <a:t>Needs </a:t>
            </a:r>
            <a:r>
              <a:rPr lang="en-US" dirty="0"/>
              <a:t>soil-specific calibration. </a:t>
            </a:r>
          </a:p>
          <a:p>
            <a:endParaRPr lang="en-US" b="1" dirty="0"/>
          </a:p>
        </p:txBody>
      </p:sp>
    </p:spTree>
    <p:extLst>
      <p:ext uri="{BB962C8B-B14F-4D97-AF65-F5344CB8AC3E}">
        <p14:creationId xmlns:p14="http://schemas.microsoft.com/office/powerpoint/2010/main" val="38790635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81968" y="727439"/>
            <a:ext cx="5359023" cy="5909310"/>
          </a:xfrm>
          <a:prstGeom prst="rect">
            <a:avLst/>
          </a:prstGeom>
        </p:spPr>
        <p:txBody>
          <a:bodyPr wrap="square">
            <a:spAutoFit/>
          </a:bodyPr>
          <a:lstStyle/>
          <a:p>
            <a:r>
              <a:rPr lang="en-US" b="1" u="sng" dirty="0" smtClean="0"/>
              <a:t>SM300 (Commercially Available FDR sensor)</a:t>
            </a:r>
          </a:p>
          <a:p>
            <a:endParaRPr lang="en-US" b="1" u="sng" dirty="0"/>
          </a:p>
          <a:p>
            <a:pPr marL="285750" indent="-285750">
              <a:buFont typeface="Arial" panose="020B0604020202020204" pitchFamily="34" charset="0"/>
              <a:buChar char="•"/>
            </a:pPr>
            <a:r>
              <a:rPr lang="en-US" dirty="0"/>
              <a:t>This device is capable of measuring the soil moisture content and temperature of </a:t>
            </a:r>
            <a:r>
              <a:rPr lang="en-US" dirty="0" smtClean="0"/>
              <a:t>soil. </a:t>
            </a:r>
            <a:r>
              <a:rPr lang="en-US" dirty="0"/>
              <a:t>It has two sensing rods which is directly inserted into the soil for taking the readings and sealed plastic body</a:t>
            </a:r>
            <a:r>
              <a:rPr lang="en-US" dirty="0" smtClean="0"/>
              <a:t>.</a:t>
            </a:r>
          </a:p>
          <a:p>
            <a:pPr marL="285750" indent="-285750">
              <a:buFont typeface="Arial" panose="020B0604020202020204" pitchFamily="34" charset="0"/>
              <a:buChar char="•"/>
            </a:pPr>
            <a:endParaRPr lang="en-US" dirty="0" smtClean="0"/>
          </a:p>
          <a:p>
            <a:pPr marL="285750" indent="-285750">
              <a:buFont typeface="Arial" panose="020B0604020202020204" pitchFamily="34" charset="0"/>
              <a:buChar char="•"/>
            </a:pPr>
            <a:r>
              <a:rPr lang="en-US" dirty="0" smtClean="0"/>
              <a:t>The </a:t>
            </a:r>
            <a:r>
              <a:rPr lang="en-US" dirty="0"/>
              <a:t>reading is logged to the data </a:t>
            </a:r>
            <a:r>
              <a:rPr lang="en-US" dirty="0" smtClean="0"/>
              <a:t>logger </a:t>
            </a:r>
            <a:r>
              <a:rPr lang="en-US" dirty="0"/>
              <a:t>through use of waterproof cables which carries output analogue DC voltage. </a:t>
            </a:r>
            <a:endParaRPr lang="en-US" dirty="0" smtClean="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smtClean="0"/>
              <a:t>It </a:t>
            </a:r>
            <a:r>
              <a:rPr lang="en-US" dirty="0"/>
              <a:t>can be calibrated for specific soils</a:t>
            </a:r>
            <a:r>
              <a:rPr lang="en-US" dirty="0" smtClean="0"/>
              <a:t>.</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The measurement accuracy of this model of sensor is 2.5% . The temperature measurement of the soil is from 0.5 C to 0-40 C </a:t>
            </a:r>
            <a:r>
              <a:rPr lang="en-US" dirty="0" smtClean="0"/>
              <a:t>.It </a:t>
            </a:r>
            <a:r>
              <a:rPr lang="en-US" dirty="0"/>
              <a:t>is rugged, waterproof and can be buried inside the soil.</a:t>
            </a:r>
            <a:endParaRPr lang="en-US" dirty="0" smtClean="0"/>
          </a:p>
          <a:p>
            <a:pPr marL="285750" indent="-285750">
              <a:buFont typeface="Arial" panose="020B0604020202020204" pitchFamily="34" charset="0"/>
              <a:buChar char="•"/>
            </a:pPr>
            <a:endParaRPr lang="en-US" b="1" u="sng" dirty="0" smtClean="0"/>
          </a:p>
          <a:p>
            <a:pPr marL="285750" indent="-285750">
              <a:buFont typeface="Arial" panose="020B0604020202020204" pitchFamily="34" charset="0"/>
              <a:buChar char="•"/>
            </a:pPr>
            <a:endParaRPr lang="en-US" b="1" u="sng" dirty="0"/>
          </a:p>
        </p:txBody>
      </p:sp>
      <p:pic>
        <p:nvPicPr>
          <p:cNvPr id="5" name="Picture 4"/>
          <p:cNvPicPr/>
          <p:nvPr/>
        </p:nvPicPr>
        <p:blipFill>
          <a:blip r:embed="rId2">
            <a:extLst>
              <a:ext uri="{28A0092B-C50C-407E-A947-70E740481C1C}">
                <a14:useLocalDpi xmlns:a14="http://schemas.microsoft.com/office/drawing/2010/main" val="0"/>
              </a:ext>
            </a:extLst>
          </a:blip>
          <a:stretch>
            <a:fillRect/>
          </a:stretch>
        </p:blipFill>
        <p:spPr>
          <a:xfrm>
            <a:off x="7014950" y="727439"/>
            <a:ext cx="4599296" cy="5222986"/>
          </a:xfrm>
          <a:prstGeom prst="rect">
            <a:avLst/>
          </a:prstGeom>
        </p:spPr>
      </p:pic>
    </p:spTree>
    <p:extLst>
      <p:ext uri="{BB962C8B-B14F-4D97-AF65-F5344CB8AC3E}">
        <p14:creationId xmlns:p14="http://schemas.microsoft.com/office/powerpoint/2010/main" val="26423572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SM300SoilMoistureSensor.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86651" y="0"/>
            <a:ext cx="5036023" cy="6885367"/>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887105" y="232012"/>
            <a:ext cx="4899546" cy="369332"/>
          </a:xfrm>
          <a:prstGeom prst="rect">
            <a:avLst/>
          </a:prstGeom>
          <a:noFill/>
        </p:spPr>
        <p:txBody>
          <a:bodyPr wrap="square" rtlCol="0">
            <a:spAutoFit/>
          </a:bodyPr>
          <a:lstStyle/>
          <a:p>
            <a:r>
              <a:rPr lang="en-US" dirty="0" smtClean="0"/>
              <a:t>How SM300 works ?</a:t>
            </a:r>
            <a:endParaRPr lang="en-US" dirty="0"/>
          </a:p>
        </p:txBody>
      </p:sp>
    </p:spTree>
    <p:extLst>
      <p:ext uri="{BB962C8B-B14F-4D97-AF65-F5344CB8AC3E}">
        <p14:creationId xmlns:p14="http://schemas.microsoft.com/office/powerpoint/2010/main" val="27274547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p:cNvSpPr txBox="1"/>
          <p:nvPr/>
        </p:nvSpPr>
        <p:spPr>
          <a:xfrm>
            <a:off x="611579" y="783771"/>
            <a:ext cx="10984676" cy="5632311"/>
          </a:xfrm>
          <a:prstGeom prst="rect">
            <a:avLst/>
          </a:prstGeom>
          <a:noFill/>
        </p:spPr>
        <p:txBody>
          <a:bodyPr wrap="square" rtlCol="0">
            <a:spAutoFit/>
          </a:bodyPr>
          <a:lstStyle/>
          <a:p>
            <a:r>
              <a:rPr lang="en-US" u="sng" dirty="0" smtClean="0"/>
              <a:t>References:</a:t>
            </a:r>
          </a:p>
          <a:p>
            <a:endParaRPr lang="en-US" u="sng" dirty="0" smtClean="0"/>
          </a:p>
          <a:p>
            <a:pPr marL="342900" indent="-342900">
              <a:buFont typeface="+mj-lt"/>
              <a:buAutoNum type="arabicPeriod"/>
            </a:pPr>
            <a:r>
              <a:rPr lang="en-US" dirty="0" smtClean="0"/>
              <a:t>User </a:t>
            </a:r>
            <a:r>
              <a:rPr lang="en-US" dirty="0"/>
              <a:t>manual for the SM300, Soil Moisture [ONLINE] Available at: </a:t>
            </a:r>
            <a:r>
              <a:rPr lang="en-US" u="sng" dirty="0">
                <a:hlinkClick r:id="rId2"/>
              </a:rPr>
              <a:t>http://www.delta-t.co.uk/product-downloads.asp?$=Product%20Manuals</a:t>
            </a:r>
            <a:r>
              <a:rPr lang="en-US" dirty="0"/>
              <a:t>  </a:t>
            </a:r>
          </a:p>
          <a:p>
            <a:r>
              <a:rPr lang="en-US" dirty="0"/>
              <a:t>Accessed on: </a:t>
            </a:r>
            <a:r>
              <a:rPr lang="en-US" dirty="0" smtClean="0"/>
              <a:t>12.5.2015</a:t>
            </a:r>
            <a:endParaRPr lang="en-US" dirty="0"/>
          </a:p>
          <a:p>
            <a:endParaRPr lang="en-US" dirty="0" smtClean="0"/>
          </a:p>
          <a:p>
            <a:r>
              <a:rPr lang="en-US" dirty="0" smtClean="0"/>
              <a:t>2.  Field Devices for Monitoring Soil Water Content  [ONLINE] Available at : https</a:t>
            </a:r>
            <a:r>
              <a:rPr lang="en-US" dirty="0"/>
              <a:t>://www.bae.ncsu.edu/topic/go_irrigation/docs/Field-devices-monitoring-.</a:t>
            </a:r>
            <a:r>
              <a:rPr lang="en-US" dirty="0" smtClean="0"/>
              <a:t>pdf</a:t>
            </a:r>
          </a:p>
          <a:p>
            <a:r>
              <a:rPr lang="en-US" dirty="0" smtClean="0"/>
              <a:t>Accessed </a:t>
            </a:r>
            <a:r>
              <a:rPr lang="en-US" dirty="0"/>
              <a:t>on: </a:t>
            </a:r>
            <a:r>
              <a:rPr lang="en-US" dirty="0" smtClean="0"/>
              <a:t>12.5.2015</a:t>
            </a:r>
          </a:p>
          <a:p>
            <a:endParaRPr lang="en-US" dirty="0"/>
          </a:p>
          <a:p>
            <a:r>
              <a:rPr lang="en-US" dirty="0" smtClean="0"/>
              <a:t>3. Irrigation needs and how to test for them [ONLINE] Available at</a:t>
            </a:r>
            <a:r>
              <a:rPr lang="en-US" dirty="0"/>
              <a:t>: </a:t>
            </a:r>
            <a:r>
              <a:rPr lang="en-US" dirty="0">
                <a:hlinkClick r:id="rId3"/>
              </a:rPr>
              <a:t>http://</a:t>
            </a:r>
            <a:r>
              <a:rPr lang="en-US" dirty="0" smtClean="0">
                <a:hlinkClick r:id="rId3"/>
              </a:rPr>
              <a:t>www.ndsu.edu/pubweb/chiwonlee/plsc211/student%20papers/articles08/tyrelcale/Irrigation.html</a:t>
            </a:r>
            <a:endParaRPr lang="en-US" dirty="0" smtClean="0"/>
          </a:p>
          <a:p>
            <a:r>
              <a:rPr lang="en-US" dirty="0" smtClean="0"/>
              <a:t>Accessed on: 12.05.2015</a:t>
            </a:r>
          </a:p>
          <a:p>
            <a:endParaRPr lang="en-US" dirty="0"/>
          </a:p>
          <a:p>
            <a:pPr marL="342900" indent="-342900">
              <a:buAutoNum type="arabicPeriod" startAt="4"/>
            </a:pPr>
            <a:r>
              <a:rPr lang="en-US" dirty="0" smtClean="0"/>
              <a:t>Soil Water Monitoring [ONLINE</a:t>
            </a:r>
            <a:r>
              <a:rPr lang="en-US" dirty="0"/>
              <a:t>] Available at: </a:t>
            </a:r>
            <a:r>
              <a:rPr lang="en-US" dirty="0">
                <a:hlinkClick r:id="rId4"/>
              </a:rPr>
              <a:t>http://</a:t>
            </a:r>
            <a:r>
              <a:rPr lang="en-US" dirty="0" smtClean="0">
                <a:hlinkClick r:id="rId4"/>
              </a:rPr>
              <a:t>www.irrigationfutures.org.au/imagesDB/news/soilwatermonitoring2ed.pdf</a:t>
            </a:r>
            <a:endParaRPr lang="en-US" dirty="0" smtClean="0"/>
          </a:p>
          <a:p>
            <a:r>
              <a:rPr lang="en-US" dirty="0" smtClean="0"/>
              <a:t>Accessed on: 12.05.2015</a:t>
            </a:r>
          </a:p>
          <a:p>
            <a:endParaRPr lang="en-US" dirty="0"/>
          </a:p>
          <a:p>
            <a:pPr marL="342900" indent="-342900">
              <a:buAutoNum type="arabicParenR"/>
            </a:pPr>
            <a:endParaRPr lang="en-US" dirty="0"/>
          </a:p>
        </p:txBody>
      </p:sp>
      <p:sp>
        <p:nvSpPr>
          <p:cNvPr id="3" name="TextBox 2"/>
          <p:cNvSpPr txBox="1"/>
          <p:nvPr/>
        </p:nvSpPr>
        <p:spPr>
          <a:xfrm>
            <a:off x="3747712" y="5954417"/>
            <a:ext cx="4393870" cy="461665"/>
          </a:xfrm>
          <a:prstGeom prst="rect">
            <a:avLst/>
          </a:prstGeom>
          <a:noFill/>
        </p:spPr>
        <p:txBody>
          <a:bodyPr wrap="square" rtlCol="0">
            <a:spAutoFit/>
          </a:bodyPr>
          <a:lstStyle/>
          <a:p>
            <a:pPr algn="ctr"/>
            <a:r>
              <a:rPr lang="en-US" sz="2400" dirty="0" smtClean="0"/>
              <a:t>Thank you ! </a:t>
            </a:r>
            <a:r>
              <a:rPr lang="en-US" sz="2400" dirty="0" smtClean="0">
                <a:sym typeface="Wingdings" panose="05000000000000000000" pitchFamily="2" charset="2"/>
              </a:rPr>
              <a:t></a:t>
            </a:r>
            <a:endParaRPr lang="en-US" sz="2400" dirty="0"/>
          </a:p>
        </p:txBody>
      </p:sp>
    </p:spTree>
    <p:extLst>
      <p:ext uri="{BB962C8B-B14F-4D97-AF65-F5344CB8AC3E}">
        <p14:creationId xmlns:p14="http://schemas.microsoft.com/office/powerpoint/2010/main" val="385961791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p:cNvSpPr txBox="1"/>
          <p:nvPr/>
        </p:nvSpPr>
        <p:spPr>
          <a:xfrm>
            <a:off x="554183" y="831272"/>
            <a:ext cx="9162472" cy="4524315"/>
          </a:xfrm>
          <a:prstGeom prst="rect">
            <a:avLst/>
          </a:prstGeom>
          <a:noFill/>
        </p:spPr>
        <p:txBody>
          <a:bodyPr wrap="square" rtlCol="0">
            <a:spAutoFit/>
          </a:bodyPr>
          <a:lstStyle/>
          <a:p>
            <a:r>
              <a:rPr lang="en-US" b="1" u="sng" dirty="0" smtClean="0"/>
              <a:t>Outline of the Presentation:</a:t>
            </a:r>
          </a:p>
          <a:p>
            <a:pPr algn="ctr"/>
            <a:endParaRPr lang="en-US" dirty="0"/>
          </a:p>
          <a:p>
            <a:pPr marL="285750" indent="-285750">
              <a:buFont typeface="Arial" panose="020B0604020202020204" pitchFamily="34" charset="0"/>
              <a:buChar char="•"/>
            </a:pPr>
            <a:r>
              <a:rPr lang="en-US" dirty="0" smtClean="0"/>
              <a:t>Introduction</a:t>
            </a:r>
          </a:p>
          <a:p>
            <a:pPr marL="742950" lvl="1" indent="-285750">
              <a:buFont typeface="Arial" panose="020B0604020202020204" pitchFamily="34" charset="0"/>
              <a:buChar char="•"/>
            </a:pPr>
            <a:r>
              <a:rPr lang="en-US" dirty="0" smtClean="0"/>
              <a:t>What is soil moisture sensor ?</a:t>
            </a:r>
          </a:p>
          <a:p>
            <a:pPr marL="742950" lvl="1" indent="-285750">
              <a:buFont typeface="Arial" panose="020B0604020202020204" pitchFamily="34" charset="0"/>
              <a:buChar char="•"/>
            </a:pPr>
            <a:r>
              <a:rPr lang="en-US" dirty="0" smtClean="0"/>
              <a:t>Impact of Soil moisture sensor in Agriculture production and Irrigation	  water management</a:t>
            </a:r>
          </a:p>
          <a:p>
            <a:endParaRPr lang="en-US" dirty="0" smtClean="0"/>
          </a:p>
          <a:p>
            <a:pPr marL="285750" indent="-285750">
              <a:buFont typeface="Arial" panose="020B0604020202020204" pitchFamily="34" charset="0"/>
              <a:buChar char="•"/>
            </a:pPr>
            <a:r>
              <a:rPr lang="en-US" dirty="0" smtClean="0"/>
              <a:t>Technology for measuring soil status</a:t>
            </a:r>
          </a:p>
          <a:p>
            <a:pPr marL="742950" lvl="1" indent="-285750">
              <a:buFont typeface="Arial" panose="020B0604020202020204" pitchFamily="34" charset="0"/>
              <a:buChar char="•"/>
            </a:pPr>
            <a:r>
              <a:rPr lang="en-US" dirty="0" smtClean="0"/>
              <a:t>Soil Moistures Sensors</a:t>
            </a:r>
          </a:p>
          <a:p>
            <a:pPr marL="1200150" lvl="2" indent="-285750">
              <a:buFont typeface="Arial" panose="020B0604020202020204" pitchFamily="34" charset="0"/>
              <a:buChar char="•"/>
            </a:pPr>
            <a:r>
              <a:rPr lang="en-US" dirty="0" smtClean="0"/>
              <a:t>Working Principle</a:t>
            </a:r>
          </a:p>
          <a:p>
            <a:pPr lvl="2"/>
            <a:endParaRPr lang="en-US" dirty="0" smtClean="0"/>
          </a:p>
          <a:p>
            <a:pPr marL="285750" indent="-285750">
              <a:buFont typeface="Arial" panose="020B0604020202020204" pitchFamily="34" charset="0"/>
              <a:buChar char="•"/>
            </a:pPr>
            <a:r>
              <a:rPr lang="en-US" dirty="0" smtClean="0"/>
              <a:t> Study on Dielectric Capacitive Soil moisture sensor</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smtClean="0"/>
              <a:t>Capacitive sensor in the Market</a:t>
            </a:r>
          </a:p>
          <a:p>
            <a:pPr marL="742950" lvl="1" indent="-285750">
              <a:buFont typeface="Arial" panose="020B0604020202020204" pitchFamily="34" charset="0"/>
              <a:buChar char="•"/>
            </a:pPr>
            <a:r>
              <a:rPr lang="en-US" dirty="0" smtClean="0"/>
              <a:t>SM300</a:t>
            </a:r>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317513273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p:cNvSpPr txBox="1"/>
          <p:nvPr/>
        </p:nvSpPr>
        <p:spPr>
          <a:xfrm>
            <a:off x="665017" y="665018"/>
            <a:ext cx="9925646" cy="5632311"/>
          </a:xfrm>
          <a:prstGeom prst="rect">
            <a:avLst/>
          </a:prstGeom>
          <a:noFill/>
        </p:spPr>
        <p:txBody>
          <a:bodyPr wrap="square" rtlCol="0">
            <a:spAutoFit/>
          </a:bodyPr>
          <a:lstStyle/>
          <a:p>
            <a:r>
              <a:rPr lang="en-US" b="1" u="sng" dirty="0" smtClean="0"/>
              <a:t>Introduction:</a:t>
            </a:r>
          </a:p>
          <a:p>
            <a:endParaRPr lang="en-US" dirty="0" smtClean="0"/>
          </a:p>
          <a:p>
            <a:pPr marL="285750" indent="-285750">
              <a:buFont typeface="Arial" panose="020B0604020202020204" pitchFamily="34" charset="0"/>
              <a:buChar char="•"/>
            </a:pPr>
            <a:r>
              <a:rPr lang="en-US" dirty="0" smtClean="0"/>
              <a:t>The sensors which are used to measures </a:t>
            </a:r>
            <a:r>
              <a:rPr lang="en-US" dirty="0"/>
              <a:t>the water content of </a:t>
            </a:r>
            <a:r>
              <a:rPr lang="en-US" dirty="0" smtClean="0"/>
              <a:t>soil</a:t>
            </a:r>
            <a:r>
              <a:rPr lang="en-US" dirty="0"/>
              <a:t> </a:t>
            </a:r>
            <a:r>
              <a:rPr lang="en-US" dirty="0" smtClean="0"/>
              <a:t>are called </a:t>
            </a:r>
            <a:r>
              <a:rPr lang="en-US" b="1" dirty="0" smtClean="0"/>
              <a:t>Soil moisture sensors.</a:t>
            </a:r>
          </a:p>
          <a:p>
            <a:endParaRPr lang="en-US" u="sng" dirty="0"/>
          </a:p>
          <a:p>
            <a:pPr marL="285750" indent="-285750">
              <a:buFont typeface="Arial" panose="020B0604020202020204" pitchFamily="34" charset="0"/>
              <a:buChar char="•"/>
            </a:pPr>
            <a:r>
              <a:rPr lang="en-US" dirty="0" smtClean="0"/>
              <a:t>With increasing number of population but limited land resource, the demand for food is constantly increasing. Now, better production of crop is essential to fulfill the demand.</a:t>
            </a:r>
          </a:p>
          <a:p>
            <a:endParaRPr lang="en-US" dirty="0"/>
          </a:p>
          <a:p>
            <a:pPr marL="285750" indent="-285750">
              <a:buFont typeface="Arial" panose="020B0604020202020204" pitchFamily="34" charset="0"/>
              <a:buChar char="•"/>
            </a:pPr>
            <a:r>
              <a:rPr lang="en-US" dirty="0" smtClean="0"/>
              <a:t>Water plays an active role in the development of the crops. Better crops leads to the high yields.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smtClean="0"/>
              <a:t>It is important to know </a:t>
            </a:r>
            <a:r>
              <a:rPr lang="en-US" b="1" dirty="0" smtClean="0"/>
              <a:t>when to water and how much to water </a:t>
            </a:r>
            <a:r>
              <a:rPr lang="en-US" dirty="0" smtClean="0"/>
              <a:t>constantly for the better production of corps.</a:t>
            </a:r>
          </a:p>
          <a:p>
            <a:endParaRPr lang="en-US" dirty="0" smtClean="0"/>
          </a:p>
          <a:p>
            <a:r>
              <a:rPr lang="en-US" dirty="0" smtClean="0"/>
              <a:t>Use of correct Soil moisture sensors helps to ease out the pain which can </a:t>
            </a:r>
            <a:r>
              <a:rPr lang="en-US" b="1" dirty="0" smtClean="0"/>
              <a:t>monitors and keep records</a:t>
            </a:r>
            <a:r>
              <a:rPr lang="en-US" dirty="0" smtClean="0"/>
              <a:t> about the changes in soil moisture starting form cultivation to harvesting period of crops.</a:t>
            </a:r>
          </a:p>
          <a:p>
            <a:endParaRPr lang="en-US" u="sng" dirty="0" smtClean="0"/>
          </a:p>
          <a:p>
            <a:r>
              <a:rPr lang="en-US" b="1" dirty="0" smtClean="0"/>
              <a:t>Proper water management </a:t>
            </a:r>
            <a:r>
              <a:rPr lang="en-US" dirty="0" smtClean="0"/>
              <a:t>is possible through the use of this sensor technology.</a:t>
            </a:r>
            <a:endParaRPr lang="en-US" dirty="0"/>
          </a:p>
        </p:txBody>
      </p:sp>
    </p:spTree>
    <p:extLst>
      <p:ext uri="{BB962C8B-B14F-4D97-AF65-F5344CB8AC3E}">
        <p14:creationId xmlns:p14="http://schemas.microsoft.com/office/powerpoint/2010/main" val="333171608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extBox 4"/>
          <p:cNvSpPr txBox="1"/>
          <p:nvPr/>
        </p:nvSpPr>
        <p:spPr>
          <a:xfrm>
            <a:off x="368491" y="523502"/>
            <a:ext cx="11163867" cy="2862322"/>
          </a:xfrm>
          <a:prstGeom prst="rect">
            <a:avLst/>
          </a:prstGeom>
          <a:noFill/>
        </p:spPr>
        <p:txBody>
          <a:bodyPr wrap="square" rtlCol="0">
            <a:spAutoFit/>
          </a:bodyPr>
          <a:lstStyle/>
          <a:p>
            <a:r>
              <a:rPr lang="en-US" b="1" u="sng" dirty="0"/>
              <a:t>Technology for measuring soil status</a:t>
            </a:r>
          </a:p>
          <a:p>
            <a:endParaRPr lang="en-US" b="1" u="sng" dirty="0" smtClean="0"/>
          </a:p>
          <a:p>
            <a:pPr marL="342900" indent="-342900">
              <a:buAutoNum type="arabicParenR"/>
            </a:pPr>
            <a:r>
              <a:rPr lang="en-US" b="1" u="sng" dirty="0" smtClean="0"/>
              <a:t>Porous </a:t>
            </a:r>
            <a:r>
              <a:rPr lang="en-US" b="1" u="sng" dirty="0"/>
              <a:t>media </a:t>
            </a:r>
            <a:r>
              <a:rPr lang="en-US" b="1" u="sng" dirty="0" smtClean="0"/>
              <a:t>instruments</a:t>
            </a:r>
          </a:p>
          <a:p>
            <a:endParaRPr lang="en-US" dirty="0" smtClean="0"/>
          </a:p>
          <a:p>
            <a:r>
              <a:rPr lang="en-US" dirty="0" smtClean="0"/>
              <a:t>These </a:t>
            </a:r>
            <a:r>
              <a:rPr lang="en-US" dirty="0"/>
              <a:t>instruments are made from materials that are porous to water i.e. materials through </a:t>
            </a:r>
            <a:r>
              <a:rPr lang="en-US" dirty="0" smtClean="0"/>
              <a:t>	which </a:t>
            </a:r>
            <a:r>
              <a:rPr lang="en-US" dirty="0"/>
              <a:t>water can move and be stored in the pores. Water is drawn out of the porous medium </a:t>
            </a:r>
            <a:r>
              <a:rPr lang="en-US" dirty="0" smtClean="0"/>
              <a:t>in </a:t>
            </a:r>
            <a:r>
              <a:rPr lang="en-US" dirty="0"/>
              <a:t>a dry soil, and from the soil into the medium in a dry </a:t>
            </a:r>
            <a:r>
              <a:rPr lang="en-US" dirty="0" smtClean="0"/>
              <a:t>soil. For example: </a:t>
            </a:r>
            <a:r>
              <a:rPr lang="en-US" dirty="0" err="1" smtClean="0"/>
              <a:t>Tensiometer</a:t>
            </a:r>
            <a:r>
              <a:rPr lang="en-US" dirty="0" smtClean="0"/>
              <a:t>, wetting-front detectors, electrical resistance blocks.</a:t>
            </a:r>
          </a:p>
          <a:p>
            <a:endParaRPr lang="en-US" dirty="0"/>
          </a:p>
          <a:p>
            <a:endParaRPr lang="en-US" dirty="0" smtClean="0"/>
          </a:p>
        </p:txBody>
      </p:sp>
      <p:pic>
        <p:nvPicPr>
          <p:cNvPr id="6" name="Picture 5" descr="Tensiomete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17877" y="2764219"/>
            <a:ext cx="2817650" cy="3262784"/>
          </a:xfrm>
          <a:prstGeom prst="rect">
            <a:avLst/>
          </a:prstGeom>
        </p:spPr>
      </p:pic>
      <p:sp>
        <p:nvSpPr>
          <p:cNvPr id="7" name="TextBox 6"/>
          <p:cNvSpPr txBox="1"/>
          <p:nvPr/>
        </p:nvSpPr>
        <p:spPr>
          <a:xfrm>
            <a:off x="1933323" y="5987575"/>
            <a:ext cx="4186757" cy="677108"/>
          </a:xfrm>
          <a:prstGeom prst="rect">
            <a:avLst/>
          </a:prstGeom>
          <a:noFill/>
        </p:spPr>
        <p:txBody>
          <a:bodyPr wrap="square" rtlCol="0">
            <a:spAutoFit/>
          </a:bodyPr>
          <a:lstStyle/>
          <a:p>
            <a:pPr algn="ctr"/>
            <a:r>
              <a:rPr lang="en-US" dirty="0" err="1" smtClean="0"/>
              <a:t>Tensiometer</a:t>
            </a:r>
            <a:r>
              <a:rPr lang="en-US" dirty="0" smtClean="0"/>
              <a:t> </a:t>
            </a:r>
            <a:endParaRPr lang="en-US" sz="1000" dirty="0" smtClean="0"/>
          </a:p>
          <a:p>
            <a:pPr algn="ctr"/>
            <a:r>
              <a:rPr lang="en-US" sz="1000" dirty="0" err="1" smtClean="0"/>
              <a:t>img</a:t>
            </a:r>
            <a:r>
              <a:rPr lang="en-US" sz="1000" dirty="0" smtClean="0"/>
              <a:t> </a:t>
            </a:r>
            <a:r>
              <a:rPr lang="en-US" sz="1000" dirty="0" err="1" smtClean="0"/>
              <a:t>src</a:t>
            </a:r>
            <a:r>
              <a:rPr lang="en-US" sz="1000" dirty="0"/>
              <a:t>: http://www.calafrica-sa.co.za/soil_moisture_measurement.htm</a:t>
            </a: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33420" y="2726687"/>
            <a:ext cx="3851154" cy="3262784"/>
          </a:xfrm>
          <a:prstGeom prst="rect">
            <a:avLst/>
          </a:prstGeom>
        </p:spPr>
      </p:pic>
      <p:sp>
        <p:nvSpPr>
          <p:cNvPr id="10" name="TextBox 9"/>
          <p:cNvSpPr txBox="1"/>
          <p:nvPr/>
        </p:nvSpPr>
        <p:spPr>
          <a:xfrm>
            <a:off x="5545935" y="5987575"/>
            <a:ext cx="4053385" cy="830997"/>
          </a:xfrm>
          <a:prstGeom prst="rect">
            <a:avLst/>
          </a:prstGeom>
          <a:noFill/>
        </p:spPr>
        <p:txBody>
          <a:bodyPr wrap="square" rtlCol="0">
            <a:spAutoFit/>
          </a:bodyPr>
          <a:lstStyle/>
          <a:p>
            <a:pPr algn="ctr"/>
            <a:r>
              <a:rPr lang="en-US" dirty="0" smtClean="0"/>
              <a:t>Electrical resistance blocks</a:t>
            </a:r>
          </a:p>
          <a:p>
            <a:pPr algn="ctr"/>
            <a:r>
              <a:rPr lang="en-US" sz="1000" dirty="0" err="1"/>
              <a:t>i</a:t>
            </a:r>
            <a:r>
              <a:rPr lang="en-US" sz="1000" dirty="0" err="1" smtClean="0"/>
              <a:t>mg</a:t>
            </a:r>
            <a:r>
              <a:rPr lang="en-US" sz="1000" dirty="0" smtClean="0"/>
              <a:t> </a:t>
            </a:r>
            <a:r>
              <a:rPr lang="en-US" sz="1000" dirty="0" err="1"/>
              <a:t>src:http</a:t>
            </a:r>
            <a:r>
              <a:rPr lang="en-US" sz="1000" dirty="0"/>
              <a:t>://www.ndsu.edu/pubweb/chiwonlee/plsc211/student%20papers/articles08/tyrelcale/Irrigation.html</a:t>
            </a:r>
          </a:p>
        </p:txBody>
      </p:sp>
    </p:spTree>
    <p:extLst>
      <p:ext uri="{BB962C8B-B14F-4D97-AF65-F5344CB8AC3E}">
        <p14:creationId xmlns:p14="http://schemas.microsoft.com/office/powerpoint/2010/main" val="378969976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extBox 4"/>
          <p:cNvSpPr txBox="1"/>
          <p:nvPr/>
        </p:nvSpPr>
        <p:spPr>
          <a:xfrm>
            <a:off x="250209" y="450375"/>
            <a:ext cx="11941791" cy="369332"/>
          </a:xfrm>
          <a:prstGeom prst="rect">
            <a:avLst/>
          </a:prstGeom>
          <a:noFill/>
        </p:spPr>
        <p:txBody>
          <a:bodyPr wrap="square" rtlCol="0">
            <a:spAutoFit/>
          </a:bodyPr>
          <a:lstStyle/>
          <a:p>
            <a:endParaRPr lang="en-US" b="1" dirty="0"/>
          </a:p>
        </p:txBody>
      </p:sp>
      <p:sp>
        <p:nvSpPr>
          <p:cNvPr id="7" name="TextBox 6"/>
          <p:cNvSpPr txBox="1"/>
          <p:nvPr/>
        </p:nvSpPr>
        <p:spPr>
          <a:xfrm>
            <a:off x="250209" y="450375"/>
            <a:ext cx="11759821" cy="5355312"/>
          </a:xfrm>
          <a:prstGeom prst="rect">
            <a:avLst/>
          </a:prstGeom>
          <a:noFill/>
        </p:spPr>
        <p:txBody>
          <a:bodyPr wrap="square" rtlCol="0">
            <a:spAutoFit/>
          </a:bodyPr>
          <a:lstStyle/>
          <a:p>
            <a:r>
              <a:rPr lang="en-US" b="1" dirty="0" smtClean="0"/>
              <a:t>2) Neutron Moderation:</a:t>
            </a:r>
          </a:p>
          <a:p>
            <a:endParaRPr lang="en-US" dirty="0"/>
          </a:p>
          <a:p>
            <a:pPr marL="285750" indent="-285750">
              <a:buFont typeface="Arial" panose="020B0604020202020204" pitchFamily="34" charset="0"/>
              <a:buChar char="•"/>
            </a:pPr>
            <a:r>
              <a:rPr lang="en-US" dirty="0" smtClean="0"/>
              <a:t>Based </a:t>
            </a:r>
            <a:r>
              <a:rPr lang="en-US" dirty="0"/>
              <a:t>on technique on measuring fast-moving neutrons that are slowed ( </a:t>
            </a:r>
            <a:r>
              <a:rPr lang="en-US" dirty="0" err="1"/>
              <a:t>thermalised</a:t>
            </a:r>
            <a:r>
              <a:rPr lang="en-US" dirty="0"/>
              <a:t> ) by an elastic collision with existing hydrogen particles in the soil</a:t>
            </a:r>
            <a:r>
              <a:rPr lang="en-US" dirty="0" smtClean="0"/>
              <a:t>.</a:t>
            </a:r>
          </a:p>
          <a:p>
            <a:endParaRPr lang="en-US" dirty="0" smtClean="0"/>
          </a:p>
          <a:p>
            <a:pPr marL="285750" indent="-285750">
              <a:buFont typeface="Arial" panose="020B0604020202020204" pitchFamily="34" charset="0"/>
              <a:buChar char="•"/>
            </a:pPr>
            <a:r>
              <a:rPr lang="en-US" dirty="0"/>
              <a:t>Hydrogen is present in the soil as </a:t>
            </a:r>
            <a:r>
              <a:rPr lang="en-US"/>
              <a:t>a </a:t>
            </a:r>
            <a:r>
              <a:rPr lang="en-US" smtClean="0"/>
              <a:t>constituent </a:t>
            </a:r>
            <a:r>
              <a:rPr lang="en-US" dirty="0"/>
              <a:t>of soil organic matter, soil clay minerals and water. Water is the only form of hydrogen that will change from the measurement to measurement. Therefore, any change in the counts recorded by the Neutron moderation is due to change in water</a:t>
            </a:r>
            <a:r>
              <a:rPr lang="en-US" dirty="0" smtClean="0"/>
              <a:t>.</a:t>
            </a:r>
          </a:p>
          <a:p>
            <a:endParaRPr lang="en-US" b="1" dirty="0"/>
          </a:p>
          <a:p>
            <a:r>
              <a:rPr lang="en-US" b="1" dirty="0"/>
              <a:t>3) Heat </a:t>
            </a:r>
            <a:r>
              <a:rPr lang="en-US" b="1" dirty="0" smtClean="0"/>
              <a:t>dissipation</a:t>
            </a:r>
          </a:p>
          <a:p>
            <a:endParaRPr lang="en-US" dirty="0" smtClean="0"/>
          </a:p>
          <a:p>
            <a:pPr marL="285750" indent="-285750">
              <a:buFont typeface="Arial" panose="020B0604020202020204" pitchFamily="34" charset="0"/>
              <a:buChar char="•"/>
            </a:pPr>
            <a:r>
              <a:rPr lang="en-US" dirty="0"/>
              <a:t>Sensors working with this principle, measure the heat dissipated in a ceramic medium. </a:t>
            </a:r>
            <a:endParaRPr lang="en-US" dirty="0" smtClean="0"/>
          </a:p>
          <a:p>
            <a:pPr marL="285750" indent="-285750">
              <a:buFont typeface="Arial" panose="020B0604020202020204" pitchFamily="34" charset="0"/>
              <a:buChar char="•"/>
            </a:pPr>
            <a:endParaRPr lang="en-US" dirty="0" smtClean="0"/>
          </a:p>
          <a:p>
            <a:pPr marL="285750" indent="-285750">
              <a:buFont typeface="Arial" panose="020B0604020202020204" pitchFamily="34" charset="0"/>
              <a:buChar char="•"/>
            </a:pPr>
            <a:r>
              <a:rPr lang="en-US" dirty="0" smtClean="0"/>
              <a:t>The </a:t>
            </a:r>
            <a:r>
              <a:rPr lang="en-US" dirty="0"/>
              <a:t>amount of heat dissipated is directly proportional to the amount of water contained within the ceramic's void spaces. The more water that is contained in the ceramic, the more heat is dissipated and lower the sensor reading</a:t>
            </a:r>
            <a:r>
              <a:rPr lang="en-US" dirty="0" smtClean="0"/>
              <a:t>.</a:t>
            </a:r>
          </a:p>
          <a:p>
            <a:endParaRPr lang="en-US" dirty="0" smtClean="0"/>
          </a:p>
          <a:p>
            <a:pPr marL="285750" indent="-285750">
              <a:buFont typeface="Arial" panose="020B0604020202020204" pitchFamily="34" charset="0"/>
              <a:buChar char="•"/>
            </a:pPr>
            <a:r>
              <a:rPr lang="en-US" dirty="0"/>
              <a:t>This type of sensor has no effect of soil type or salinity since they are completely based on thermal conductivity.</a:t>
            </a:r>
          </a:p>
        </p:txBody>
      </p:sp>
    </p:spTree>
    <p:extLst>
      <p:ext uri="{BB962C8B-B14F-4D97-AF65-F5344CB8AC3E}">
        <p14:creationId xmlns:p14="http://schemas.microsoft.com/office/powerpoint/2010/main" val="60836330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27593" y="729650"/>
            <a:ext cx="6005015" cy="4572000"/>
          </a:xfrm>
          <a:prstGeom prst="rect">
            <a:avLst/>
          </a:prstGeom>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70676" y="729650"/>
            <a:ext cx="3182112" cy="4572000"/>
          </a:xfrm>
          <a:prstGeom prst="rect">
            <a:avLst/>
          </a:prstGeom>
        </p:spPr>
      </p:pic>
      <p:sp>
        <p:nvSpPr>
          <p:cNvPr id="5" name="TextBox 4"/>
          <p:cNvSpPr txBox="1"/>
          <p:nvPr/>
        </p:nvSpPr>
        <p:spPr>
          <a:xfrm>
            <a:off x="1223750" y="5404514"/>
            <a:ext cx="3766782" cy="830997"/>
          </a:xfrm>
          <a:prstGeom prst="rect">
            <a:avLst/>
          </a:prstGeom>
          <a:noFill/>
        </p:spPr>
        <p:txBody>
          <a:bodyPr wrap="square" rtlCol="0">
            <a:spAutoFit/>
          </a:bodyPr>
          <a:lstStyle/>
          <a:p>
            <a:pPr algn="ctr"/>
            <a:r>
              <a:rPr lang="en-US" dirty="0" smtClean="0"/>
              <a:t>Neutron Moderation</a:t>
            </a:r>
          </a:p>
          <a:p>
            <a:pPr algn="ctr"/>
            <a:r>
              <a:rPr lang="en-US" sz="1000" dirty="0" err="1" smtClean="0"/>
              <a:t>Img</a:t>
            </a:r>
            <a:r>
              <a:rPr lang="en-US" sz="1000" dirty="0" smtClean="0"/>
              <a:t> </a:t>
            </a:r>
            <a:r>
              <a:rPr lang="en-US" sz="1000" dirty="0" err="1" smtClean="0"/>
              <a:t>src</a:t>
            </a:r>
            <a:r>
              <a:rPr lang="en-US" sz="1000" dirty="0" smtClean="0"/>
              <a:t> :https</a:t>
            </a:r>
            <a:r>
              <a:rPr lang="en-US" sz="1000" dirty="0"/>
              <a:t>://www.flickr.com/photos/landlearnnsw/4076514556/</a:t>
            </a:r>
          </a:p>
        </p:txBody>
      </p:sp>
      <p:sp>
        <p:nvSpPr>
          <p:cNvPr id="6" name="TextBox 5"/>
          <p:cNvSpPr txBox="1"/>
          <p:nvPr/>
        </p:nvSpPr>
        <p:spPr>
          <a:xfrm>
            <a:off x="6523630" y="5301650"/>
            <a:ext cx="4449170" cy="523220"/>
          </a:xfrm>
          <a:prstGeom prst="rect">
            <a:avLst/>
          </a:prstGeom>
          <a:noFill/>
        </p:spPr>
        <p:txBody>
          <a:bodyPr wrap="square" rtlCol="0">
            <a:spAutoFit/>
          </a:bodyPr>
          <a:lstStyle/>
          <a:p>
            <a:pPr algn="ctr"/>
            <a:r>
              <a:rPr lang="en-US" dirty="0" smtClean="0"/>
              <a:t>Heat Dissipation</a:t>
            </a:r>
          </a:p>
          <a:p>
            <a:pPr algn="ctr"/>
            <a:r>
              <a:rPr lang="en-US" sz="1000" dirty="0" err="1" smtClean="0"/>
              <a:t>Img</a:t>
            </a:r>
            <a:r>
              <a:rPr lang="en-US" sz="1000" dirty="0" smtClean="0"/>
              <a:t> </a:t>
            </a:r>
            <a:r>
              <a:rPr lang="en-US" sz="1000" dirty="0" err="1" smtClean="0"/>
              <a:t>src</a:t>
            </a:r>
            <a:r>
              <a:rPr lang="en-US" sz="1000" dirty="0"/>
              <a:t>: http://vfd.ifas.ufl.edu/water-nutrient-management.shtml</a:t>
            </a:r>
          </a:p>
        </p:txBody>
      </p:sp>
    </p:spTree>
    <p:extLst>
      <p:ext uri="{BB962C8B-B14F-4D97-AF65-F5344CB8AC3E}">
        <p14:creationId xmlns:p14="http://schemas.microsoft.com/office/powerpoint/2010/main" val="30913670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7546" y="354842"/>
            <a:ext cx="11477767" cy="6186309"/>
          </a:xfrm>
          <a:prstGeom prst="rect">
            <a:avLst/>
          </a:prstGeom>
          <a:noFill/>
        </p:spPr>
        <p:txBody>
          <a:bodyPr wrap="square" rtlCol="0">
            <a:spAutoFit/>
          </a:bodyPr>
          <a:lstStyle/>
          <a:p>
            <a:r>
              <a:rPr lang="en-US" b="1" u="sng" dirty="0"/>
              <a:t>Study on Dielectric Capacitive Soil moisture sensor</a:t>
            </a:r>
          </a:p>
          <a:p>
            <a:endParaRPr lang="en-US" b="1" dirty="0" smtClean="0"/>
          </a:p>
          <a:p>
            <a:r>
              <a:rPr lang="en-US" b="1" dirty="0" smtClean="0"/>
              <a:t>4) Dielectric Methods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b="1" dirty="0" smtClean="0"/>
              <a:t>Capacitance Sensors using Frequency-</a:t>
            </a:r>
            <a:r>
              <a:rPr lang="en-US" b="1" dirty="0" err="1" smtClean="0"/>
              <a:t>reflectometry</a:t>
            </a:r>
            <a:r>
              <a:rPr lang="en-US" b="1" dirty="0" smtClean="0"/>
              <a:t> (FDR)</a:t>
            </a:r>
          </a:p>
          <a:p>
            <a:r>
              <a:rPr lang="en-US" b="1" dirty="0" smtClean="0"/>
              <a:t>     Working Principle:</a:t>
            </a:r>
          </a:p>
          <a:p>
            <a:pPr lvl="1"/>
            <a:endParaRPr lang="en-US" b="1" dirty="0" smtClean="0"/>
          </a:p>
          <a:p>
            <a:pPr marL="742950" lvl="1" indent="-285750">
              <a:buFont typeface="Arial" panose="020B0604020202020204" pitchFamily="34" charset="0"/>
              <a:buChar char="•"/>
            </a:pPr>
            <a:r>
              <a:rPr lang="en-US" dirty="0" smtClean="0"/>
              <a:t>The </a:t>
            </a:r>
            <a:r>
              <a:rPr lang="en-US" dirty="0"/>
              <a:t>dielectric constant is a measure of the capacity of a non-conducting material to transmit electromagnetic waves or pulses</a:t>
            </a:r>
            <a:r>
              <a:rPr lang="en-US" dirty="0" smtClean="0"/>
              <a:t>.</a:t>
            </a:r>
          </a:p>
          <a:p>
            <a:pPr marL="742950" lvl="1" indent="-285750">
              <a:buFont typeface="Arial" panose="020B0604020202020204" pitchFamily="34" charset="0"/>
              <a:buChar char="•"/>
            </a:pPr>
            <a:endParaRPr lang="en-US" dirty="0"/>
          </a:p>
          <a:p>
            <a:pPr marL="742950" lvl="1" indent="-285750">
              <a:buFont typeface="Arial" panose="020B0604020202020204" pitchFamily="34" charset="0"/>
              <a:buChar char="•"/>
            </a:pPr>
            <a:r>
              <a:rPr lang="en-US" dirty="0" smtClean="0"/>
              <a:t>It contains two electrodes separated by a dielectric. The two electrodes are inserted into the soil and becomes the part of dielectric.</a:t>
            </a:r>
          </a:p>
          <a:p>
            <a:pPr marL="742950" lvl="1" indent="-285750">
              <a:buFont typeface="Arial" panose="020B0604020202020204" pitchFamily="34" charset="0"/>
              <a:buChar char="•"/>
            </a:pPr>
            <a:endParaRPr lang="en-US" dirty="0" smtClean="0"/>
          </a:p>
          <a:p>
            <a:pPr marL="742950" lvl="1" indent="-285750">
              <a:buFont typeface="Arial" panose="020B0604020202020204" pitchFamily="34" charset="0"/>
              <a:buChar char="•"/>
            </a:pPr>
            <a:r>
              <a:rPr lang="en-US" dirty="0" smtClean="0"/>
              <a:t>A vey high oscillating frequency is applied to the electrodes, which results in a resonant frequency, the value of whose depends upon the dielectric constant of the soil. </a:t>
            </a:r>
          </a:p>
          <a:p>
            <a:pPr marL="742950" lvl="1" indent="-285750">
              <a:buFont typeface="Arial" panose="020B0604020202020204" pitchFamily="34" charset="0"/>
              <a:buChar char="•"/>
            </a:pPr>
            <a:endParaRPr lang="en-US" dirty="0"/>
          </a:p>
          <a:p>
            <a:pPr marL="742950" lvl="1" indent="-285750">
              <a:buFont typeface="Arial" panose="020B0604020202020204" pitchFamily="34" charset="0"/>
              <a:buChar char="•"/>
            </a:pPr>
            <a:r>
              <a:rPr lang="en-US" dirty="0" smtClean="0"/>
              <a:t>The moisture content of the soil will change the value of dielectric constant of the soil.</a:t>
            </a:r>
          </a:p>
          <a:p>
            <a:pPr marL="742950" lvl="1" indent="-285750">
              <a:buFont typeface="Arial" panose="020B0604020202020204" pitchFamily="34" charset="0"/>
              <a:buChar char="•"/>
            </a:pPr>
            <a:endParaRPr lang="en-US" dirty="0"/>
          </a:p>
          <a:p>
            <a:pPr marL="742950" lvl="1" indent="-285750">
              <a:buFont typeface="Arial" panose="020B0604020202020204" pitchFamily="34" charset="0"/>
              <a:buChar char="•"/>
            </a:pPr>
            <a:r>
              <a:rPr lang="en-US" dirty="0" smtClean="0"/>
              <a:t>The greater the soil moisture content the smaller the resonant frequency.</a:t>
            </a:r>
          </a:p>
          <a:p>
            <a:pPr lvl="1"/>
            <a:endParaRPr lang="en-US" dirty="0" smtClean="0"/>
          </a:p>
          <a:p>
            <a:pPr marL="742950" lvl="1" indent="-285750">
              <a:buFont typeface="Arial" panose="020B0604020202020204" pitchFamily="34" charset="0"/>
              <a:buChar char="•"/>
            </a:pPr>
            <a:r>
              <a:rPr lang="en-US" dirty="0" smtClean="0"/>
              <a:t>This change is converted into a soil moisture measurement.</a:t>
            </a:r>
          </a:p>
          <a:p>
            <a:pPr marL="285750" indent="-285750">
              <a:buFont typeface="Arial" panose="020B0604020202020204" pitchFamily="34" charset="0"/>
              <a:buChar char="•"/>
            </a:pPr>
            <a:endParaRPr lang="en-US" b="1" dirty="0"/>
          </a:p>
        </p:txBody>
      </p:sp>
    </p:spTree>
    <p:extLst>
      <p:ext uri="{BB962C8B-B14F-4D97-AF65-F5344CB8AC3E}">
        <p14:creationId xmlns:p14="http://schemas.microsoft.com/office/powerpoint/2010/main" val="25579268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97290" y="296562"/>
            <a:ext cx="8038532" cy="5449146"/>
          </a:xfrm>
          <a:prstGeom prst="rect">
            <a:avLst/>
          </a:prstGeom>
        </p:spPr>
      </p:pic>
      <p:sp>
        <p:nvSpPr>
          <p:cNvPr id="7" name="TextBox 6"/>
          <p:cNvSpPr txBox="1"/>
          <p:nvPr/>
        </p:nvSpPr>
        <p:spPr>
          <a:xfrm>
            <a:off x="2374048" y="5745708"/>
            <a:ext cx="7683690" cy="1077218"/>
          </a:xfrm>
          <a:prstGeom prst="rect">
            <a:avLst/>
          </a:prstGeom>
          <a:noFill/>
        </p:spPr>
        <p:txBody>
          <a:bodyPr wrap="square" rtlCol="0">
            <a:spAutoFit/>
          </a:bodyPr>
          <a:lstStyle/>
          <a:p>
            <a:pPr algn="ctr"/>
            <a:r>
              <a:rPr lang="en-US" dirty="0"/>
              <a:t>Frequency domain (FD) probes: a) </a:t>
            </a:r>
            <a:r>
              <a:rPr lang="en-US" dirty="0" smtClean="0"/>
              <a:t>capacitance </a:t>
            </a:r>
            <a:r>
              <a:rPr lang="en-US" dirty="0"/>
              <a:t>(</a:t>
            </a:r>
            <a:r>
              <a:rPr lang="en-US" dirty="0" err="1" smtClean="0"/>
              <a:t>platesembedded</a:t>
            </a:r>
            <a:r>
              <a:rPr lang="en-US" dirty="0" smtClean="0"/>
              <a:t> </a:t>
            </a:r>
            <a:r>
              <a:rPr lang="en-US" dirty="0"/>
              <a:t>in a silicon board); b) </a:t>
            </a:r>
            <a:r>
              <a:rPr lang="en-US" dirty="0" smtClean="0"/>
              <a:t>capacitance </a:t>
            </a:r>
            <a:r>
              <a:rPr lang="en-US" dirty="0"/>
              <a:t>(rods); and c) FDR (rings</a:t>
            </a:r>
            <a:r>
              <a:rPr lang="en-US" dirty="0" smtClean="0"/>
              <a:t>)</a:t>
            </a:r>
          </a:p>
          <a:p>
            <a:pPr algn="ctr"/>
            <a:r>
              <a:rPr lang="en-US" sz="1000" dirty="0" err="1" smtClean="0"/>
              <a:t>Img</a:t>
            </a:r>
            <a:r>
              <a:rPr lang="en-US" sz="1000" dirty="0" smtClean="0"/>
              <a:t> </a:t>
            </a:r>
            <a:r>
              <a:rPr lang="en-US" sz="1000" dirty="0" err="1" smtClean="0"/>
              <a:t>src</a:t>
            </a:r>
            <a:r>
              <a:rPr lang="en-US" sz="1000" dirty="0"/>
              <a:t>: https://www.bae.ncsu.edu/topic/go_irrigation/docs/Field-devices-monitoring-.pdf</a:t>
            </a:r>
          </a:p>
          <a:p>
            <a:pPr algn="ctr"/>
            <a:endParaRPr lang="en-US" dirty="0"/>
          </a:p>
        </p:txBody>
      </p:sp>
    </p:spTree>
    <p:extLst>
      <p:ext uri="{BB962C8B-B14F-4D97-AF65-F5344CB8AC3E}">
        <p14:creationId xmlns:p14="http://schemas.microsoft.com/office/powerpoint/2010/main" val="23042335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86804" y="352664"/>
            <a:ext cx="10058400" cy="4316985"/>
          </a:xfrm>
          <a:prstGeom prst="rect">
            <a:avLst/>
          </a:prstGeom>
        </p:spPr>
      </p:pic>
      <p:sp>
        <p:nvSpPr>
          <p:cNvPr id="7" name="TextBox 6"/>
          <p:cNvSpPr txBox="1"/>
          <p:nvPr/>
        </p:nvSpPr>
        <p:spPr>
          <a:xfrm>
            <a:off x="1842448" y="4885899"/>
            <a:ext cx="9171295" cy="523220"/>
          </a:xfrm>
          <a:prstGeom prst="rect">
            <a:avLst/>
          </a:prstGeom>
          <a:noFill/>
        </p:spPr>
        <p:txBody>
          <a:bodyPr wrap="square" rtlCol="0">
            <a:spAutoFit/>
          </a:bodyPr>
          <a:lstStyle/>
          <a:p>
            <a:pPr algn="ctr"/>
            <a:r>
              <a:rPr lang="en-US" dirty="0" smtClean="0"/>
              <a:t>Capacitive Moisture Sensing System</a:t>
            </a:r>
          </a:p>
          <a:p>
            <a:pPr algn="ctr"/>
            <a:r>
              <a:rPr lang="en-US" sz="1000" dirty="0" err="1" smtClean="0"/>
              <a:t>Img</a:t>
            </a:r>
            <a:r>
              <a:rPr lang="en-US" sz="1000" dirty="0" smtClean="0"/>
              <a:t> </a:t>
            </a:r>
            <a:r>
              <a:rPr lang="en-US" sz="1000" dirty="0" err="1" smtClean="0"/>
              <a:t>src</a:t>
            </a:r>
            <a:r>
              <a:rPr lang="en-US" sz="1000" dirty="0" smtClean="0"/>
              <a:t>: Handbook of Modern Sensors (Page 450)</a:t>
            </a:r>
            <a:endParaRPr lang="en-US" sz="1000" dirty="0"/>
          </a:p>
        </p:txBody>
      </p:sp>
    </p:spTree>
    <p:extLst>
      <p:ext uri="{BB962C8B-B14F-4D97-AF65-F5344CB8AC3E}">
        <p14:creationId xmlns:p14="http://schemas.microsoft.com/office/powerpoint/2010/main" val="84754290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
  <TotalTime>381</TotalTime>
  <Words>843</Words>
  <Application>Microsoft Office PowerPoint</Application>
  <PresentationFormat>Widescreen</PresentationFormat>
  <Paragraphs>113</Paragraphs>
  <Slides>13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Arial</vt:lpstr>
      <vt:lpstr>Century Gothic</vt:lpstr>
      <vt:lpstr>Wingdings</vt:lpstr>
      <vt:lpstr>Wingdings 3</vt:lpstr>
      <vt:lpstr>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Amrit Gautam</dc:creator>
  <cp:lastModifiedBy>Amrit Gautam</cp:lastModifiedBy>
  <cp:revision>61</cp:revision>
  <dcterms:created xsi:type="dcterms:W3CDTF">2014-09-14T07:39:09Z</dcterms:created>
  <dcterms:modified xsi:type="dcterms:W3CDTF">2015-05-15T11:23:19Z</dcterms:modified>
</cp:coreProperties>
</file>