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14"/>
  </p:notesMasterIdLst>
  <p:sldIdLst>
    <p:sldId id="316" r:id="rId5"/>
    <p:sldId id="331" r:id="rId6"/>
    <p:sldId id="333" r:id="rId7"/>
    <p:sldId id="318" r:id="rId8"/>
    <p:sldId id="323" r:id="rId9"/>
    <p:sldId id="332" r:id="rId10"/>
    <p:sldId id="278" r:id="rId11"/>
    <p:sldId id="322" r:id="rId12"/>
    <p:sldId id="315" r:id="rId13"/>
  </p:sldIdLst>
  <p:sldSz cx="9144000" cy="6858000" type="screen4x3"/>
  <p:notesSz cx="6858000" cy="9144000"/>
  <p:defaultTextStyle>
    <a:defPPr>
      <a:defRPr lang="en-US"/>
    </a:defPPr>
    <a:lvl1pPr algn="l"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sz="1400" kern="1200">
        <a:solidFill>
          <a:schemeClr val="tx1"/>
        </a:solidFill>
        <a:latin typeface="Arial" charset="0"/>
        <a:ea typeface="+mn-ea"/>
        <a:cs typeface="+mn-cs"/>
      </a:defRPr>
    </a:lvl2pPr>
    <a:lvl3pPr marL="914400" algn="l" rtl="0" fontAlgn="base">
      <a:spcBef>
        <a:spcPct val="0"/>
      </a:spcBef>
      <a:spcAft>
        <a:spcPct val="0"/>
      </a:spcAft>
      <a:defRPr sz="1400" kern="1200">
        <a:solidFill>
          <a:schemeClr val="tx1"/>
        </a:solidFill>
        <a:latin typeface="Arial" charset="0"/>
        <a:ea typeface="+mn-ea"/>
        <a:cs typeface="+mn-cs"/>
      </a:defRPr>
    </a:lvl3pPr>
    <a:lvl4pPr marL="1371600" algn="l" rtl="0" fontAlgn="base">
      <a:spcBef>
        <a:spcPct val="0"/>
      </a:spcBef>
      <a:spcAft>
        <a:spcPct val="0"/>
      </a:spcAft>
      <a:defRPr sz="1400" kern="1200">
        <a:solidFill>
          <a:schemeClr val="tx1"/>
        </a:solidFill>
        <a:latin typeface="Arial" charset="0"/>
        <a:ea typeface="+mn-ea"/>
        <a:cs typeface="+mn-cs"/>
      </a:defRPr>
    </a:lvl4pPr>
    <a:lvl5pPr marL="1828800" algn="l" rtl="0" fontAlgn="base">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nno"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765" autoAdjust="0"/>
  </p:normalViewPr>
  <p:slideViewPr>
    <p:cSldViewPr>
      <p:cViewPr varScale="1">
        <p:scale>
          <a:sx n="38" d="100"/>
          <a:sy n="38" d="100"/>
        </p:scale>
        <p:origin x="926" y="5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63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ECC58C5-C501-4112-8286-302DDCB2A6EE}" type="slidenum">
              <a:rPr lang="en-US"/>
              <a:pPr/>
              <a:t>‹#›</a:t>
            </a:fld>
            <a:endParaRPr lang="en-US"/>
          </a:p>
        </p:txBody>
      </p:sp>
    </p:spTree>
    <p:extLst>
      <p:ext uri="{BB962C8B-B14F-4D97-AF65-F5344CB8AC3E}">
        <p14:creationId xmlns:p14="http://schemas.microsoft.com/office/powerpoint/2010/main" val="410602699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p>
            <a:fld id="{304C960D-60C5-4915-8393-5C5F252FD8DC}" type="slidenum">
              <a:rPr lang="en-US" smtClean="0">
                <a:cs typeface="Arial" charset="0"/>
              </a:rPr>
              <a:pPr/>
              <a:t>3</a:t>
            </a:fld>
            <a:endParaRPr lang="en-US" smtClean="0">
              <a:cs typeface="Arial" charset="0"/>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p:spPr>
        <p:txBody>
          <a:bodyPr/>
          <a:lstStyle/>
          <a:p>
            <a:pPr eaLnBrk="1" hangingPunct="1"/>
            <a:r>
              <a:rPr lang="en-US" smtClean="0"/>
              <a:t>Sustainable Management is about integrating the 3 levels into sound decision making. </a:t>
            </a:r>
          </a:p>
        </p:txBody>
      </p:sp>
    </p:spTree>
    <p:extLst>
      <p:ext uri="{BB962C8B-B14F-4D97-AF65-F5344CB8AC3E}">
        <p14:creationId xmlns:p14="http://schemas.microsoft.com/office/powerpoint/2010/main" val="23071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r>
              <a:rPr lang="en-US" smtClean="0"/>
              <a:t>From The Natural Step </a:t>
            </a:r>
          </a:p>
          <a:p>
            <a:r>
              <a:rPr lang="en-US" smtClean="0"/>
              <a:t>www.naturalstep.org</a:t>
            </a:r>
            <a:endParaRPr lang="nl-NL" smtClean="0"/>
          </a:p>
        </p:txBody>
      </p:sp>
    </p:spTree>
    <p:extLst>
      <p:ext uri="{BB962C8B-B14F-4D97-AF65-F5344CB8AC3E}">
        <p14:creationId xmlns:p14="http://schemas.microsoft.com/office/powerpoint/2010/main" val="60211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https://www.kateraworth.com/doughnut/</a:t>
            </a:r>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From:</a:t>
            </a:r>
            <a:r>
              <a:rPr lang="en-US" baseline="0" dirty="0" smtClean="0"/>
              <a:t> </a:t>
            </a:r>
            <a:r>
              <a:rPr lang="en-US" dirty="0" err="1" smtClean="0">
                <a:effectLst/>
              </a:rPr>
              <a:t>Rockström</a:t>
            </a:r>
            <a:r>
              <a:rPr lang="en-US" dirty="0" smtClean="0">
                <a:effectLst/>
              </a:rPr>
              <a:t>, J., Steffen, W., </a:t>
            </a:r>
            <a:r>
              <a:rPr lang="en-US" dirty="0" err="1" smtClean="0">
                <a:effectLst/>
              </a:rPr>
              <a:t>Noone</a:t>
            </a:r>
            <a:r>
              <a:rPr lang="en-US" dirty="0" smtClean="0">
                <a:effectLst/>
              </a:rPr>
              <a:t>, K., </a:t>
            </a:r>
            <a:r>
              <a:rPr lang="en-US" dirty="0" err="1" smtClean="0">
                <a:effectLst/>
              </a:rPr>
              <a:t>Persson</a:t>
            </a:r>
            <a:r>
              <a:rPr lang="en-US" dirty="0" smtClean="0">
                <a:effectLst/>
              </a:rPr>
              <a:t>, |[</a:t>
            </a:r>
            <a:r>
              <a:rPr lang="en-US" dirty="0" err="1" smtClean="0">
                <a:effectLst/>
              </a:rPr>
              <a:t>Aring</a:t>
            </a:r>
            <a:r>
              <a:rPr lang="en-US" dirty="0" smtClean="0">
                <a:effectLst/>
              </a:rPr>
              <a:t>]|</a:t>
            </a:r>
            <a:r>
              <a:rPr lang="en-US" dirty="0" err="1" smtClean="0">
                <a:effectLst/>
              </a:rPr>
              <a:t>sa</a:t>
            </a:r>
            <a:r>
              <a:rPr lang="en-US" dirty="0" smtClean="0">
                <a:effectLst/>
              </a:rPr>
              <a:t>, Chapin, F. S., </a:t>
            </a:r>
            <a:r>
              <a:rPr lang="en-US" dirty="0" err="1" smtClean="0">
                <a:effectLst/>
              </a:rPr>
              <a:t>Lambin</a:t>
            </a:r>
            <a:r>
              <a:rPr lang="en-US" dirty="0" smtClean="0">
                <a:effectLst/>
              </a:rPr>
              <a:t>, E. F., … Foley, J. A. (2009). A safe operating space for humanity. </a:t>
            </a:r>
            <a:r>
              <a:rPr lang="en-US" i="1" dirty="0" smtClean="0">
                <a:effectLst/>
              </a:rPr>
              <a:t>Nature</a:t>
            </a:r>
            <a:r>
              <a:rPr lang="en-US" dirty="0" smtClean="0">
                <a:effectLst/>
              </a:rPr>
              <a:t>, </a:t>
            </a:r>
            <a:r>
              <a:rPr lang="en-US" i="1" dirty="0" smtClean="0">
                <a:effectLst/>
              </a:rPr>
              <a:t>461</a:t>
            </a:r>
            <a:r>
              <a:rPr lang="en-US" dirty="0" smtClean="0">
                <a:effectLst/>
              </a:rPr>
              <a:t>(7263), 472–475. https://doi.org/10.1038/461472a</a:t>
            </a:r>
          </a:p>
          <a:p>
            <a:endParaRPr lang="en-US" dirty="0"/>
          </a:p>
        </p:txBody>
      </p:sp>
      <p:sp>
        <p:nvSpPr>
          <p:cNvPr id="4" name="Slide Number Placeholder 3"/>
          <p:cNvSpPr>
            <a:spLocks noGrp="1"/>
          </p:cNvSpPr>
          <p:nvPr>
            <p:ph type="sldNum" sz="quarter" idx="10"/>
          </p:nvPr>
        </p:nvSpPr>
        <p:spPr/>
        <p:txBody>
          <a:bodyPr/>
          <a:lstStyle/>
          <a:p>
            <a:fld id="{8ECC58C5-C501-4112-8286-302DDCB2A6EE}" type="slidenum">
              <a:rPr lang="en-US" smtClean="0"/>
              <a:pPr/>
              <a:t>6</a:t>
            </a:fld>
            <a:endParaRPr lang="en-US"/>
          </a:p>
        </p:txBody>
      </p:sp>
    </p:spTree>
    <p:extLst>
      <p:ext uri="{BB962C8B-B14F-4D97-AF65-F5344CB8AC3E}">
        <p14:creationId xmlns:p14="http://schemas.microsoft.com/office/powerpoint/2010/main" val="169314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Herman Daly, "Toward Some Operational Principles for Sustainable Development", Ecological Economics 2, 1-6 (Amsterdam) 1990</a:t>
            </a:r>
            <a:endParaRPr lang="en-US" dirty="0"/>
          </a:p>
        </p:txBody>
      </p:sp>
      <p:sp>
        <p:nvSpPr>
          <p:cNvPr id="4" name="Slide Number Placeholder 3"/>
          <p:cNvSpPr>
            <a:spLocks noGrp="1"/>
          </p:cNvSpPr>
          <p:nvPr>
            <p:ph type="sldNum" sz="quarter" idx="10"/>
          </p:nvPr>
        </p:nvSpPr>
        <p:spPr/>
        <p:txBody>
          <a:bodyPr/>
          <a:lstStyle/>
          <a:p>
            <a:fld id="{8ECC58C5-C501-4112-8286-302DDCB2A6EE}" type="slidenum">
              <a:rPr lang="en-US" smtClean="0"/>
              <a:pPr/>
              <a:t>7</a:t>
            </a:fld>
            <a:endParaRPr lang="en-US"/>
          </a:p>
        </p:txBody>
      </p:sp>
    </p:spTree>
    <p:extLst>
      <p:ext uri="{BB962C8B-B14F-4D97-AF65-F5344CB8AC3E}">
        <p14:creationId xmlns:p14="http://schemas.microsoft.com/office/powerpoint/2010/main" val="11008892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1798638" y="2286000"/>
            <a:ext cx="6583362" cy="579438"/>
          </a:xfrm>
        </p:spPr>
        <p:txBody>
          <a:bodyPr anchor="t"/>
          <a:lstStyle>
            <a:lvl1pPr>
              <a:defRPr/>
            </a:lvl1pPr>
          </a:lstStyle>
          <a:p>
            <a:r>
              <a:rPr lang="en-US"/>
              <a:t>Click to edit Master title style</a:t>
            </a:r>
          </a:p>
        </p:txBody>
      </p:sp>
      <p:sp>
        <p:nvSpPr>
          <p:cNvPr id="5123" name="Rectangle 3"/>
          <p:cNvSpPr>
            <a:spLocks noGrp="1" noChangeArrowheads="1"/>
          </p:cNvSpPr>
          <p:nvPr>
            <p:ph type="subTitle" sz="quarter" idx="1"/>
          </p:nvPr>
        </p:nvSpPr>
        <p:spPr>
          <a:xfrm>
            <a:off x="1798638" y="3886200"/>
            <a:ext cx="6583362" cy="336550"/>
          </a:xfrm>
        </p:spPr>
        <p:txBody>
          <a:bodyPr/>
          <a:lstStyle>
            <a:lvl1pPr marL="0" indent="0">
              <a:lnSpc>
                <a:spcPct val="80000"/>
              </a:lnSpc>
              <a:buFont typeface="Zapf Dingbats" charset="2"/>
              <a:buNone/>
              <a:defRPr sz="2000"/>
            </a:lvl1pPr>
          </a:lstStyle>
          <a:p>
            <a:r>
              <a:rPr lang="en-US"/>
              <a:t>Click to edit Master subtitle style</a:t>
            </a:r>
          </a:p>
        </p:txBody>
      </p:sp>
      <p:sp>
        <p:nvSpPr>
          <p:cNvPr id="5124" name="Rectangle 4"/>
          <p:cNvSpPr>
            <a:spLocks noGrp="1" noChangeArrowheads="1"/>
          </p:cNvSpPr>
          <p:nvPr>
            <p:ph type="dt" sz="quarter" idx="2"/>
          </p:nvPr>
        </p:nvSpPr>
        <p:spPr/>
        <p:txBody>
          <a:bodyPr/>
          <a:lstStyle>
            <a:lvl1pPr>
              <a:defRPr sz="1000"/>
            </a:lvl1pPr>
          </a:lstStyle>
          <a:p>
            <a:endParaRPr lang="en-US"/>
          </a:p>
        </p:txBody>
      </p:sp>
      <p:sp>
        <p:nvSpPr>
          <p:cNvPr id="5125" name="Rectangle 5"/>
          <p:cNvSpPr>
            <a:spLocks noGrp="1" noChangeArrowheads="1"/>
          </p:cNvSpPr>
          <p:nvPr>
            <p:ph type="sldNum" sz="quarter" idx="4"/>
          </p:nvPr>
        </p:nvSpPr>
        <p:spPr/>
        <p:txBody>
          <a:bodyPr/>
          <a:lstStyle>
            <a:lvl1pPr>
              <a:defRPr/>
            </a:lvl1pPr>
          </a:lstStyle>
          <a:p>
            <a:fld id="{9EABC983-A127-4204-917F-EF21D08866AA}" type="slidenum">
              <a:rPr lang="en-US"/>
              <a:pPr/>
              <a:t>‹#›</a:t>
            </a:fld>
            <a:endParaRPr lang="en-US"/>
          </a:p>
        </p:txBody>
      </p:sp>
      <p:sp>
        <p:nvSpPr>
          <p:cNvPr id="5126" name="Rectangle 6"/>
          <p:cNvSpPr>
            <a:spLocks noGrp="1" noChangeArrowheads="1"/>
          </p:cNvSpPr>
          <p:nvPr>
            <p:ph type="ftr" sz="quarter" idx="3"/>
          </p:nvPr>
        </p:nvSpPr>
        <p:spPr/>
        <p:txBody>
          <a:bodyPr/>
          <a:lstStyle>
            <a:lvl1pPr>
              <a:defRPr sz="1000"/>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7BA6BE8-E3EB-4E01-9513-9AD5D975F09B}"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3850" y="609600"/>
            <a:ext cx="1970088" cy="3352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09600"/>
            <a:ext cx="5759450" cy="3352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537BF784-9965-4C3A-8109-A9FACAC88B3C}"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6172200" cy="5794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762125"/>
            <a:ext cx="3863975" cy="2200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78375" y="1762125"/>
            <a:ext cx="3865563" cy="2200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762000" y="6248400"/>
            <a:ext cx="1371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1905000" cy="457200"/>
          </a:xfrm>
        </p:spPr>
        <p:txBody>
          <a:bodyPr/>
          <a:lstStyle>
            <a:lvl1pPr>
              <a:defRPr/>
            </a:lvl1pPr>
          </a:lstStyle>
          <a:p>
            <a:fld id="{E90367A2-9FFF-4BC3-B00C-06D23005C0EB}" type="slidenum">
              <a:rPr lang="en-US"/>
              <a:pPr/>
              <a:t>‹#›</a:t>
            </a:fld>
            <a:endParaRPr lang="en-US"/>
          </a:p>
        </p:txBody>
      </p:sp>
      <p:sp>
        <p:nvSpPr>
          <p:cNvPr id="7" name="Footer Placeholder 6"/>
          <p:cNvSpPr>
            <a:spLocks noGrp="1"/>
          </p:cNvSpPr>
          <p:nvPr>
            <p:ph type="ftr" sz="quarter" idx="12"/>
          </p:nvPr>
        </p:nvSpPr>
        <p:spPr>
          <a:xfrm>
            <a:off x="3124200" y="6248400"/>
            <a:ext cx="2895600" cy="45720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6172200" cy="5794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762000" y="1762125"/>
            <a:ext cx="7881938" cy="2200275"/>
          </a:xfrm>
        </p:spPr>
        <p:txBody>
          <a:bodyPr/>
          <a:lstStyle/>
          <a:p>
            <a:endParaRPr lang="en-US"/>
          </a:p>
        </p:txBody>
      </p:sp>
      <p:sp>
        <p:nvSpPr>
          <p:cNvPr id="4" name="Date Placeholder 3"/>
          <p:cNvSpPr>
            <a:spLocks noGrp="1"/>
          </p:cNvSpPr>
          <p:nvPr>
            <p:ph type="dt" sz="half" idx="10"/>
          </p:nvPr>
        </p:nvSpPr>
        <p:spPr>
          <a:xfrm>
            <a:off x="762000" y="6248400"/>
            <a:ext cx="1371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1905000" cy="457200"/>
          </a:xfrm>
        </p:spPr>
        <p:txBody>
          <a:bodyPr/>
          <a:lstStyle>
            <a:lvl1pPr>
              <a:defRPr/>
            </a:lvl1pPr>
          </a:lstStyle>
          <a:p>
            <a:fld id="{D34534EE-4597-47AB-A864-4883EA89E78A}" type="slidenum">
              <a:rPr lang="en-US"/>
              <a:pPr/>
              <a:t>‹#›</a:t>
            </a:fld>
            <a:endParaRPr lang="en-US"/>
          </a:p>
        </p:txBody>
      </p:sp>
      <p:sp>
        <p:nvSpPr>
          <p:cNvPr id="6" name="Footer Placeholder 5"/>
          <p:cNvSpPr>
            <a:spLocks noGrp="1"/>
          </p:cNvSpPr>
          <p:nvPr>
            <p:ph type="ftr" sz="quarter" idx="12"/>
          </p:nvPr>
        </p:nvSpPr>
        <p:spPr>
          <a:xfrm>
            <a:off x="3124200" y="6248400"/>
            <a:ext cx="2895600" cy="45720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A8612552-E194-4162-9F84-0C74225C431C}"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33301FC4-93C2-4377-B061-5133E20E3987}"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762125"/>
            <a:ext cx="3863975" cy="2200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78375" y="1762125"/>
            <a:ext cx="3865563" cy="2200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8306468E-0F1A-42DA-AF09-24134ABB43C0}"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834C4E18-33CA-43C0-B284-C07D59344633}" type="slidenum">
              <a:rPr lang="en-US"/>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F0C01B44-57E2-46F7-B5C3-F7BE3B97EFA1}" type="slidenum">
              <a:rPr lang="en-US"/>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9106A1B5-7F54-4A1A-AFB0-FB15831308B4}" type="slidenum">
              <a:rPr lang="en-US"/>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C344D4CD-2BA2-4259-A40E-3286A4F35F94}"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35E4C052-D50B-4134-9117-4FCBFAAEAC0B}"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838200" y="609600"/>
            <a:ext cx="6172200" cy="5794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p>
            <a:pPr lvl="0"/>
            <a:r>
              <a:rPr lang="en-US" smtClean="0"/>
              <a:t>Click to edit Master title style</a:t>
            </a:r>
          </a:p>
        </p:txBody>
      </p:sp>
      <p:sp>
        <p:nvSpPr>
          <p:cNvPr id="4099" name="Rectangle 3"/>
          <p:cNvSpPr>
            <a:spLocks noGrp="1" noChangeAspect="1" noChangeArrowheads="1"/>
          </p:cNvSpPr>
          <p:nvPr>
            <p:ph type="body" idx="1"/>
          </p:nvPr>
        </p:nvSpPr>
        <p:spPr bwMode="auto">
          <a:xfrm>
            <a:off x="762000" y="1762125"/>
            <a:ext cx="7881938" cy="2200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762000" y="6248400"/>
            <a:ext cx="137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defRPr/>
            </a:lvl1pPr>
          </a:lstStyle>
          <a:p>
            <a:endParaRPr lang="en-US"/>
          </a:p>
        </p:txBody>
      </p:sp>
      <p:sp>
        <p:nvSpPr>
          <p:cNvPr id="4101" name="Rectangle 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r">
              <a:defRPr sz="1000">
                <a:solidFill>
                  <a:schemeClr val="accent1"/>
                </a:solidFill>
              </a:defRPr>
            </a:lvl1pPr>
          </a:lstStyle>
          <a:p>
            <a:fld id="{8C2AA021-DC21-4546-905A-477E202299B8}" type="slidenum">
              <a:rPr lang="en-US"/>
              <a:pPr/>
              <a:t>‹#›</a:t>
            </a:fld>
            <a:endParaRPr lang="en-US"/>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ctr">
              <a:defRPr>
                <a:solidFill>
                  <a:schemeClr val="accent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l" rtl="0" fontAlgn="base">
        <a:spcBef>
          <a:spcPct val="0"/>
        </a:spcBef>
        <a:spcAft>
          <a:spcPct val="0"/>
        </a:spcAft>
        <a:defRPr sz="3200" b="1">
          <a:solidFill>
            <a:srgbClr val="000000"/>
          </a:solidFill>
          <a:latin typeface="+mj-lt"/>
          <a:ea typeface="+mj-ea"/>
          <a:cs typeface="+mj-cs"/>
        </a:defRPr>
      </a:lvl1pPr>
      <a:lvl2pPr algn="l" rtl="0" fontAlgn="base">
        <a:spcBef>
          <a:spcPct val="0"/>
        </a:spcBef>
        <a:spcAft>
          <a:spcPct val="0"/>
        </a:spcAft>
        <a:defRPr sz="3200" b="1">
          <a:solidFill>
            <a:srgbClr val="000000"/>
          </a:solidFill>
          <a:latin typeface="Arial" charset="0"/>
        </a:defRPr>
      </a:lvl2pPr>
      <a:lvl3pPr algn="l" rtl="0" fontAlgn="base">
        <a:spcBef>
          <a:spcPct val="0"/>
        </a:spcBef>
        <a:spcAft>
          <a:spcPct val="0"/>
        </a:spcAft>
        <a:defRPr sz="3200" b="1">
          <a:solidFill>
            <a:srgbClr val="000000"/>
          </a:solidFill>
          <a:latin typeface="Arial" charset="0"/>
        </a:defRPr>
      </a:lvl3pPr>
      <a:lvl4pPr algn="l" rtl="0" fontAlgn="base">
        <a:spcBef>
          <a:spcPct val="0"/>
        </a:spcBef>
        <a:spcAft>
          <a:spcPct val="0"/>
        </a:spcAft>
        <a:defRPr sz="3200" b="1">
          <a:solidFill>
            <a:srgbClr val="000000"/>
          </a:solidFill>
          <a:latin typeface="Arial" charset="0"/>
        </a:defRPr>
      </a:lvl4pPr>
      <a:lvl5pPr algn="l" rtl="0" fontAlgn="base">
        <a:spcBef>
          <a:spcPct val="0"/>
        </a:spcBef>
        <a:spcAft>
          <a:spcPct val="0"/>
        </a:spcAft>
        <a:defRPr sz="3200" b="1">
          <a:solidFill>
            <a:srgbClr val="000000"/>
          </a:solidFill>
          <a:latin typeface="Arial" charset="0"/>
        </a:defRPr>
      </a:lvl5pPr>
      <a:lvl6pPr marL="457200" algn="l" rtl="0" fontAlgn="base">
        <a:spcBef>
          <a:spcPct val="0"/>
        </a:spcBef>
        <a:spcAft>
          <a:spcPct val="0"/>
        </a:spcAft>
        <a:defRPr sz="3200" b="1">
          <a:solidFill>
            <a:srgbClr val="000000"/>
          </a:solidFill>
          <a:latin typeface="Arial" charset="0"/>
        </a:defRPr>
      </a:lvl6pPr>
      <a:lvl7pPr marL="914400" algn="l" rtl="0" fontAlgn="base">
        <a:spcBef>
          <a:spcPct val="0"/>
        </a:spcBef>
        <a:spcAft>
          <a:spcPct val="0"/>
        </a:spcAft>
        <a:defRPr sz="3200" b="1">
          <a:solidFill>
            <a:srgbClr val="000000"/>
          </a:solidFill>
          <a:latin typeface="Arial" charset="0"/>
        </a:defRPr>
      </a:lvl7pPr>
      <a:lvl8pPr marL="1371600" algn="l" rtl="0" fontAlgn="base">
        <a:spcBef>
          <a:spcPct val="0"/>
        </a:spcBef>
        <a:spcAft>
          <a:spcPct val="0"/>
        </a:spcAft>
        <a:defRPr sz="3200" b="1">
          <a:solidFill>
            <a:srgbClr val="000000"/>
          </a:solidFill>
          <a:latin typeface="Arial" charset="0"/>
        </a:defRPr>
      </a:lvl8pPr>
      <a:lvl9pPr marL="1828800" algn="l" rtl="0" fontAlgn="base">
        <a:spcBef>
          <a:spcPct val="0"/>
        </a:spcBef>
        <a:spcAft>
          <a:spcPct val="0"/>
        </a:spcAft>
        <a:defRPr sz="3200" b="1">
          <a:solidFill>
            <a:srgbClr val="000000"/>
          </a:solidFill>
          <a:latin typeface="Arial" charset="0"/>
        </a:defRPr>
      </a:lvl9pPr>
    </p:titleStyle>
    <p:bodyStyle>
      <a:lvl1pPr marL="342900" indent="-342900" algn="l" rtl="0" fontAlgn="base">
        <a:spcBef>
          <a:spcPct val="20000"/>
        </a:spcBef>
        <a:spcAft>
          <a:spcPct val="0"/>
        </a:spcAft>
        <a:buClr>
          <a:schemeClr val="accent1"/>
        </a:buClr>
        <a:buSzPct val="60000"/>
        <a:buFont typeface="Zapf Dingbats" charset="2"/>
        <a:buChar char="n"/>
        <a:defRPr sz="2800">
          <a:solidFill>
            <a:srgbClr val="000000"/>
          </a:solidFill>
          <a:latin typeface="+mn-lt"/>
          <a:ea typeface="+mn-ea"/>
          <a:cs typeface="+mn-cs"/>
        </a:defRPr>
      </a:lvl1pPr>
      <a:lvl2pPr marL="819150" indent="-285750" algn="l" rtl="0" fontAlgn="base">
        <a:spcBef>
          <a:spcPct val="20000"/>
        </a:spcBef>
        <a:spcAft>
          <a:spcPct val="0"/>
        </a:spcAft>
        <a:buClr>
          <a:schemeClr val="accent1"/>
        </a:buClr>
        <a:buSzPct val="60000"/>
        <a:buFont typeface="Zapf Dingbats" charset="2"/>
        <a:buChar char="n"/>
        <a:defRPr sz="2600">
          <a:solidFill>
            <a:srgbClr val="000000"/>
          </a:solidFill>
          <a:latin typeface="+mn-lt"/>
        </a:defRPr>
      </a:lvl2pPr>
      <a:lvl3pPr marL="1143000" indent="-228600" algn="l" rtl="0" fontAlgn="base">
        <a:spcBef>
          <a:spcPct val="20000"/>
        </a:spcBef>
        <a:spcAft>
          <a:spcPct val="0"/>
        </a:spcAft>
        <a:buClr>
          <a:schemeClr val="accent1"/>
        </a:buClr>
        <a:buSzPct val="60000"/>
        <a:buFont typeface="Zapf Dingbats" charset="2"/>
        <a:buChar char="n"/>
        <a:defRPr sz="2400">
          <a:solidFill>
            <a:srgbClr val="000000"/>
          </a:solidFill>
          <a:latin typeface="+mn-lt"/>
        </a:defRPr>
      </a:lvl3pPr>
      <a:lvl4pPr marL="1562100" indent="-228600" algn="l" rtl="0" fontAlgn="base">
        <a:spcBef>
          <a:spcPct val="20000"/>
        </a:spcBef>
        <a:spcAft>
          <a:spcPct val="0"/>
        </a:spcAft>
        <a:buClr>
          <a:schemeClr val="accent1"/>
        </a:buClr>
        <a:buSzPct val="60000"/>
        <a:buFont typeface="Zapf Dingbats" charset="2"/>
        <a:buChar char="n"/>
        <a:defRPr sz="2200">
          <a:solidFill>
            <a:srgbClr val="000000"/>
          </a:solidFill>
          <a:latin typeface="+mn-lt"/>
        </a:defRPr>
      </a:lvl4pPr>
      <a:lvl5pPr marL="1981200" indent="-228600" algn="l" rtl="0" fontAlgn="base">
        <a:spcBef>
          <a:spcPct val="20000"/>
        </a:spcBef>
        <a:spcAft>
          <a:spcPct val="0"/>
        </a:spcAft>
        <a:buClr>
          <a:schemeClr val="accent1"/>
        </a:buClr>
        <a:buSzPct val="60000"/>
        <a:buFont typeface="Zapf Dingbats" charset="2"/>
        <a:buChar char="n"/>
        <a:defRPr sz="2000">
          <a:solidFill>
            <a:srgbClr val="000000"/>
          </a:solidFill>
          <a:latin typeface="+mn-lt"/>
        </a:defRPr>
      </a:lvl5pPr>
      <a:lvl6pPr marL="2438400" indent="-228600" algn="l" rtl="0" fontAlgn="base">
        <a:spcBef>
          <a:spcPct val="20000"/>
        </a:spcBef>
        <a:spcAft>
          <a:spcPct val="0"/>
        </a:spcAft>
        <a:buClr>
          <a:schemeClr val="accent1"/>
        </a:buClr>
        <a:buSzPct val="60000"/>
        <a:buFont typeface="Zapf Dingbats" charset="2"/>
        <a:buChar char="n"/>
        <a:defRPr sz="2000">
          <a:solidFill>
            <a:srgbClr val="000000"/>
          </a:solidFill>
          <a:latin typeface="+mn-lt"/>
        </a:defRPr>
      </a:lvl6pPr>
      <a:lvl7pPr marL="2895600" indent="-228600" algn="l" rtl="0" fontAlgn="base">
        <a:spcBef>
          <a:spcPct val="20000"/>
        </a:spcBef>
        <a:spcAft>
          <a:spcPct val="0"/>
        </a:spcAft>
        <a:buClr>
          <a:schemeClr val="accent1"/>
        </a:buClr>
        <a:buSzPct val="60000"/>
        <a:buFont typeface="Zapf Dingbats" charset="2"/>
        <a:buChar char="n"/>
        <a:defRPr sz="2000">
          <a:solidFill>
            <a:srgbClr val="000000"/>
          </a:solidFill>
          <a:latin typeface="+mn-lt"/>
        </a:defRPr>
      </a:lvl7pPr>
      <a:lvl8pPr marL="3352800" indent="-228600" algn="l" rtl="0" fontAlgn="base">
        <a:spcBef>
          <a:spcPct val="20000"/>
        </a:spcBef>
        <a:spcAft>
          <a:spcPct val="0"/>
        </a:spcAft>
        <a:buClr>
          <a:schemeClr val="accent1"/>
        </a:buClr>
        <a:buSzPct val="60000"/>
        <a:buFont typeface="Zapf Dingbats" charset="2"/>
        <a:buChar char="n"/>
        <a:defRPr sz="2000">
          <a:solidFill>
            <a:srgbClr val="000000"/>
          </a:solidFill>
          <a:latin typeface="+mn-lt"/>
        </a:defRPr>
      </a:lvl8pPr>
      <a:lvl9pPr marL="3810000" indent="-228600" algn="l" rtl="0" fontAlgn="base">
        <a:spcBef>
          <a:spcPct val="20000"/>
        </a:spcBef>
        <a:spcAft>
          <a:spcPct val="0"/>
        </a:spcAft>
        <a:buClr>
          <a:schemeClr val="accent1"/>
        </a:buClr>
        <a:buSzPct val="60000"/>
        <a:buFont typeface="Zapf Dingbats" charset="2"/>
        <a:buChar char="n"/>
        <a:defRPr sz="20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eb.stanford.edu/group/inquiry2insight/cgi-bin/i2sea-r2b/i2s.php?page=fpcalc" TargetMode="External"/><Relationship Id="rId2" Type="http://schemas.openxmlformats.org/officeDocument/2006/relationships/hyperlink" Target="http://wwf.panda.org/how_you_can_help/live_green/footprint_calculato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Grp="1" noChangeArrowheads="1"/>
          </p:cNvSpPr>
          <p:nvPr>
            <p:ph type="ctrTitle"/>
          </p:nvPr>
        </p:nvSpPr>
        <p:spPr>
          <a:xfrm>
            <a:off x="807284" y="2276872"/>
            <a:ext cx="6583362" cy="2031325"/>
          </a:xfrm>
        </p:spPr>
        <p:txBody>
          <a:bodyPr/>
          <a:lstStyle/>
          <a:p>
            <a:r>
              <a:rPr lang="en-US" sz="3600" dirty="0" smtClean="0"/>
              <a:t>Sustainable Business Models</a:t>
            </a:r>
            <a:br>
              <a:rPr lang="en-US" sz="3600" dirty="0" smtClean="0"/>
            </a:br>
            <a:r>
              <a:rPr lang="en-US" sz="3600" dirty="0" smtClean="0"/>
              <a:t>class 1 Introduction</a:t>
            </a:r>
            <a:br>
              <a:rPr lang="en-US" sz="3600" dirty="0" smtClean="0"/>
            </a:br>
            <a:endParaRPr lang="nl-NL" sz="1800" dirty="0"/>
          </a:p>
        </p:txBody>
      </p:sp>
      <p:sp>
        <p:nvSpPr>
          <p:cNvPr id="110597" name="Rectangle 5"/>
          <p:cNvSpPr>
            <a:spLocks noGrp="1" noChangeArrowheads="1"/>
          </p:cNvSpPr>
          <p:nvPr>
            <p:ph type="subTitle" idx="1"/>
          </p:nvPr>
        </p:nvSpPr>
        <p:spPr>
          <a:xfrm>
            <a:off x="827088" y="3860800"/>
            <a:ext cx="6583362" cy="707886"/>
          </a:xfrm>
        </p:spPr>
        <p:txBody>
          <a:bodyPr/>
          <a:lstStyle/>
          <a:p>
            <a:pPr>
              <a:lnSpc>
                <a:spcPct val="90000"/>
              </a:lnSpc>
            </a:pPr>
            <a:r>
              <a:rPr lang="en-US" dirty="0" smtClean="0"/>
              <a:t>Lecturer:</a:t>
            </a:r>
            <a:endParaRPr lang="en-US" dirty="0"/>
          </a:p>
          <a:p>
            <a:pPr>
              <a:lnSpc>
                <a:spcPct val="90000"/>
              </a:lnSpc>
            </a:pPr>
            <a:r>
              <a:rPr lang="en-US" dirty="0"/>
              <a:t>Menno de Lind van </a:t>
            </a:r>
            <a:r>
              <a:rPr lang="en-US" dirty="0" smtClean="0"/>
              <a:t>Wijngaarden</a:t>
            </a:r>
          </a:p>
        </p:txBody>
      </p:sp>
      <p:pic>
        <p:nvPicPr>
          <p:cNvPr id="110598" name="Picture 4" descr="MCj02149260000[1]"/>
          <p:cNvPicPr>
            <a:picLocks noChangeAspect="1" noChangeArrowheads="1"/>
          </p:cNvPicPr>
          <p:nvPr/>
        </p:nvPicPr>
        <p:blipFill>
          <a:blip r:embed="rId2" cstate="screen"/>
          <a:srcRect/>
          <a:stretch>
            <a:fillRect/>
          </a:stretch>
        </p:blipFill>
        <p:spPr bwMode="auto">
          <a:xfrm>
            <a:off x="6084888" y="4005263"/>
            <a:ext cx="2741612" cy="2640012"/>
          </a:xfrm>
          <a:prstGeom prst="rect">
            <a:avLst/>
          </a:prstGeom>
          <a:noFill/>
          <a:ln w="9525">
            <a:noFill/>
            <a:miter lim="800000"/>
            <a:headEnd/>
            <a:tailEnd/>
          </a:ln>
        </p:spPr>
      </p:pic>
    </p:spTree>
    <p:extLst>
      <p:ext uri="{BB962C8B-B14F-4D97-AF65-F5344CB8AC3E}">
        <p14:creationId xmlns:p14="http://schemas.microsoft.com/office/powerpoint/2010/main" val="14188900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a:t>
            </a:r>
            <a:endParaRPr lang="en-US" dirty="0"/>
          </a:p>
        </p:txBody>
      </p:sp>
      <p:sp>
        <p:nvSpPr>
          <p:cNvPr id="3" name="Content Placeholder 2"/>
          <p:cNvSpPr>
            <a:spLocks noGrp="1"/>
          </p:cNvSpPr>
          <p:nvPr>
            <p:ph idx="1"/>
          </p:nvPr>
        </p:nvSpPr>
        <p:spPr>
          <a:xfrm>
            <a:off x="762000" y="1762125"/>
            <a:ext cx="7881938" cy="2074414"/>
          </a:xfrm>
        </p:spPr>
        <p:txBody>
          <a:bodyPr/>
          <a:lstStyle/>
          <a:p>
            <a:r>
              <a:rPr lang="en-US" dirty="0" smtClean="0"/>
              <a:t>Class 1 Introduction</a:t>
            </a:r>
          </a:p>
          <a:p>
            <a:r>
              <a:rPr lang="en-US" dirty="0" smtClean="0"/>
              <a:t>Class 2  Ethical consumerism</a:t>
            </a:r>
          </a:p>
          <a:p>
            <a:r>
              <a:rPr lang="en-US" dirty="0" smtClean="0"/>
              <a:t>Class 3 Social Entrepreneurship</a:t>
            </a:r>
          </a:p>
          <a:p>
            <a:r>
              <a:rPr lang="en-US" dirty="0" smtClean="0"/>
              <a:t>Class 4 Circular Economy</a:t>
            </a:r>
            <a:endParaRPr lang="en-US" dirty="0"/>
          </a:p>
        </p:txBody>
      </p:sp>
    </p:spTree>
    <p:extLst>
      <p:ext uri="{BB962C8B-B14F-4D97-AF65-F5344CB8AC3E}">
        <p14:creationId xmlns:p14="http://schemas.microsoft.com/office/powerpoint/2010/main" val="3248092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414" name="Group 30"/>
          <p:cNvGraphicFramePr>
            <a:graphicFrameLocks noGrp="1"/>
          </p:cNvGraphicFramePr>
          <p:nvPr>
            <p:ph idx="4294967295"/>
          </p:nvPr>
        </p:nvGraphicFramePr>
        <p:xfrm>
          <a:off x="457200" y="1600200"/>
          <a:ext cx="8229600" cy="4525964"/>
        </p:xfrm>
        <a:graphic>
          <a:graphicData uri="http://schemas.openxmlformats.org/drawingml/2006/table">
            <a:tbl>
              <a:tblPr/>
              <a:tblGrid>
                <a:gridCol w="1162050"/>
                <a:gridCol w="2305050"/>
                <a:gridCol w="2376488"/>
                <a:gridCol w="2386012"/>
              </a:tblGrid>
              <a:tr h="78581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0000"/>
                        <a:buFontTx/>
                        <a:buNone/>
                        <a:tabLst/>
                      </a:pPr>
                      <a:endParaRPr kumimoji="0" lang="nl-NL"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Sustainable development</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Corporate Social Responsibility</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Business Ethics</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7513">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Level</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Society</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Business</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Individual</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22413">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Context</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Communities, Countries, Regions,</a:t>
                      </a:r>
                    </a:p>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Global Organizations</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Industries, small, medium to large, multinational enterprises</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Citizenship, Employee, Manager, Consumer</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00225">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Issues</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Environment, Populations, Effects of Globalization, Treaties, Protocols</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Stakeholders management, Fair trade, Chain responsibility, Code of conduct</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accent1"/>
                        </a:buClr>
                        <a:buSzPct val="60000"/>
                        <a:buFontTx/>
                        <a:buNone/>
                        <a:tabLst/>
                      </a:pPr>
                      <a:r>
                        <a:rPr kumimoji="0" lang="en-US" sz="1600" b="0" i="0" u="none" strike="noStrike" cap="none" normalizeH="0" baseline="0" smtClean="0">
                          <a:ln>
                            <a:noFill/>
                          </a:ln>
                          <a:solidFill>
                            <a:srgbClr val="1C1C2A"/>
                          </a:solidFill>
                          <a:effectLst/>
                          <a:latin typeface="Verdana" pitchFamily="34" charset="0"/>
                          <a:cs typeface="Times New Roman" pitchFamily="18" charset="0"/>
                        </a:rPr>
                        <a:t>Human Behavior, Ethical decision making, do the right thing. World view.</a:t>
                      </a:r>
                      <a:endParaRPr kumimoji="0" lang="en-US" sz="1600" b="0" i="0" u="none" strike="noStrike" cap="none" normalizeH="0" baseline="0" smtClean="0">
                        <a:ln>
                          <a:noFill/>
                        </a:ln>
                        <a:solidFill>
                          <a:srgbClr val="1C1C2A"/>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21532" name="Picture 29" descr="image001"/>
          <p:cNvPicPr>
            <a:picLocks noChangeAspect="1" noChangeArrowheads="1"/>
          </p:cNvPicPr>
          <p:nvPr/>
        </p:nvPicPr>
        <p:blipFill>
          <a:blip r:embed="rId3"/>
          <a:srcRect/>
          <a:stretch>
            <a:fillRect/>
          </a:stretch>
        </p:blipFill>
        <p:spPr bwMode="auto">
          <a:xfrm>
            <a:off x="2987675" y="0"/>
            <a:ext cx="2520950" cy="1504950"/>
          </a:xfrm>
          <a:prstGeom prst="rect">
            <a:avLst/>
          </a:prstGeom>
          <a:noFill/>
          <a:ln w="9525">
            <a:noFill/>
            <a:miter lim="800000"/>
            <a:headEnd/>
            <a:tailEnd/>
          </a:ln>
        </p:spPr>
      </p:pic>
      <p:sp>
        <p:nvSpPr>
          <p:cNvPr id="21533" name="Slide Number Placeholder 31"/>
          <p:cNvSpPr>
            <a:spLocks noGrp="1"/>
          </p:cNvSpPr>
          <p:nvPr>
            <p:ph type="sldNum" sz="quarter" idx="11"/>
          </p:nvPr>
        </p:nvSpPr>
        <p:spPr>
          <a:noFill/>
        </p:spPr>
        <p:txBody>
          <a:bodyPr/>
          <a:lstStyle/>
          <a:p>
            <a:fld id="{FA54A28F-838C-4A58-8CC6-7A9133064619}" type="slidenum">
              <a:rPr lang="en-US" smtClean="0"/>
              <a:pPr/>
              <a:t>3</a:t>
            </a:fld>
            <a:endParaRPr lang="en-US" smtClean="0"/>
          </a:p>
        </p:txBody>
      </p:sp>
    </p:spTree>
    <p:extLst>
      <p:ext uri="{BB962C8B-B14F-4D97-AF65-F5344CB8AC3E}">
        <p14:creationId xmlns:p14="http://schemas.microsoft.com/office/powerpoint/2010/main" val="1143960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Funnel Theory</a:t>
            </a:r>
            <a:endParaRPr lang="nl-NL" smtClean="0"/>
          </a:p>
        </p:txBody>
      </p:sp>
      <p:sp>
        <p:nvSpPr>
          <p:cNvPr id="57347" name="Rectangle 3"/>
          <p:cNvSpPr>
            <a:spLocks noGrp="1" noChangeAspect="1" noChangeArrowheads="1"/>
          </p:cNvSpPr>
          <p:nvPr>
            <p:ph type="body" idx="1"/>
          </p:nvPr>
        </p:nvSpPr>
        <p:spPr>
          <a:xfrm>
            <a:off x="5508625" y="1762125"/>
            <a:ext cx="3135313" cy="3508375"/>
          </a:xfrm>
        </p:spPr>
        <p:txBody>
          <a:bodyPr/>
          <a:lstStyle/>
          <a:p>
            <a:r>
              <a:rPr lang="en-US" smtClean="0"/>
              <a:t>Business needs to be innovative, stakeholder oriented, and long term oriented to find its way into the funnel.</a:t>
            </a:r>
            <a:endParaRPr lang="nl-NL" smtClean="0"/>
          </a:p>
        </p:txBody>
      </p:sp>
      <p:pic>
        <p:nvPicPr>
          <p:cNvPr id="57348" name="Picture 4"/>
          <p:cNvPicPr>
            <a:picLocks noChangeAspect="1" noChangeArrowheads="1"/>
          </p:cNvPicPr>
          <p:nvPr/>
        </p:nvPicPr>
        <p:blipFill>
          <a:blip r:embed="rId3" cstate="screen"/>
          <a:srcRect/>
          <a:stretch>
            <a:fillRect/>
          </a:stretch>
        </p:blipFill>
        <p:spPr bwMode="auto">
          <a:xfrm>
            <a:off x="179388" y="1700213"/>
            <a:ext cx="5181600" cy="4457700"/>
          </a:xfrm>
          <a:prstGeom prst="rect">
            <a:avLst/>
          </a:prstGeom>
          <a:noFill/>
          <a:ln w="9525">
            <a:noFill/>
            <a:miter lim="800000"/>
            <a:headEnd/>
            <a:tailEnd/>
          </a:ln>
          <a:effectLst/>
        </p:spPr>
      </p:pic>
    </p:spTree>
    <p:extLst>
      <p:ext uri="{BB962C8B-B14F-4D97-AF65-F5344CB8AC3E}">
        <p14:creationId xmlns:p14="http://schemas.microsoft.com/office/powerpoint/2010/main" val="2839350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8520" y="332656"/>
            <a:ext cx="9390941" cy="6525344"/>
          </a:xfrm>
        </p:spPr>
      </p:pic>
    </p:spTree>
    <p:extLst>
      <p:ext uri="{BB962C8B-B14F-4D97-AF65-F5344CB8AC3E}">
        <p14:creationId xmlns:p14="http://schemas.microsoft.com/office/powerpoint/2010/main" val="1946864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24864" y="46330"/>
            <a:ext cx="6858000" cy="6838950"/>
          </a:xfrm>
          <a:prstGeom prst="rect">
            <a:avLst/>
          </a:prstGeom>
        </p:spPr>
      </p:pic>
    </p:spTree>
    <p:extLst>
      <p:ext uri="{BB962C8B-B14F-4D97-AF65-F5344CB8AC3E}">
        <p14:creationId xmlns:p14="http://schemas.microsoft.com/office/powerpoint/2010/main" val="3929769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403350" y="350838"/>
            <a:ext cx="7632700" cy="1066800"/>
          </a:xfrm>
        </p:spPr>
        <p:txBody>
          <a:bodyPr/>
          <a:lstStyle/>
          <a:p>
            <a:r>
              <a:rPr lang="en-US"/>
              <a:t>Proposed solution:</a:t>
            </a:r>
            <a:br>
              <a:rPr lang="en-US"/>
            </a:br>
            <a:r>
              <a:rPr lang="en-US"/>
              <a:t>Sustainable limits throughput</a:t>
            </a:r>
            <a:endParaRPr lang="nl-NL"/>
          </a:p>
        </p:txBody>
      </p:sp>
      <p:sp>
        <p:nvSpPr>
          <p:cNvPr id="32771" name="Rectangle 3"/>
          <p:cNvSpPr>
            <a:spLocks noGrp="1" noChangeAspect="1" noChangeArrowheads="1"/>
          </p:cNvSpPr>
          <p:nvPr>
            <p:ph type="body" idx="1"/>
          </p:nvPr>
        </p:nvSpPr>
        <p:spPr>
          <a:xfrm>
            <a:off x="1054100" y="1841500"/>
            <a:ext cx="7548563" cy="2024063"/>
          </a:xfrm>
        </p:spPr>
        <p:txBody>
          <a:bodyPr/>
          <a:lstStyle/>
          <a:p>
            <a:r>
              <a:rPr lang="en-US" dirty="0"/>
              <a:t>Renewable resources</a:t>
            </a:r>
          </a:p>
          <a:p>
            <a:pPr lvl="1"/>
            <a:r>
              <a:rPr lang="en-US" dirty="0"/>
              <a:t>Rate of use no greater than rate of regeneration</a:t>
            </a:r>
          </a:p>
          <a:p>
            <a:r>
              <a:rPr lang="en-US" dirty="0"/>
              <a:t>Non-renewable resources</a:t>
            </a:r>
          </a:p>
          <a:p>
            <a:pPr lvl="1"/>
            <a:r>
              <a:rPr lang="en-US" dirty="0"/>
              <a:t>Rate of use no greater than substitution rate of non- into renewable resource</a:t>
            </a:r>
          </a:p>
          <a:p>
            <a:r>
              <a:rPr lang="en-US" dirty="0"/>
              <a:t>Pollutant</a:t>
            </a:r>
          </a:p>
          <a:p>
            <a:pPr lvl="1"/>
            <a:r>
              <a:rPr lang="en-US" dirty="0"/>
              <a:t>Rate of emission no greater than rate at which it’s recycled, absorbed or rendered harmless</a:t>
            </a:r>
            <a:endParaRPr lang="nl-NL" dirty="0"/>
          </a:p>
        </p:txBody>
      </p:sp>
      <p:sp>
        <p:nvSpPr>
          <p:cNvPr id="32772" name="Text Box 4"/>
          <p:cNvSpPr txBox="1">
            <a:spLocks noChangeArrowheads="1"/>
          </p:cNvSpPr>
          <p:nvPr/>
        </p:nvSpPr>
        <p:spPr bwMode="blackWhite">
          <a:xfrm>
            <a:off x="4357686" y="6286520"/>
            <a:ext cx="4294188" cy="336550"/>
          </a:xfrm>
          <a:prstGeom prst="rect">
            <a:avLst/>
          </a:prstGeom>
          <a:noFill/>
          <a:ln w="9525" algn="ctr">
            <a:noFill/>
            <a:miter lim="800000"/>
            <a:headEnd/>
            <a:tailEnd/>
          </a:ln>
          <a:effectLst/>
        </p:spPr>
        <p:txBody>
          <a:bodyPr wrap="none">
            <a:spAutoFit/>
          </a:bodyPr>
          <a:lstStyle/>
          <a:p>
            <a:r>
              <a:rPr lang="en-US" sz="1600"/>
              <a:t>Source: Herman Daly, World Bank Economist</a:t>
            </a:r>
            <a:endParaRPr lang="nl-NL" sz="16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1</a:t>
            </a:r>
            <a:endParaRPr lang="en-US" dirty="0"/>
          </a:p>
        </p:txBody>
      </p:sp>
      <p:sp>
        <p:nvSpPr>
          <p:cNvPr id="3" name="Content Placeholder 2"/>
          <p:cNvSpPr>
            <a:spLocks noGrp="1"/>
          </p:cNvSpPr>
          <p:nvPr>
            <p:ph idx="1"/>
          </p:nvPr>
        </p:nvSpPr>
        <p:spPr>
          <a:xfrm>
            <a:off x="762000" y="1762125"/>
            <a:ext cx="7881938" cy="3194721"/>
          </a:xfrm>
        </p:spPr>
        <p:txBody>
          <a:bodyPr/>
          <a:lstStyle/>
          <a:p>
            <a:r>
              <a:rPr lang="en-US" dirty="0"/>
              <a:t>Ecological footprint. What is it and what does it measure? How big is your footprint. Is it according to the ‘fair share’? How does it compare to others (countries footprint)? What are some strategies to lower your footprint? What could you do to lower your footprint?</a:t>
            </a:r>
          </a:p>
          <a:p>
            <a:endParaRPr lang="en-US" dirty="0"/>
          </a:p>
        </p:txBody>
      </p:sp>
      <p:sp>
        <p:nvSpPr>
          <p:cNvPr id="4" name="Rectangle 3"/>
          <p:cNvSpPr/>
          <p:nvPr/>
        </p:nvSpPr>
        <p:spPr>
          <a:xfrm>
            <a:off x="1331640" y="5515210"/>
            <a:ext cx="6804248" cy="738664"/>
          </a:xfrm>
          <a:prstGeom prst="rect">
            <a:avLst/>
          </a:prstGeom>
          <a:solidFill>
            <a:srgbClr val="FFC000"/>
          </a:solidFill>
        </p:spPr>
        <p:txBody>
          <a:bodyPr wrap="square">
            <a:spAutoFit/>
          </a:bodyPr>
          <a:lstStyle/>
          <a:p>
            <a:r>
              <a:rPr lang="en-US" dirty="0"/>
              <a:t>Ethical and sustainable thinking: Assess the consequences of ideas on the target community, society and the natural environment. Reflect on how sustainable long-term social, cultural and economic goals are.</a:t>
            </a:r>
          </a:p>
        </p:txBody>
      </p:sp>
    </p:spTree>
    <p:extLst>
      <p:ext uri="{BB962C8B-B14F-4D97-AF65-F5344CB8AC3E}">
        <p14:creationId xmlns:p14="http://schemas.microsoft.com/office/powerpoint/2010/main" val="3160876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1</a:t>
            </a:r>
            <a:endParaRPr lang="en-US" dirty="0"/>
          </a:p>
        </p:txBody>
      </p:sp>
      <p:sp>
        <p:nvSpPr>
          <p:cNvPr id="3" name="Content Placeholder 2"/>
          <p:cNvSpPr>
            <a:spLocks noGrp="1"/>
          </p:cNvSpPr>
          <p:nvPr>
            <p:ph idx="1"/>
          </p:nvPr>
        </p:nvSpPr>
        <p:spPr>
          <a:xfrm>
            <a:off x="4854" y="1412776"/>
            <a:ext cx="9036496" cy="5262979"/>
          </a:xfrm>
        </p:spPr>
        <p:txBody>
          <a:bodyPr/>
          <a:lstStyle/>
          <a:p>
            <a:r>
              <a:rPr lang="en-US" dirty="0"/>
              <a:t>Ecological </a:t>
            </a:r>
            <a:r>
              <a:rPr lang="en-US" dirty="0" smtClean="0"/>
              <a:t>Footprint: Go to: </a:t>
            </a:r>
            <a:r>
              <a:rPr lang="en-US" dirty="0">
                <a:hlinkClick r:id="rId2"/>
              </a:rPr>
              <a:t>http://wwf.panda.org/how_you_can_help/live_green/footprint_calculator</a:t>
            </a:r>
            <a:r>
              <a:rPr lang="en-US" dirty="0" smtClean="0">
                <a:hlinkClick r:id="rId2"/>
              </a:rPr>
              <a:t>/</a:t>
            </a:r>
            <a:endParaRPr lang="en-US" dirty="0" smtClean="0"/>
          </a:p>
          <a:p>
            <a:r>
              <a:rPr lang="en-US" dirty="0"/>
              <a:t>Or </a:t>
            </a:r>
            <a:r>
              <a:rPr lang="en-US" dirty="0">
                <a:hlinkClick r:id="rId3"/>
              </a:rPr>
              <a:t>http://web.stanford.edu/group/inquiry2insight/cgi-bin/i2sea-r2b/i2s.php?page=fpcalc</a:t>
            </a:r>
            <a:r>
              <a:rPr lang="en-US" dirty="0" smtClean="0">
                <a:hlinkClick r:id="rId3"/>
              </a:rPr>
              <a:t>#</a:t>
            </a:r>
            <a:endParaRPr lang="en-US" dirty="0" smtClean="0"/>
          </a:p>
          <a:p>
            <a:r>
              <a:rPr lang="en-US" dirty="0" smtClean="0"/>
              <a:t>And do the test.</a:t>
            </a:r>
          </a:p>
          <a:p>
            <a:r>
              <a:rPr lang="en-US" dirty="0" smtClean="0"/>
              <a:t>What is your score in planets?</a:t>
            </a:r>
          </a:p>
          <a:p>
            <a:r>
              <a:rPr lang="en-US" dirty="0" smtClean="0"/>
              <a:t>What are the most important factors contributing to the ecological footprint?</a:t>
            </a:r>
            <a:endParaRPr lang="en-US" dirty="0"/>
          </a:p>
          <a:p>
            <a:r>
              <a:rPr lang="en-US" dirty="0" smtClean="0"/>
              <a:t>How does your score compare to the national average?</a:t>
            </a:r>
          </a:p>
        </p:txBody>
      </p:sp>
    </p:spTree>
    <p:extLst>
      <p:ext uri="{BB962C8B-B14F-4D97-AF65-F5344CB8AC3E}">
        <p14:creationId xmlns:p14="http://schemas.microsoft.com/office/powerpoint/2010/main" val="3244707156"/>
      </p:ext>
    </p:extLst>
  </p:cSld>
  <p:clrMapOvr>
    <a:masterClrMapping/>
  </p:clrMapOvr>
  <p:timing>
    <p:tnLst>
      <p:par>
        <p:cTn id="1" dur="indefinite" restart="never" nodeType="tmRoot"/>
      </p:par>
    </p:tnLst>
  </p:timing>
</p:sld>
</file>

<file path=ppt/theme/theme1.xml><?xml version="1.0" encoding="utf-8"?>
<a:theme xmlns:a="http://schemas.openxmlformats.org/drawingml/2006/main" name="HUPPT">
  <a:themeElements>
    <a:clrScheme name="">
      <a:dk1>
        <a:srgbClr val="000000"/>
      </a:dk1>
      <a:lt1>
        <a:srgbClr val="00ADCD"/>
      </a:lt1>
      <a:dk2>
        <a:srgbClr val="000000"/>
      </a:dk2>
      <a:lt2>
        <a:srgbClr val="005A6F"/>
      </a:lt2>
      <a:accent1>
        <a:srgbClr val="AAFFFD"/>
      </a:accent1>
      <a:accent2>
        <a:srgbClr val="FF1E00"/>
      </a:accent2>
      <a:accent3>
        <a:srgbClr val="AAD3E3"/>
      </a:accent3>
      <a:accent4>
        <a:srgbClr val="000000"/>
      </a:accent4>
      <a:accent5>
        <a:srgbClr val="D2FFFE"/>
      </a:accent5>
      <a:accent6>
        <a:srgbClr val="E71A00"/>
      </a:accent6>
      <a:hlink>
        <a:srgbClr val="380060"/>
      </a:hlink>
      <a:folHlink>
        <a:srgbClr val="FFFFFF"/>
      </a:folHlink>
    </a:clrScheme>
    <a:fontScheme name="HU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Arial" charset="0"/>
          </a:defRPr>
        </a:defPPr>
      </a:lstStyle>
    </a:lnDef>
  </a:objectDefaults>
  <a:extraClrSchemeLst>
    <a:extraClrScheme>
      <a:clrScheme name="HUPPT 1">
        <a:dk1>
          <a:srgbClr val="000000"/>
        </a:dk1>
        <a:lt1>
          <a:srgbClr val="FFFFFF"/>
        </a:lt1>
        <a:dk2>
          <a:srgbClr val="00ADCD"/>
        </a:dk2>
        <a:lt2>
          <a:srgbClr val="FFFFFF"/>
        </a:lt2>
        <a:accent1>
          <a:srgbClr val="FF1E00"/>
        </a:accent1>
        <a:accent2>
          <a:srgbClr val="6D6FC7"/>
        </a:accent2>
        <a:accent3>
          <a:srgbClr val="AAD3E3"/>
        </a:accent3>
        <a:accent4>
          <a:srgbClr val="DADADA"/>
        </a:accent4>
        <a:accent5>
          <a:srgbClr val="FFABAA"/>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UPPT 2">
        <a:dk1>
          <a:srgbClr val="000000"/>
        </a:dk1>
        <a:lt1>
          <a:srgbClr val="00ADCD"/>
        </a:lt1>
        <a:dk2>
          <a:srgbClr val="000000"/>
        </a:dk2>
        <a:lt2>
          <a:srgbClr val="000000"/>
        </a:lt2>
        <a:accent1>
          <a:srgbClr val="FF1E00"/>
        </a:accent1>
        <a:accent2>
          <a:srgbClr val="6D6FC7"/>
        </a:accent2>
        <a:accent3>
          <a:srgbClr val="AAD3E3"/>
        </a:accent3>
        <a:accent4>
          <a:srgbClr val="000000"/>
        </a:accent4>
        <a:accent5>
          <a:srgbClr val="FFABAA"/>
        </a:accent5>
        <a:accent6>
          <a:srgbClr val="6264B4"/>
        </a:accent6>
        <a:hlink>
          <a:srgbClr val="FD8300"/>
        </a:hlink>
        <a:folHlink>
          <a:srgbClr val="78BB17"/>
        </a:folHlink>
      </a:clrScheme>
      <a:clrMap bg1="lt1" tx1="dk1" bg2="lt2" tx2="dk2" accent1="accent1" accent2="accent2" accent3="accent3" accent4="accent4" accent5="accent5" accent6="accent6" hlink="hlink" folHlink="folHlink"/>
    </a:extraClrScheme>
    <a:extraClrScheme>
      <a:clrScheme name="HUPPT 3">
        <a:dk1>
          <a:srgbClr val="FFFFFF"/>
        </a:dk1>
        <a:lt1>
          <a:srgbClr val="FFFFFF"/>
        </a:lt1>
        <a:dk2>
          <a:srgbClr val="000000"/>
        </a:dk2>
        <a:lt2>
          <a:srgbClr val="000000"/>
        </a:lt2>
        <a:accent1>
          <a:srgbClr val="FF1E00"/>
        </a:accent1>
        <a:accent2>
          <a:srgbClr val="6D6FC7"/>
        </a:accent2>
        <a:accent3>
          <a:srgbClr val="FFFFFF"/>
        </a:accent3>
        <a:accent4>
          <a:srgbClr val="DADADA"/>
        </a:accent4>
        <a:accent5>
          <a:srgbClr val="FFABAA"/>
        </a:accent5>
        <a:accent6>
          <a:srgbClr val="6264B4"/>
        </a:accent6>
        <a:hlink>
          <a:srgbClr val="FD8300"/>
        </a:hlink>
        <a:folHlink>
          <a:srgbClr val="78BB17"/>
        </a:folHlink>
      </a:clrScheme>
      <a:clrMap bg1="lt1" tx1="dk1" bg2="lt2" tx2="dk2" accent1="accent1" accent2="accent2" accent3="accent3" accent4="accent4" accent5="accent5" accent6="accent6" hlink="hlink" folHlink="folHlink"/>
    </a:extraClrScheme>
    <a:extraClrScheme>
      <a:clrScheme name="HUPPT 4">
        <a:dk1>
          <a:srgbClr val="000000"/>
        </a:dk1>
        <a:lt1>
          <a:srgbClr val="FFFFFF"/>
        </a:lt1>
        <a:dk2>
          <a:srgbClr val="000000"/>
        </a:dk2>
        <a:lt2>
          <a:srgbClr val="005A6F"/>
        </a:lt2>
        <a:accent1>
          <a:srgbClr val="FF1E00"/>
        </a:accent1>
        <a:accent2>
          <a:srgbClr val="005A6F"/>
        </a:accent2>
        <a:accent3>
          <a:srgbClr val="FFFFFF"/>
        </a:accent3>
        <a:accent4>
          <a:srgbClr val="000000"/>
        </a:accent4>
        <a:accent5>
          <a:srgbClr val="FFABAA"/>
        </a:accent5>
        <a:accent6>
          <a:srgbClr val="005164"/>
        </a:accent6>
        <a:hlink>
          <a:srgbClr val="FF1E00"/>
        </a:hlink>
        <a:folHlink>
          <a:srgbClr val="005A6F"/>
        </a:folHlink>
      </a:clrScheme>
      <a:clrMap bg1="lt1" tx1="dk1" bg2="lt2" tx2="dk2" accent1="accent1" accent2="accent2" accent3="accent3" accent4="accent4" accent5="accent5" accent6="accent6" hlink="hlink" folHlink="folHlink"/>
    </a:extraClrScheme>
    <a:extraClrScheme>
      <a:clrScheme name="HUPPT 5">
        <a:dk1>
          <a:srgbClr val="000000"/>
        </a:dk1>
        <a:lt1>
          <a:srgbClr val="00ADCD"/>
        </a:lt1>
        <a:dk2>
          <a:srgbClr val="000000"/>
        </a:dk2>
        <a:lt2>
          <a:srgbClr val="005A6F"/>
        </a:lt2>
        <a:accent1>
          <a:srgbClr val="92DDFD"/>
        </a:accent1>
        <a:accent2>
          <a:srgbClr val="FF007E"/>
        </a:accent2>
        <a:accent3>
          <a:srgbClr val="AAD3E3"/>
        </a:accent3>
        <a:accent4>
          <a:srgbClr val="000000"/>
        </a:accent4>
        <a:accent5>
          <a:srgbClr val="C7EBFE"/>
        </a:accent5>
        <a:accent6>
          <a:srgbClr val="E70072"/>
        </a:accent6>
        <a:hlink>
          <a:srgbClr val="FFBD00"/>
        </a:hlink>
        <a:folHlink>
          <a:srgbClr val="005A6F"/>
        </a:folHlink>
      </a:clrScheme>
      <a:clrMap bg1="lt1" tx1="dk1" bg2="lt2" tx2="dk2" accent1="accent1" accent2="accent2" accent3="accent3" accent4="accent4" accent5="accent5" accent6="accent6" hlink="hlink" folHlink="folHlink"/>
    </a:extraClrScheme>
    <a:extraClrScheme>
      <a:clrScheme name="HUPPT 6">
        <a:dk1>
          <a:srgbClr val="000000"/>
        </a:dk1>
        <a:lt1>
          <a:srgbClr val="00ADCD"/>
        </a:lt1>
        <a:dk2>
          <a:srgbClr val="000000"/>
        </a:dk2>
        <a:lt2>
          <a:srgbClr val="005A6F"/>
        </a:lt2>
        <a:accent1>
          <a:srgbClr val="AAD5DB"/>
        </a:accent1>
        <a:accent2>
          <a:srgbClr val="FF1E00"/>
        </a:accent2>
        <a:accent3>
          <a:srgbClr val="AAD3E3"/>
        </a:accent3>
        <a:accent4>
          <a:srgbClr val="000000"/>
        </a:accent4>
        <a:accent5>
          <a:srgbClr val="D2E7EA"/>
        </a:accent5>
        <a:accent6>
          <a:srgbClr val="E71A00"/>
        </a:accent6>
        <a:hlink>
          <a:srgbClr val="380060"/>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p:properties xmlns:p="http://schemas.microsoft.com/office/2006/metadata/properties" xmlns:xsi="http://www.w3.org/2001/XMLSchema-instance"><documentManagement><Category xmlns="$ListId:Studie Material;">Presentations</Category><Sort_x0020_order_x0020_documents xmlns="$ListId:Studie Material;">9999</Sort_x0020_order_x0020_documents><Week xmlns="$ListId:Studie Material;">No Week</Week></documentManagement></p:properties>
</file>

<file path=customXml/item2.xml><?xml version="1.0" encoding="utf-8"?><ct:contentTypeSchema ct:_="" ma:_="" ma:contentTypeName="Document" ma:contentTypeID="0x0101002174050D92EF0B448D716E7403E53D20" ma:contentTypeVersion="" ma:contentTypeDescription="Create a new document." ma:contentTypeScope="" ma:versionID="ed27e98190cb9db198b85a069afbc87a" xmlns:ct="http://schemas.microsoft.com/office/2006/metadata/contentType" xmlns:ma="http://schemas.microsoft.com/office/2006/metadata/properties/metaAttributes">
<xsd:schema targetNamespace="http://schemas.microsoft.com/office/2006/metadata/properties" ma:root="true" ma:fieldsID="8e4d6fa4c6c8a4ab441fc268ed2e72a4" ns2:_="" xmlns:xsd="http://www.w3.org/2001/XMLSchema" xmlns:xs="http://www.w3.org/2001/XMLSchema" xmlns:p="http://schemas.microsoft.com/office/2006/metadata/properties" xmlns:ns2="$ListId:Studie Material;">
<xsd:import namespace="$ListId:Studie Material;"/>
<xsd:element name="properties">
<xsd:complexType>
<xsd:sequence>
<xsd:element name="documentManagement">
<xsd:complexType>
<xsd:all>
<xsd:element ref="ns2:Category" minOccurs="0"/>
<xsd:element ref="ns2:Week" minOccurs="0"/>
<xsd:element ref="ns2:Sort_x0020_order_x0020_documents" minOccurs="0"/>
</xsd:all>
</xsd:complexType>
</xsd:element>
</xsd:sequence>
</xsd:complexType>
</xsd:element>
</xsd:schema>
<xsd:schema targetNamespace="$ListId:Studie Material;" elementFormDefault="qualified" xmlns:xsd="http://www.w3.org/2001/XMLSchema" xmlns:xs="http://www.w3.org/2001/XMLSchema" xmlns:dms="http://schemas.microsoft.com/office/2006/documentManagement/types" xmlns:pc="http://schemas.microsoft.com/office/infopath/2007/PartnerControls">
<xsd:import namespace="http://schemas.microsoft.com/office/2006/documentManagement/types"/>
<xsd:import namespace="http://schemas.microsoft.com/office/infopath/2007/PartnerControls"/>
<xsd:element name="Category" ma:index="8" nillable="true" ma:displayName="Category" ma:default="Course guide" ma:description="Select the right type of course material&#xA;&#xA;Choices:&#xA;Course guide&#xA;Form&#xA;FAQ&#xA;Presentations&#xA;Practice Exam&#xA;Extra" ma:format="Dropdown" ma:internalName="Category">
<xsd:simpleType>
<xsd:union memberTypes="dms:Text">
<xsd:simpleType>
<xsd:restriction base="dms:Choice">
<xsd:enumeration value="Course guide"/>
<xsd:enumeration value="Form"/>
<xsd:enumeration value="FAQ"/>
<xsd:enumeration value="Presentations"/>
<xsd:enumeration value="Practice Exam"/>
<xsd:enumeration value="Extra"/>
</xsd:restriction>
</xsd:simpleType>
</xsd:union>
</xsd:simpleType>
</xsd:element>
<xsd:element name="Week" ma:index="9" nillable="true" ma:displayName="Week" ma:default="No Week" ma:description="Only usefull if you want to order the material by week." ma:format="Dropdown" ma:internalName="Week">
<xsd:simpleType>
<xsd:restriction base="dms:Choice">
<xsd:enumeration value="No Week"/>
<xsd:enumeration value="Week 01"/>
<xsd:enumeration value="Week 02"/>
<xsd:enumeration value="Week 03"/>
<xsd:enumeration value="Week 04"/>
<xsd:enumeration value="Week 05"/>
<xsd:enumeration value="Week 06"/>
<xsd:enumeration value="Week 07"/>
<xsd:enumeration value="Week 08"/>
<xsd:enumeration value="Week 09"/>
<xsd:enumeration value="Week 10"/>
</xsd:restriction>
</xsd:simpleType>
</xsd:element>
<xsd:element name="Sort_x0020_order_x0020_documents" ma:index="10" nillable="true" ma:displayName="Sort order documents" ma:default="9999" ma:description="This column provide the ability to create  specific sort order to use in views." ma:internalName="Sort_x0020_order_x0020_documents">
<xsd:simpleType>
<xsd:restriction base="dms:Number"/>
</xsd:simpleType>
</xsd:element>
</xsd:schema>
<xsd:schema targetNamespace="http://schemas.openxmlformats.org/package/2006/metadata/core-properties" elementFormDefault="qualified" attributeFormDefault="unqualified" blockDefault="#all" xmlns="http://schemas.openxmlformats.org/package/2006/metadata/core-properties" xmlns:xsd="http://www.w3.org/2001/XMLSchema" xmlns:xsi="http://www.w3.org/2001/XMLSchema-instance" xmlns:dc="http://purl.org/dc/elements/1.1/" xmlns:dcterms="http://purl.org/dc/terms/" xmlns:odoc="http://schemas.microsoft.com/internal/obd">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targetNamespace="http://schemas.microsoft.com/office/infopath/2007/PartnerControls" elementFormDefault="qualified" attributeFormDefault="unqualified" xmlns:pc="http://schemas.microsoft.com/office/infopath/2007/PartnerControls" xmlns:xs="http://www.w3.org/2001/XMLSchema">
<xs:element name="Person">
<xs:complexType>
<xs:sequence>
<xs:element ref="pc:DisplayName" minOccurs="0"></xs:element>
<xs:element ref="pc:AccountId" minOccurs="0"></xs:element>
<xs:element ref="pc:AccountType" minOccurs="0"></xs:element>
</xs:sequence>
</xs:complexType>
</xs:element>
<xs:element name="DisplayName" type="xs:string"></xs:element>
<xs:element name="AccountId" type="xs:string"></xs:element>
<xs:element name="AccountType" type="xs:string"></xs:element>
<xs:element name="BDCAssociatedEntity">
<xs:complexType>
<xs:sequence>
<xs:element ref="pc:BDCEntity" minOccurs="0" maxOccurs="unbounded"></xs:element>
</xs:sequence>
<xs:attribute ref="pc:EntityNamespace"></xs:attribute>
<xs:attribute ref="pc:EntityName"></xs:attribute>
<xs:attribute ref="pc:SystemInstanceName"></xs:attribute>
<xs:attribute ref="pc:AssociationName"></xs:attribute>
</xs:complexType>
</xs:element>
<xs:attribute name="EntityNamespace" type="xs:string"></xs:attribute>
<xs:attribute name="EntityName" type="xs:string"></xs:attribute>
<xs:attribute name="SystemInstanceName" type="xs:string"></xs:attribute>
<xs:attribute name="AssociationName" type="xs:string"></xs:attribute>
<xs:element name="BDCEntity">
<xs:complexType>
<xs:sequence>
<xs:element ref="pc:EntityDisplayName" minOccurs="0"></xs:element>
<xs:element ref="pc:EntityInstanceReference" minOccurs="0"></xs:element>
<xs:element ref="pc:EntityId1" minOccurs="0"></xs:element>
<xs:element ref="pc:EntityId2" minOccurs="0"></xs:element>
<xs:element ref="pc:EntityId3" minOccurs="0"></xs:element>
<xs:element ref="pc:EntityId4" minOccurs="0"></xs:element>
<xs:element ref="pc:EntityId5" minOccurs="0"></xs:element>
</xs:sequence>
</xs:complexType>
</xs:element>
<xs:element name="EntityDisplayName" type="xs:string"></xs:element>
<xs:element name="EntityInstanceReference" type="xs:string"></xs:element>
<xs:element name="EntityId1" type="xs:string"></xs:element>
<xs:element name="EntityId2" type="xs:string"></xs:element>
<xs:element name="EntityId3" type="xs:string"></xs:element>
<xs:element name="EntityId4" type="xs:string"></xs:element>
<xs:element name="EntityId5" type="xs:string"></xs:element>
<xs:element name="Terms">
<xs:complexType>
<xs:sequence>
<xs:element ref="pc:TermInfo" minOccurs="0" maxOccurs="unbounded"></xs:element>
</xs:sequence>
</xs:complexType>
</xs:element>
<xs:element name="TermInfo">
<xs:complexType>
<xs:sequence>
<xs:element ref="pc:TermName" minOccurs="0"></xs:element>
<xs:element ref="pc:TermId" minOccurs="0"></xs:element>
</xs:sequence>
</xs:complexType>
</xs:element>
<xs:element name="TermName" type="xs:string"></xs:element>
<xs:element name="TermId" type="xs:string"></xs:element>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B452D05-1D04-4E4F-8F58-F2D0953EAE2F}">
  <ds:schemaRefs>
    <ds:schemaRef ds:uri="$ListId:Studie Material;"/>
    <ds:schemaRef ds:uri="http://schemas.microsoft.com/office/2006/metadata/properties"/>
    <ds:schemaRef ds:uri="http://www.w3.org/XML/1998/namespace"/>
    <ds:schemaRef ds:uri="http://purl.org/dc/elements/1.1/"/>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C7C2FEFE-261E-43F5-9F0B-C126E6EED9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ListId:Studie Material;"/>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CFDE8BF-C34E-4735-9EA8-EC8DD1F1C5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HUPPT</Template>
  <TotalTime>3202</TotalTime>
  <Words>429</Words>
  <Application>Microsoft Office PowerPoint</Application>
  <PresentationFormat>On-screen Show (4:3)</PresentationFormat>
  <Paragraphs>54</Paragraphs>
  <Slides>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Times New Roman</vt:lpstr>
      <vt:lpstr>Verdana</vt:lpstr>
      <vt:lpstr>Zapf Dingbats</vt:lpstr>
      <vt:lpstr>HUPPT</vt:lpstr>
      <vt:lpstr>Sustainable Business Models class 1 Introduction </vt:lpstr>
      <vt:lpstr>Program</vt:lpstr>
      <vt:lpstr>PowerPoint Presentation</vt:lpstr>
      <vt:lpstr>Funnel Theory</vt:lpstr>
      <vt:lpstr>PowerPoint Presentation</vt:lpstr>
      <vt:lpstr>PowerPoint Presentation</vt:lpstr>
      <vt:lpstr>Proposed solution: Sustainable limits throughput</vt:lpstr>
      <vt:lpstr>Assignment 1</vt:lpstr>
      <vt:lpstr>Assignment 1</vt:lpstr>
    </vt:vector>
  </TitlesOfParts>
  <Company>Hogeschool van Utrecht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Errors</dc:title>
  <dc:creator>De Lind van Wijngaarden</dc:creator>
  <cp:lastModifiedBy>Menno Lind</cp:lastModifiedBy>
  <cp:revision>99</cp:revision>
  <dcterms:created xsi:type="dcterms:W3CDTF">2007-11-22T14:39:37Z</dcterms:created>
  <dcterms:modified xsi:type="dcterms:W3CDTF">2017-05-15T12:36:58Z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0x0101002174050D92EF0B448D716E7403E53D20</vt:lpwstr>
  </property>
</Properties>
</file>