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sldIdLst>
    <p:sldId id="507" r:id="rId2"/>
    <p:sldId id="489" r:id="rId3"/>
    <p:sldId id="501" r:id="rId4"/>
    <p:sldId id="495" r:id="rId5"/>
    <p:sldId id="496" r:id="rId6"/>
    <p:sldId id="497" r:id="rId7"/>
    <p:sldId id="499" r:id="rId8"/>
    <p:sldId id="500" r:id="rId9"/>
    <p:sldId id="490" r:id="rId10"/>
    <p:sldId id="491" r:id="rId11"/>
    <p:sldId id="492" r:id="rId12"/>
    <p:sldId id="493" r:id="rId13"/>
    <p:sldId id="508" r:id="rId14"/>
    <p:sldId id="509" r:id="rId15"/>
    <p:sldId id="494" r:id="rId16"/>
    <p:sldId id="502" r:id="rId17"/>
  </p:sldIdLst>
  <p:sldSz cx="9144000" cy="6858000" type="screen4x3"/>
  <p:notesSz cx="6669088" cy="9775825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C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68" autoAdjust="0"/>
    <p:restoredTop sz="89367" autoAdjust="0"/>
  </p:normalViewPr>
  <p:slideViewPr>
    <p:cSldViewPr>
      <p:cViewPr varScale="1">
        <p:scale>
          <a:sx n="44" d="100"/>
          <a:sy n="44" d="100"/>
        </p:scale>
        <p:origin x="68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33425"/>
            <a:ext cx="4887912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43438"/>
            <a:ext cx="5335588" cy="439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5288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285288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73B0E98-27D9-4395-92CD-8126C860991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51839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Nick Robins and Sarah Roberts, Changing Consumption and Production Patterns: Unlocking Trade Opportunities. International Institute for Environment and Development and UN Department of Policy Coordination and Sustainable Development, 1997.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E1B659-1576-4575-8406-F0076FAC328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974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See Internet publications</a:t>
            </a:r>
          </a:p>
        </p:txBody>
      </p:sp>
      <p:sp>
        <p:nvSpPr>
          <p:cNvPr id="33795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xxxxxxxxxxxxxxx</a:t>
            </a:r>
          </a:p>
        </p:txBody>
      </p:sp>
      <p:sp>
        <p:nvSpPr>
          <p:cNvPr id="33796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8FAED10-CC95-4030-8A8E-2E7F144BBAA0}" type="datetime1">
              <a:rPr lang="en-US" smtClean="0">
                <a:cs typeface="Arial" charset="0"/>
              </a:rPr>
              <a:pPr/>
              <a:t>5/15/2017</a:t>
            </a:fld>
            <a:endParaRPr lang="en-US" smtClean="0">
              <a:cs typeface="Arial" charset="0"/>
            </a:endParaRPr>
          </a:p>
        </p:txBody>
      </p:sp>
      <p:sp>
        <p:nvSpPr>
          <p:cNvPr id="33797" name="Footer Placeholder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xxxxxxxxxxxxx</a:t>
            </a:r>
          </a:p>
        </p:txBody>
      </p:sp>
      <p:sp>
        <p:nvSpPr>
          <p:cNvPr id="33798" name="Slide Number Placeholder 6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B71D83-F223-4758-A964-A25F65E3AE19}" type="slidenum">
              <a:rPr lang="en-US" smtClean="0">
                <a:cs typeface="Arial" charset="0"/>
              </a:rPr>
              <a:pPr/>
              <a:t>4</a:t>
            </a:fld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542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From:</a:t>
            </a:r>
            <a:r>
              <a:rPr lang="en-US" baseline="0" dirty="0" smtClean="0"/>
              <a:t> </a:t>
            </a:r>
            <a:r>
              <a:rPr lang="en-US" dirty="0" smtClean="0"/>
              <a:t>de Lind van Wijngaarden, M., &amp; Planko, J. (2012). Impacts of sustainability courses on the behavior of business school students. In W. Leal </a:t>
            </a:r>
            <a:r>
              <a:rPr lang="en-US" dirty="0" err="1" smtClean="0"/>
              <a:t>Filho</a:t>
            </a:r>
            <a:r>
              <a:rPr lang="en-US" dirty="0" smtClean="0"/>
              <a:t> (Ed.), Sustainable Development at Universities: New Horizons (pp. 303–309). Frankfurt: Peter Lang Scientific Publishers.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3B0E98-27D9-4395-92CD-8126C8609910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4384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E1B659-1576-4575-8406-F0076FAC328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341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From: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Carrigan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M., &amp; Attalla, A. (2001). The myth of the ethical consumer – do ethics matter in purchase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behaviour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Journal of Consumer Marketing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18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(7), 560–578. doi:10.1108/07363760110410263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E1B659-1576-4575-8406-F0076FAC328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476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Consumers have a low awareness of labels</a:t>
            </a:r>
          </a:p>
        </p:txBody>
      </p:sp>
      <p:sp>
        <p:nvSpPr>
          <p:cNvPr id="39939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xxxxxxxxxxxxxxx</a:t>
            </a:r>
          </a:p>
        </p:txBody>
      </p:sp>
      <p:sp>
        <p:nvSpPr>
          <p:cNvPr id="39940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8333BEC1-F898-43FB-8177-B1DCD7203D5A}" type="datetime1">
              <a:rPr lang="en-US" smtClean="0">
                <a:cs typeface="Arial" charset="0"/>
              </a:rPr>
              <a:pPr/>
              <a:t>5/15/2017</a:t>
            </a:fld>
            <a:endParaRPr lang="en-US" smtClean="0">
              <a:cs typeface="Arial" charset="0"/>
            </a:endParaRPr>
          </a:p>
        </p:txBody>
      </p:sp>
      <p:sp>
        <p:nvSpPr>
          <p:cNvPr id="39941" name="Footer Placeholder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xxxxxxxxxxxxx</a:t>
            </a:r>
          </a:p>
        </p:txBody>
      </p:sp>
      <p:sp>
        <p:nvSpPr>
          <p:cNvPr id="39942" name="Slide Number Placeholder 6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822419-179C-4AA7-8A17-65C94670658A}" type="slidenum">
              <a:rPr lang="en-US" smtClean="0">
                <a:cs typeface="Arial" charset="0"/>
              </a:rPr>
              <a:pPr/>
              <a:t>13</a:t>
            </a:fld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2015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Source: Chapter 5 </a:t>
            </a:r>
            <a:r>
              <a:rPr lang="en-US" dirty="0" err="1" smtClean="0"/>
              <a:t>Ketenverantwoordelijkheid</a:t>
            </a:r>
            <a:r>
              <a:rPr lang="en-US" dirty="0" smtClean="0"/>
              <a:t>  of Johan </a:t>
            </a:r>
            <a:r>
              <a:rPr lang="en-US" dirty="0" err="1" smtClean="0"/>
              <a:t>Wempe</a:t>
            </a:r>
            <a:r>
              <a:rPr lang="en-US" dirty="0" smtClean="0"/>
              <a:t> in book: </a:t>
            </a:r>
            <a:r>
              <a:rPr lang="nl-NL" dirty="0" err="1" smtClean="0">
                <a:latin typeface="+mn-lt"/>
              </a:rPr>
              <a:t>Moratis</a:t>
            </a:r>
            <a:r>
              <a:rPr lang="nl-NL" dirty="0" smtClean="0">
                <a:latin typeface="+mn-lt"/>
              </a:rPr>
              <a:t>, L. (ed.) (2006). </a:t>
            </a:r>
            <a:r>
              <a:rPr lang="nl-NL" i="1" dirty="0" smtClean="0">
                <a:latin typeface="+mn-lt"/>
              </a:rPr>
              <a:t>Basisboek MVO : maatschappelijk verantwoord ondernemen</a:t>
            </a:r>
            <a:r>
              <a:rPr lang="nl-NL" dirty="0" smtClean="0">
                <a:latin typeface="+mn-lt"/>
              </a:rPr>
              <a:t>. </a:t>
            </a:r>
            <a:r>
              <a:rPr lang="en-US" dirty="0" err="1" smtClean="0">
                <a:latin typeface="+mn-lt"/>
              </a:rPr>
              <a:t>Assen</a:t>
            </a:r>
            <a:r>
              <a:rPr lang="en-US" dirty="0" smtClean="0">
                <a:latin typeface="+mn-lt"/>
              </a:rPr>
              <a:t>: </a:t>
            </a:r>
            <a:r>
              <a:rPr lang="en-US" dirty="0" err="1" smtClean="0">
                <a:latin typeface="+mn-lt"/>
              </a:rPr>
              <a:t>Koninklijke</a:t>
            </a:r>
            <a:r>
              <a:rPr lang="en-US" dirty="0" smtClean="0">
                <a:latin typeface="+mn-lt"/>
              </a:rPr>
              <a:t> Van </a:t>
            </a:r>
            <a:r>
              <a:rPr lang="en-US" dirty="0" err="1" smtClean="0">
                <a:latin typeface="+mn-lt"/>
              </a:rPr>
              <a:t>Gorcum</a:t>
            </a:r>
            <a:r>
              <a:rPr lang="en-US" dirty="0" smtClean="0">
                <a:latin typeface="+mn-lt"/>
              </a:rPr>
              <a:t>.</a:t>
            </a:r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8C9670-3D4F-465B-BF3A-1E9C0487E056}" type="slidenum">
              <a:rPr lang="en-US" smtClean="0">
                <a:cs typeface="Arial" charset="0"/>
              </a:rPr>
              <a:pPr/>
              <a:t>14</a:t>
            </a:fld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91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798638" y="2286000"/>
            <a:ext cx="6583362" cy="579438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98638" y="3886200"/>
            <a:ext cx="6583362" cy="336550"/>
          </a:xfrm>
        </p:spPr>
        <p:txBody>
          <a:bodyPr/>
          <a:lstStyle>
            <a:lvl1pPr marL="0" indent="0">
              <a:lnSpc>
                <a:spcPct val="80000"/>
              </a:lnSpc>
              <a:buFont typeface="Zapf Dingbats" pitchFamily="8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79D37-0FAE-40CA-A4FB-4E1DA9CC9F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3F516-C321-4A01-A546-9A8B54042E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3850" y="609600"/>
            <a:ext cx="1970088" cy="3352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09600"/>
            <a:ext cx="5759450" cy="3352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FD33F-5B68-4CEE-B350-47B104BF4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DE89B-14A8-444F-8C0B-9FF0986088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22E05-E176-47AB-9878-019CCBDA30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762125"/>
            <a:ext cx="3863975" cy="2200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375" y="1762125"/>
            <a:ext cx="3865563" cy="2200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AA769-6FE5-45A9-B122-A9FABA9BF9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A8907-9B11-4FD2-9FD9-C5C9AC503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A9D42-A338-45AB-AF9C-46F52D7299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AFD0B-D2E2-4FAE-A6E5-079795F0B7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61DB8-9CC1-41CF-9732-C6AF5E215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495AD-F44C-4487-AAFD-400C52C552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609600"/>
            <a:ext cx="6172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762000" y="1762125"/>
            <a:ext cx="7881938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966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661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accent1"/>
                </a:solidFill>
                <a:cs typeface="+mn-cs"/>
              </a:defRPr>
            </a:lvl1pPr>
          </a:lstStyle>
          <a:p>
            <a:pPr>
              <a:defRPr/>
            </a:pPr>
            <a:fld id="{53AD2045-34BF-41CA-940A-6FBC7B406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66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chemeClr val="accent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Zapf Dingbats"/>
        <a:buChar char="n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8191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Zapf Dingbats"/>
        <a:buChar char="n"/>
        <a:defRPr sz="26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Zapf Dingbats"/>
        <a:buChar char="n"/>
        <a:defRPr sz="2400">
          <a:solidFill>
            <a:srgbClr val="000000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Zapf Dingbats"/>
        <a:buChar char="n"/>
        <a:defRPr sz="2200">
          <a:solidFill>
            <a:srgbClr val="000000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Zapf Dingbats"/>
        <a:buChar char="n"/>
        <a:defRPr sz="2000">
          <a:solidFill>
            <a:srgbClr val="000000"/>
          </a:solidFill>
          <a:latin typeface="+mn-lt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Zapf Dingbats" pitchFamily="82" charset="2"/>
        <a:buChar char="n"/>
        <a:defRPr sz="2000">
          <a:solidFill>
            <a:srgbClr val="000000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Zapf Dingbats" pitchFamily="82" charset="2"/>
        <a:buChar char="n"/>
        <a:defRPr sz="2000">
          <a:solidFill>
            <a:srgbClr val="000000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Zapf Dingbats" pitchFamily="82" charset="2"/>
        <a:buChar char="n"/>
        <a:defRPr sz="2000">
          <a:solidFill>
            <a:srgbClr val="000000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Zapf Dingbats" pitchFamily="82" charset="2"/>
        <a:buChar char="n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07284" y="2276872"/>
            <a:ext cx="6583362" cy="2031325"/>
          </a:xfrm>
        </p:spPr>
        <p:txBody>
          <a:bodyPr/>
          <a:lstStyle/>
          <a:p>
            <a:r>
              <a:rPr lang="en-US" sz="3600" dirty="0" smtClean="0"/>
              <a:t>Sustainable Business Models</a:t>
            </a:r>
            <a:br>
              <a:rPr lang="en-US" sz="3600" dirty="0" smtClean="0"/>
            </a:br>
            <a:r>
              <a:rPr lang="en-US" sz="3600" dirty="0" smtClean="0"/>
              <a:t>class 2 Ethical Consumerism</a:t>
            </a:r>
            <a:br>
              <a:rPr lang="en-US" sz="3600" dirty="0" smtClean="0"/>
            </a:br>
            <a:endParaRPr lang="nl-NL" sz="1800" dirty="0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27088" y="3860800"/>
            <a:ext cx="6583362" cy="70788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Lecturer: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Menno de Lind van </a:t>
            </a:r>
            <a:r>
              <a:rPr lang="en-US" dirty="0" smtClean="0"/>
              <a:t>Wijngaarden</a:t>
            </a:r>
          </a:p>
        </p:txBody>
      </p:sp>
      <p:pic>
        <p:nvPicPr>
          <p:cNvPr id="110598" name="Picture 4" descr="MCj02149260000[1]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84888" y="4005263"/>
            <a:ext cx="2741612" cy="264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76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1820"/>
            <a:ext cx="6614120" cy="1077218"/>
          </a:xfrm>
        </p:spPr>
        <p:txBody>
          <a:bodyPr/>
          <a:lstStyle/>
          <a:p>
            <a:r>
              <a:rPr lang="en-US" dirty="0" smtClean="0"/>
              <a:t>“Myth of the ethical consumer”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62125"/>
            <a:ext cx="7881938" cy="4776692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Little commercial reward for ethical marketing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Some ethical topics more important to consumers than others.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Rainforest and working conditions low, animal cruelty high ranked.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Price, value, brand image, and fashion trends are most important factors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Consumers not fully informed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Only some brands are known for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ethical issues</a:t>
            </a:r>
            <a:endParaRPr lang="en-US" dirty="0"/>
          </a:p>
        </p:txBody>
      </p:sp>
      <p:pic>
        <p:nvPicPr>
          <p:cNvPr id="7170" name="Picture 2" descr="http://2.bp.blogspot.com/-DXZQXN4bR6A/T5juEvXysYI/AAAAAAAADj8/lzU_xZBhE3A/s1600/consump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4786322"/>
            <a:ext cx="1785918" cy="17859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7460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11820"/>
            <a:ext cx="6978649" cy="1077218"/>
          </a:xfrm>
        </p:spPr>
        <p:txBody>
          <a:bodyPr/>
          <a:lstStyle/>
          <a:p>
            <a:r>
              <a:rPr lang="en-US" dirty="0" smtClean="0"/>
              <a:t>“Myth of the ethical consumer”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62125"/>
            <a:ext cx="7881938" cy="3502497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Consumers don’t want to be inconvenienced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Reality is that ethical abuses are left unpunished by consumers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Perhaps only if the impact is on the buyer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Group with little interest in ethical behavior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Time pressure reduces  consumers search activity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598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attitudes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4247" y="5498068"/>
            <a:ext cx="7881938" cy="52322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Consumer attitudes to ethical purchasing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2"/>
            <a:ext cx="7764257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838200" y="6021288"/>
            <a:ext cx="78382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From: </a:t>
            </a:r>
            <a:r>
              <a:rPr lang="en-US" dirty="0" err="1" smtClean="0"/>
              <a:t>Carrigan</a:t>
            </a:r>
            <a:r>
              <a:rPr lang="en-US" dirty="0"/>
              <a:t>, M., &amp; Attalla, A. (2001). The myth of the ethical consumer – do ethics matter in purchase </a:t>
            </a:r>
            <a:r>
              <a:rPr lang="en-US" dirty="0" err="1"/>
              <a:t>behaviour</a:t>
            </a:r>
            <a:r>
              <a:rPr lang="en-US" dirty="0"/>
              <a:t>? Journal of Consumer Marketing, 18(7), 560–578. https://doi.org/10.1108/07363760110410263</a:t>
            </a:r>
          </a:p>
        </p:txBody>
      </p:sp>
    </p:spTree>
    <p:extLst>
      <p:ext uri="{BB962C8B-B14F-4D97-AF65-F5344CB8AC3E}">
        <p14:creationId xmlns:p14="http://schemas.microsoft.com/office/powerpoint/2010/main" val="159209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Labeling</a:t>
            </a:r>
          </a:p>
        </p:txBody>
      </p:sp>
      <p:pic>
        <p:nvPicPr>
          <p:cNvPr id="3891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8850" y="2565400"/>
            <a:ext cx="13620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4019550"/>
            <a:ext cx="1935162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525" y="4119563"/>
            <a:ext cx="2900363" cy="173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4149725"/>
            <a:ext cx="10953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7088" y="2420938"/>
            <a:ext cx="1219200" cy="121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11413" y="2349500"/>
            <a:ext cx="1528762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356100" y="2276475"/>
            <a:ext cx="19050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1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132138" y="620713"/>
            <a:ext cx="952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2" name="Picture 1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843213" y="5732463"/>
            <a:ext cx="14287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3" name="Picture 1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284663" y="549275"/>
            <a:ext cx="1546225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4" name="Picture 1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867400" y="620713"/>
            <a:ext cx="792163" cy="123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5" name="Picture 1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356100" y="3068638"/>
            <a:ext cx="13906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6" name="Picture 16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804025" y="1268413"/>
            <a:ext cx="1203325" cy="121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7" name="Picture 17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572000" y="4221163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8" name="Picture 18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867400" y="2997200"/>
            <a:ext cx="1192213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9" name="Picture 19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395288" y="1268413"/>
            <a:ext cx="25812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0" name="Picture 20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4427538" y="5373688"/>
            <a:ext cx="1176337" cy="126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331713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Communication of CSR</a:t>
            </a:r>
          </a:p>
        </p:txBody>
      </p:sp>
      <p:sp>
        <p:nvSpPr>
          <p:cNvPr id="46082" name="Content Placeholder 2"/>
          <p:cNvSpPr>
            <a:spLocks noGrp="1"/>
          </p:cNvSpPr>
          <p:nvPr>
            <p:ph idx="4294967295"/>
          </p:nvPr>
        </p:nvSpPr>
        <p:spPr>
          <a:xfrm>
            <a:off x="762000" y="1762125"/>
            <a:ext cx="7881938" cy="519113"/>
          </a:xfrm>
        </p:spPr>
        <p:txBody>
          <a:bodyPr/>
          <a:lstStyle/>
          <a:p>
            <a:pPr eaLnBrk="1" hangingPunct="1"/>
            <a:endParaRPr lang="nl-NL" smtClean="0"/>
          </a:p>
        </p:txBody>
      </p:sp>
      <p:graphicFrame>
        <p:nvGraphicFramePr>
          <p:cNvPr id="39959" name="Group 23"/>
          <p:cNvGraphicFramePr>
            <a:graphicFrameLocks noGrp="1"/>
          </p:cNvGraphicFramePr>
          <p:nvPr/>
        </p:nvGraphicFramePr>
        <p:xfrm>
          <a:off x="827088" y="1773238"/>
          <a:ext cx="7993062" cy="2200275"/>
        </p:xfrm>
        <a:graphic>
          <a:graphicData uri="http://schemas.openxmlformats.org/drawingml/2006/table">
            <a:tbl>
              <a:tblPr/>
              <a:tblGrid>
                <a:gridCol w="2627312"/>
                <a:gridCol w="2627313"/>
                <a:gridCol w="2738437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A0D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A0D2"/>
                          </a:solidFill>
                          <a:effectLst/>
                          <a:latin typeface="Arial" charset="0"/>
                          <a:cs typeface="Arial" charset="0"/>
                        </a:rPr>
                        <a:t>Own Responsibility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A0D2"/>
                          </a:solidFill>
                          <a:effectLst/>
                          <a:latin typeface="Arial" charset="0"/>
                          <a:cs typeface="Arial" charset="0"/>
                        </a:rPr>
                        <a:t>External control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A0D2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Product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F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Product info on package (ingredients, production method)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F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Certification Label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(EKO, Fair trade)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FF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A0D2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Company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Identity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(CSR reporting, communications)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Certification standards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(ISO 14000, SA 8000 etc)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FFF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 descr="photo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000760" y="4714884"/>
            <a:ext cx="2428860" cy="1260616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405964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Managerial 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786" y="1571612"/>
            <a:ext cx="7881938" cy="495520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Consumers: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smtClean="0"/>
              <a:t>value ethics, but purchase behavior may remain unaffected, don’t expect return on investment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smtClean="0"/>
              <a:t>Most remain uninformed, so ethical marketing information needs to be conveyed in a manner that is not confusing and alienating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smtClean="0"/>
              <a:t>do not want to be inconvenienced, don’t ask for extra effort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smtClean="0"/>
              <a:t>are cynical, so find ways to convince them about ethical integrity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smtClean="0"/>
              <a:t>need to be convinced that their purchase behavior makes a difference in order to change it.</a:t>
            </a:r>
          </a:p>
        </p:txBody>
      </p:sp>
    </p:spTree>
    <p:extLst>
      <p:ext uri="{BB962C8B-B14F-4D97-AF65-F5344CB8AC3E}">
        <p14:creationId xmlns:p14="http://schemas.microsoft.com/office/powerpoint/2010/main" val="2062477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62125"/>
            <a:ext cx="7881938" cy="3022366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Work in a team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Look at the case of </a:t>
            </a:r>
            <a:r>
              <a:rPr lang="en-US" dirty="0" err="1" smtClean="0"/>
              <a:t>Kontii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How would you increase market share?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Describe how you could target the different consumer segments.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Give a pitch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6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0" y="1762125"/>
            <a:ext cx="7881938" cy="52322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Sustainable Production and Consumption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47664" y="2564904"/>
            <a:ext cx="5976664" cy="37856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"The emphasis of </a:t>
            </a:r>
            <a:r>
              <a:rPr lang="en-US" sz="2000" b="1" u="sng" dirty="0"/>
              <a:t>sustainable production</a:t>
            </a:r>
            <a:r>
              <a:rPr lang="en-US" sz="2000" b="1" dirty="0"/>
              <a:t> </a:t>
            </a:r>
            <a:r>
              <a:rPr lang="en-US" sz="2000" dirty="0"/>
              <a:t>is on the </a:t>
            </a:r>
            <a:r>
              <a:rPr lang="en-US" sz="2000" b="1" u="sng" dirty="0"/>
              <a:t>supply side </a:t>
            </a:r>
            <a:r>
              <a:rPr lang="en-US" sz="2000" dirty="0"/>
              <a:t>of the equation, focusing on </a:t>
            </a:r>
            <a:r>
              <a:rPr lang="en-US" sz="2000" b="1" dirty="0"/>
              <a:t>improving environmental performance in key economic sectors</a:t>
            </a:r>
            <a:r>
              <a:rPr lang="en-US" sz="2000" dirty="0"/>
              <a:t>, such as </a:t>
            </a:r>
            <a:r>
              <a:rPr lang="en-US" sz="2000" b="1" dirty="0"/>
              <a:t>agriculture, energy, industry, tourism and transport</a:t>
            </a:r>
            <a:r>
              <a:rPr lang="en-US" sz="2000" dirty="0"/>
              <a:t>. </a:t>
            </a:r>
            <a:r>
              <a:rPr lang="en-US" sz="2000" b="1" u="sng" dirty="0"/>
              <a:t>Sustainable consumption</a:t>
            </a:r>
            <a:r>
              <a:rPr lang="en-US" sz="2000" dirty="0"/>
              <a:t> addresses the </a:t>
            </a:r>
            <a:r>
              <a:rPr lang="en-US" sz="2000" b="1" u="sng" dirty="0"/>
              <a:t>demand side</a:t>
            </a:r>
            <a:r>
              <a:rPr lang="en-US" sz="2000" dirty="0"/>
              <a:t>, looking at how the goods and services required to </a:t>
            </a:r>
            <a:r>
              <a:rPr lang="en-US" sz="2000" b="1" dirty="0"/>
              <a:t>meet basic needs </a:t>
            </a:r>
            <a:r>
              <a:rPr lang="en-US" sz="2000" dirty="0"/>
              <a:t>and </a:t>
            </a:r>
            <a:r>
              <a:rPr lang="en-US" sz="2000" b="1" dirty="0"/>
              <a:t>improve quality of life - such as food and health, shelter, clothing, leisure and mobility </a:t>
            </a:r>
            <a:r>
              <a:rPr lang="en-US" sz="2000" dirty="0"/>
              <a:t>- can be delivered in ways that reduce the burden on the Earth's carrying capacity."</a:t>
            </a:r>
          </a:p>
        </p:txBody>
      </p:sp>
    </p:spTree>
    <p:extLst>
      <p:ext uri="{BB962C8B-B14F-4D97-AF65-F5344CB8AC3E}">
        <p14:creationId xmlns:p14="http://schemas.microsoft.com/office/powerpoint/2010/main" val="385891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62125"/>
            <a:ext cx="7881938" cy="41426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Consumer attitudes towards CSR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In </a:t>
            </a:r>
            <a:r>
              <a:rPr lang="en-US" dirty="0"/>
              <a:t>order to benefit from their CSR policies, business want consumers to prefer their more sustainable products over non-sustainable products. But a majority of consumers do not consider sustainability in their purchases. Give sources for this assumption.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What </a:t>
            </a:r>
            <a:r>
              <a:rPr lang="en-US" dirty="0"/>
              <a:t>are some good strategies to change the consumer attitudes?</a:t>
            </a:r>
          </a:p>
        </p:txBody>
      </p:sp>
    </p:spTree>
    <p:extLst>
      <p:ext uri="{BB962C8B-B14F-4D97-AF65-F5344CB8AC3E}">
        <p14:creationId xmlns:p14="http://schemas.microsoft.com/office/powerpoint/2010/main" val="229422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LOHAS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4294967295"/>
          </p:nvPr>
        </p:nvSpPr>
        <p:spPr>
          <a:xfrm>
            <a:off x="762000" y="1762125"/>
            <a:ext cx="7881938" cy="42513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u="sng" dirty="0" smtClean="0"/>
              <a:t>L</a:t>
            </a:r>
            <a:r>
              <a:rPr lang="en-US" dirty="0" smtClean="0"/>
              <a:t>ifestyles </a:t>
            </a:r>
            <a:r>
              <a:rPr lang="en-US" u="sng" dirty="0" smtClean="0"/>
              <a:t>o</a:t>
            </a:r>
            <a:r>
              <a:rPr lang="en-US" dirty="0" smtClean="0"/>
              <a:t>f </a:t>
            </a:r>
            <a:r>
              <a:rPr lang="en-US" u="sng" dirty="0" smtClean="0"/>
              <a:t>H</a:t>
            </a:r>
            <a:r>
              <a:rPr lang="en-US" dirty="0" smtClean="0"/>
              <a:t>ealth </a:t>
            </a:r>
            <a:r>
              <a:rPr lang="en-US" u="sng" dirty="0" smtClean="0"/>
              <a:t>a</a:t>
            </a:r>
            <a:r>
              <a:rPr lang="en-US" dirty="0" smtClean="0"/>
              <a:t>nd </a:t>
            </a:r>
            <a:r>
              <a:rPr lang="en-US" u="sng" dirty="0" smtClean="0"/>
              <a:t>S</a:t>
            </a:r>
            <a:r>
              <a:rPr lang="en-US" dirty="0" smtClean="0"/>
              <a:t>ustainability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eaLnBrk="1" hangingPunct="1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eaLnBrk="1" hangingPunct="1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eaLnBrk="1" hangingPunct="1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eaLnBrk="1" hangingPunct="1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sz="2400" dirty="0" smtClean="0"/>
              <a:t>Certain customer market segment of consumers willing to adapt their consumption towards more sustainable and healthier lifestyles</a:t>
            </a: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2349500"/>
            <a:ext cx="4090988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1780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LOHAS profile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4294967295"/>
          </p:nvPr>
        </p:nvSpPr>
        <p:spPr>
          <a:xfrm>
            <a:off x="762000" y="1762125"/>
            <a:ext cx="7881938" cy="4192588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dirty="0" smtClean="0"/>
              <a:t>Higher income, higher educated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dirty="0" smtClean="0"/>
              <a:t>Early adopters, influencers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dirty="0" smtClean="0"/>
              <a:t>40% according to WRI in USA and 44 % (Allianz study) in Germany, 36% of Australian shoppers, China: </a:t>
            </a:r>
            <a:r>
              <a:rPr lang="en-US" b="1" dirty="0" smtClean="0"/>
              <a:t>LOHAS</a:t>
            </a:r>
            <a:r>
              <a:rPr lang="en-US" dirty="0" smtClean="0"/>
              <a:t> alludes strongly to traditional Confucian principle of harmonious coexistence of humanity.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dirty="0" smtClean="0"/>
              <a:t>But only around 15% are really devoted to sustainable consumption</a:t>
            </a:r>
          </a:p>
        </p:txBody>
      </p:sp>
    </p:spTree>
    <p:extLst>
      <p:ext uri="{BB962C8B-B14F-4D97-AF65-F5344CB8AC3E}">
        <p14:creationId xmlns:p14="http://schemas.microsoft.com/office/powerpoint/2010/main" val="75930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Cultural Creatives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4294967295"/>
          </p:nvPr>
        </p:nvSpPr>
        <p:spPr>
          <a:xfrm>
            <a:off x="762000" y="1762125"/>
            <a:ext cx="7881938" cy="23987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i="1" dirty="0" smtClean="0"/>
              <a:t>“The Cultural Creatives: How 50 Million People Are Changing The World</a:t>
            </a:r>
            <a:r>
              <a:rPr lang="en-US" dirty="0" smtClean="0"/>
              <a:t>.” Paul H. Ray and Sherry Ruth Anderson, 2000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dirty="0" smtClean="0"/>
              <a:t>Similar to LOHAS concept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dirty="0" smtClean="0"/>
              <a:t>Do the test</a:t>
            </a:r>
          </a:p>
        </p:txBody>
      </p:sp>
    </p:spTree>
    <p:extLst>
      <p:ext uri="{BB962C8B-B14F-4D97-AF65-F5344CB8AC3E}">
        <p14:creationId xmlns:p14="http://schemas.microsoft.com/office/powerpoint/2010/main" val="75724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 idx="4294967295"/>
          </p:nvPr>
        </p:nvSpPr>
        <p:spPr>
          <a:xfrm>
            <a:off x="468313" y="685800"/>
            <a:ext cx="7883525" cy="579438"/>
          </a:xfrm>
        </p:spPr>
        <p:txBody>
          <a:bodyPr/>
          <a:lstStyle/>
          <a:p>
            <a:pPr eaLnBrk="1" hangingPunct="1"/>
            <a:r>
              <a:rPr lang="en-US" smtClean="0"/>
              <a:t>Does LOHAS and CC trust business?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4294967295"/>
          </p:nvPr>
        </p:nvSpPr>
        <p:spPr>
          <a:xfrm>
            <a:off x="762000" y="1762125"/>
            <a:ext cx="7881938" cy="4192588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dirty="0" smtClean="0"/>
              <a:t>One OECD study found that Marketing language and competing claims on what makes a product green have caused low market penetration for some eco-labels. 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dirty="0" smtClean="0"/>
              <a:t>How can business communicate it’s good intentions, sustainability quality of product/service?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879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Behavioral intention research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000240"/>
            <a:ext cx="744855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4962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Ethical consumption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2776"/>
            <a:ext cx="7881938" cy="525066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“Conscious and deliberate choice to make consumption choices due to personal moral believes and values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Favoring of ethical products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Boycotting of unethical products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Difficulties with this concept: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Consumption as moral value?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Research shows different buying decision making process.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Little effect in the market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711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HUPPT">
  <a:themeElements>
    <a:clrScheme name="">
      <a:dk1>
        <a:srgbClr val="000000"/>
      </a:dk1>
      <a:lt1>
        <a:srgbClr val="00ADCD"/>
      </a:lt1>
      <a:dk2>
        <a:srgbClr val="000000"/>
      </a:dk2>
      <a:lt2>
        <a:srgbClr val="005A6F"/>
      </a:lt2>
      <a:accent1>
        <a:srgbClr val="AAFFFD"/>
      </a:accent1>
      <a:accent2>
        <a:srgbClr val="FF1E00"/>
      </a:accent2>
      <a:accent3>
        <a:srgbClr val="AAD3E3"/>
      </a:accent3>
      <a:accent4>
        <a:srgbClr val="000000"/>
      </a:accent4>
      <a:accent5>
        <a:srgbClr val="D2FFFE"/>
      </a:accent5>
      <a:accent6>
        <a:srgbClr val="E71A00"/>
      </a:accent6>
      <a:hlink>
        <a:srgbClr val="380060"/>
      </a:hlink>
      <a:folHlink>
        <a:srgbClr val="FFFFFF"/>
      </a:folHlink>
    </a:clrScheme>
    <a:fontScheme name="HU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HUPPT 1">
        <a:dk1>
          <a:srgbClr val="000000"/>
        </a:dk1>
        <a:lt1>
          <a:srgbClr val="FFFFFF"/>
        </a:lt1>
        <a:dk2>
          <a:srgbClr val="00ADCD"/>
        </a:dk2>
        <a:lt2>
          <a:srgbClr val="FFFFFF"/>
        </a:lt2>
        <a:accent1>
          <a:srgbClr val="FF1E00"/>
        </a:accent1>
        <a:accent2>
          <a:srgbClr val="6D6FC7"/>
        </a:accent2>
        <a:accent3>
          <a:srgbClr val="AAD3E3"/>
        </a:accent3>
        <a:accent4>
          <a:srgbClr val="DADADA"/>
        </a:accent4>
        <a:accent5>
          <a:srgbClr val="FFABAA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UPPT 2">
        <a:dk1>
          <a:srgbClr val="000000"/>
        </a:dk1>
        <a:lt1>
          <a:srgbClr val="00ADCD"/>
        </a:lt1>
        <a:dk2>
          <a:srgbClr val="000000"/>
        </a:dk2>
        <a:lt2>
          <a:srgbClr val="000000"/>
        </a:lt2>
        <a:accent1>
          <a:srgbClr val="FF1E00"/>
        </a:accent1>
        <a:accent2>
          <a:srgbClr val="6D6FC7"/>
        </a:accent2>
        <a:accent3>
          <a:srgbClr val="AAD3E3"/>
        </a:accent3>
        <a:accent4>
          <a:srgbClr val="000000"/>
        </a:accent4>
        <a:accent5>
          <a:srgbClr val="FFABAA"/>
        </a:accent5>
        <a:accent6>
          <a:srgbClr val="6264B4"/>
        </a:accent6>
        <a:hlink>
          <a:srgbClr val="FD8300"/>
        </a:hlink>
        <a:folHlink>
          <a:srgbClr val="78BB1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UPPT 3">
        <a:dk1>
          <a:srgbClr val="FFFFFF"/>
        </a:dk1>
        <a:lt1>
          <a:srgbClr val="FFFFFF"/>
        </a:lt1>
        <a:dk2>
          <a:srgbClr val="000000"/>
        </a:dk2>
        <a:lt2>
          <a:srgbClr val="000000"/>
        </a:lt2>
        <a:accent1>
          <a:srgbClr val="FF1E00"/>
        </a:accent1>
        <a:accent2>
          <a:srgbClr val="6D6FC7"/>
        </a:accent2>
        <a:accent3>
          <a:srgbClr val="FFFFFF"/>
        </a:accent3>
        <a:accent4>
          <a:srgbClr val="DADADA"/>
        </a:accent4>
        <a:accent5>
          <a:srgbClr val="FFABAA"/>
        </a:accent5>
        <a:accent6>
          <a:srgbClr val="6264B4"/>
        </a:accent6>
        <a:hlink>
          <a:srgbClr val="FD8300"/>
        </a:hlink>
        <a:folHlink>
          <a:srgbClr val="78BB1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UPPT 4">
        <a:dk1>
          <a:srgbClr val="000000"/>
        </a:dk1>
        <a:lt1>
          <a:srgbClr val="FFFFFF"/>
        </a:lt1>
        <a:dk2>
          <a:srgbClr val="000000"/>
        </a:dk2>
        <a:lt2>
          <a:srgbClr val="005A6F"/>
        </a:lt2>
        <a:accent1>
          <a:srgbClr val="FF1E00"/>
        </a:accent1>
        <a:accent2>
          <a:srgbClr val="005A6F"/>
        </a:accent2>
        <a:accent3>
          <a:srgbClr val="FFFFFF"/>
        </a:accent3>
        <a:accent4>
          <a:srgbClr val="000000"/>
        </a:accent4>
        <a:accent5>
          <a:srgbClr val="FFABAA"/>
        </a:accent5>
        <a:accent6>
          <a:srgbClr val="005164"/>
        </a:accent6>
        <a:hlink>
          <a:srgbClr val="FF1E00"/>
        </a:hlink>
        <a:folHlink>
          <a:srgbClr val="005A6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UPPT 5">
        <a:dk1>
          <a:srgbClr val="000000"/>
        </a:dk1>
        <a:lt1>
          <a:srgbClr val="00ADCD"/>
        </a:lt1>
        <a:dk2>
          <a:srgbClr val="000000"/>
        </a:dk2>
        <a:lt2>
          <a:srgbClr val="005A6F"/>
        </a:lt2>
        <a:accent1>
          <a:srgbClr val="92DDFD"/>
        </a:accent1>
        <a:accent2>
          <a:srgbClr val="FF007E"/>
        </a:accent2>
        <a:accent3>
          <a:srgbClr val="AAD3E3"/>
        </a:accent3>
        <a:accent4>
          <a:srgbClr val="000000"/>
        </a:accent4>
        <a:accent5>
          <a:srgbClr val="C7EBFE"/>
        </a:accent5>
        <a:accent6>
          <a:srgbClr val="E70072"/>
        </a:accent6>
        <a:hlink>
          <a:srgbClr val="FFBD00"/>
        </a:hlink>
        <a:folHlink>
          <a:srgbClr val="005A6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UPPT 6">
        <a:dk1>
          <a:srgbClr val="000000"/>
        </a:dk1>
        <a:lt1>
          <a:srgbClr val="00ADCD"/>
        </a:lt1>
        <a:dk2>
          <a:srgbClr val="000000"/>
        </a:dk2>
        <a:lt2>
          <a:srgbClr val="005A6F"/>
        </a:lt2>
        <a:accent1>
          <a:srgbClr val="AAD5DB"/>
        </a:accent1>
        <a:accent2>
          <a:srgbClr val="FF1E00"/>
        </a:accent2>
        <a:accent3>
          <a:srgbClr val="AAD3E3"/>
        </a:accent3>
        <a:accent4>
          <a:srgbClr val="000000"/>
        </a:accent4>
        <a:accent5>
          <a:srgbClr val="D2E7EA"/>
        </a:accent5>
        <a:accent6>
          <a:srgbClr val="E71A00"/>
        </a:accent6>
        <a:hlink>
          <a:srgbClr val="38006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7650</TotalTime>
  <Words>872</Words>
  <Application>Microsoft Office PowerPoint</Application>
  <PresentationFormat>On-screen Show (4:3)</PresentationFormat>
  <Paragraphs>102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Wingdings</vt:lpstr>
      <vt:lpstr>Zapf Dingbats</vt:lpstr>
      <vt:lpstr>HUPPT</vt:lpstr>
      <vt:lpstr>Sustainable Business Models class 2 Ethical Consumerism </vt:lpstr>
      <vt:lpstr>PowerPoint Presentation</vt:lpstr>
      <vt:lpstr>Assignment</vt:lpstr>
      <vt:lpstr>LOHAS</vt:lpstr>
      <vt:lpstr>LOHAS profile</vt:lpstr>
      <vt:lpstr>Cultural Creatives</vt:lpstr>
      <vt:lpstr>Does LOHAS and CC trust business?</vt:lpstr>
      <vt:lpstr>Behavioral intention research</vt:lpstr>
      <vt:lpstr>Ethical consumption</vt:lpstr>
      <vt:lpstr>“Myth of the ethical consumer”</vt:lpstr>
      <vt:lpstr>“Myth of the ethical consumer”</vt:lpstr>
      <vt:lpstr>Consumer attitudes</vt:lpstr>
      <vt:lpstr>Labeling</vt:lpstr>
      <vt:lpstr>Communication of CSR</vt:lpstr>
      <vt:lpstr>Managerial implications</vt:lpstr>
      <vt:lpstr>Assignment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Sustainable Management</dc:title>
  <dc:creator>de Lind van Wijngaarden</dc:creator>
  <cp:lastModifiedBy>Menno Lind</cp:lastModifiedBy>
  <cp:revision>132</cp:revision>
  <dcterms:created xsi:type="dcterms:W3CDTF">2007-04-23T19:20:51Z</dcterms:created>
  <dcterms:modified xsi:type="dcterms:W3CDTF">2017-05-15T07:03:43Z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/>
  </property>
  <property fmtid="{D5CDD505-2E9C-101B-9397-08002B2CF9AE}" pid="3" name="Status">
    <vt:lpwstr>Final</vt:lpwstr>
  </property>
  <property fmtid="{D5CDD505-2E9C-101B-9397-08002B2CF9AE}" pid="4" name="ContentTypeId">
    <vt:lpwstr>0x01010065A3F1FF416C574A84DAA1C34F719444</vt:lpwstr>
  </property>
</Properties>
</file>