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82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  <p:sldId id="281" r:id="rId11"/>
    <p:sldId id="261" r:id="rId12"/>
    <p:sldId id="264" r:id="rId13"/>
    <p:sldId id="265" r:id="rId14"/>
    <p:sldId id="266" r:id="rId15"/>
    <p:sldId id="267" r:id="rId16"/>
    <p:sldId id="268" r:id="rId17"/>
    <p:sldId id="28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3434" autoAdjust="0"/>
  </p:normalViewPr>
  <p:slideViewPr>
    <p:cSldViewPr snapToGrid="0">
      <p:cViewPr varScale="1">
        <p:scale>
          <a:sx n="74" d="100"/>
          <a:sy n="74" d="100"/>
        </p:scale>
        <p:origin x="11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052843-3E26-470E-9009-657670C791EA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43A447-30B3-4ED4-B62D-A16FFEEFC6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67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Carroll, A. B. (1991). The pyramid of corporate social responsibility: Toward the moral management of organizational stakeholders. </a:t>
            </a:r>
            <a:r>
              <a:rPr lang="en-US" i="1" dirty="0" smtClean="0"/>
              <a:t>Business horizons</a:t>
            </a:r>
            <a:r>
              <a:rPr lang="en-US" dirty="0" smtClean="0"/>
              <a:t>, </a:t>
            </a:r>
            <a:r>
              <a:rPr lang="en-US" i="1" dirty="0" smtClean="0"/>
              <a:t>34</a:t>
            </a:r>
            <a:r>
              <a:rPr lang="en-US" dirty="0" smtClean="0"/>
              <a:t>(4), 39-48.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3A447-30B3-4ED4-B62D-A16FFEEFC6F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154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Porter, M. E., &amp; Kramer, M. R. (2002). The competitive advantage of corporate philanthropy. </a:t>
            </a:r>
            <a:r>
              <a:rPr lang="en-US" i="1" dirty="0" smtClean="0"/>
              <a:t>Harvard business review</a:t>
            </a:r>
            <a:r>
              <a:rPr lang="en-US" dirty="0" smtClean="0"/>
              <a:t>, </a:t>
            </a:r>
            <a:r>
              <a:rPr lang="en-US" i="1" dirty="0" smtClean="0"/>
              <a:t>80</a:t>
            </a:r>
            <a:r>
              <a:rPr lang="en-US" dirty="0" smtClean="0"/>
              <a:t>(12), 56-68.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3A447-30B3-4ED4-B62D-A16FFEEFC6F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4594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Adds</a:t>
            </a:r>
            <a:r>
              <a:rPr lang="en-US" baseline="0" dirty="0" smtClean="0"/>
              <a:t> value to society; positive impact not just minimizing negative impact; creates social or natural capital.</a:t>
            </a:r>
          </a:p>
          <a:p>
            <a:r>
              <a:rPr lang="en-US" baseline="0" dirty="0" smtClean="0"/>
              <a:t>Meets demand; like any product or service there should be a market for it and demand can be sustained</a:t>
            </a:r>
          </a:p>
          <a:p>
            <a:r>
              <a:rPr lang="en-US" baseline="0" dirty="0" smtClean="0"/>
              <a:t>Generates profits; it should generate sufficient profits in order to maintain the business and even grow. The business model becomes scalable.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3A447-30B3-4ED4-B62D-A16FFEEFC6F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063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effectLst/>
              </a:rPr>
              <a:t>Dean, T. (2013). </a:t>
            </a:r>
            <a:r>
              <a:rPr lang="en-US" i="1" dirty="0" smtClean="0">
                <a:effectLst/>
              </a:rPr>
              <a:t>Sustainable Venturing: Entrepreneurial Opportunity in the Transition to a Sustainable Economy</a:t>
            </a:r>
            <a:r>
              <a:rPr lang="en-US" dirty="0" smtClean="0">
                <a:effectLst/>
              </a:rPr>
              <a:t> (1 edition.). </a:t>
            </a:r>
            <a:r>
              <a:rPr lang="en-US" smtClean="0">
                <a:effectLst/>
              </a:rPr>
              <a:t>Boston: Prentice Hall.</a:t>
            </a:r>
          </a:p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73B0E98-27D9-4395-92CD-8126C8609910}" type="slidenum">
              <a:rPr lang="nl-NL" smtClean="0"/>
              <a:pPr>
                <a:defRPr/>
              </a:pPr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30847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From: </a:t>
            </a:r>
            <a:r>
              <a:rPr lang="en-US" dirty="0" err="1" smtClean="0"/>
              <a:t>Pless</a:t>
            </a:r>
            <a:r>
              <a:rPr lang="en-US" dirty="0" smtClean="0"/>
              <a:t>, N. M. (2012). Social Entrepreneurship in Theory and Practice—An Introduction. </a:t>
            </a:r>
            <a:r>
              <a:rPr lang="en-US" i="1" dirty="0" smtClean="0"/>
              <a:t>Journal of Business Ethics</a:t>
            </a:r>
            <a:r>
              <a:rPr lang="en-US" dirty="0" smtClean="0"/>
              <a:t>, 1–4. doi:10.1007/s10551-012-1533-x</a:t>
            </a:r>
          </a:p>
          <a:p>
            <a:endParaRPr lang="en-US" dirty="0" smtClean="0"/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1AA4DE-2ADA-4920-BF1D-120787697976}" type="slidenum">
              <a:rPr lang="en-US" smtClean="0">
                <a:cs typeface="Arial" charset="0"/>
              </a:rPr>
              <a:pPr/>
              <a:t>13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6706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From: </a:t>
            </a:r>
            <a:r>
              <a:rPr lang="en-US" dirty="0" err="1" smtClean="0"/>
              <a:t>Pless</a:t>
            </a:r>
            <a:r>
              <a:rPr lang="en-US" dirty="0" smtClean="0"/>
              <a:t>, N. M. (2012). Social Entrepreneurship in Theory and Practice—An Introduction. </a:t>
            </a:r>
            <a:r>
              <a:rPr lang="en-US" i="1" dirty="0" smtClean="0"/>
              <a:t>Journal of Business Ethics</a:t>
            </a:r>
            <a:r>
              <a:rPr lang="en-US" dirty="0" smtClean="0"/>
              <a:t>, 1–4. doi:10.1007/s10551-012-1533-x</a:t>
            </a:r>
          </a:p>
          <a:p>
            <a:endParaRPr lang="en-US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0BF7F6-398A-4363-9CC9-41E343FE250C}" type="slidenum">
              <a:rPr lang="en-US" smtClean="0">
                <a:cs typeface="Arial" charset="0"/>
              </a:rPr>
              <a:pPr/>
              <a:t>14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67009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From: http://www.fifteen.net/about</a:t>
            </a: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2CC293-D2DD-4790-8FC8-DD495E8A417F}" type="slidenum">
              <a:rPr lang="en-US" smtClean="0">
                <a:cs typeface="Arial" charset="0"/>
              </a:rPr>
              <a:pPr/>
              <a:t>15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53225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From: Dees, J. G. (2012). A Tale of Two Cultures: Charity, Problem Solving, and the Future of Social Entrepreneurship. </a:t>
            </a:r>
            <a:r>
              <a:rPr lang="en-US" i="1" smtClean="0"/>
              <a:t>Journal of Business Ethics</a:t>
            </a:r>
            <a:r>
              <a:rPr lang="en-US" smtClean="0"/>
              <a:t>, 1–14. doi:10.1007/s10551-012-1412-5</a:t>
            </a:r>
          </a:p>
          <a:p>
            <a:endParaRPr lang="en-US" smtClean="0"/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3C424A-17A1-4797-BF11-134A67046A99}" type="slidenum">
              <a:rPr lang="en-US" smtClean="0">
                <a:cs typeface="Arial" charset="0"/>
              </a:rPr>
              <a:pPr/>
              <a:t>16</a:t>
            </a:fld>
            <a:endParaRPr lang="en-US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4649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798638" y="2286002"/>
            <a:ext cx="6583362" cy="584775"/>
          </a:xfrm>
        </p:spPr>
        <p:txBody>
          <a:bodyPr anchor="t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98638" y="3886201"/>
            <a:ext cx="6583362" cy="338554"/>
          </a:xfrm>
        </p:spPr>
        <p:txBody>
          <a:bodyPr/>
          <a:lstStyle>
            <a:lvl1pPr marL="0" indent="0">
              <a:lnSpc>
                <a:spcPct val="80000"/>
              </a:lnSpc>
              <a:buFont typeface="Zapf Dingbats" charset="2"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 sz="1000"/>
            </a:lvl1pPr>
          </a:lstStyle>
          <a:p>
            <a:fld id="{4F11FC78-5FA0-4393-A781-D41C67FA5D3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C9C022-7A61-4DB8-896F-CA2924E7DEA3}" type="slidenum">
              <a:rPr lang="en-US" smtClean="0"/>
              <a:t>‹#›</a:t>
            </a:fld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761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20369" y="1762129"/>
            <a:ext cx="7423571" cy="222214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11FC78-5FA0-4393-A781-D41C67FA5D3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C9C022-7A61-4DB8-896F-CA2924E7DEA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638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3852" y="609600"/>
            <a:ext cx="1169551" cy="3352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6084" y="609600"/>
            <a:ext cx="2745367" cy="3352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11FC78-5FA0-4393-A781-D41C67FA5D3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C9C022-7A61-4DB8-896F-CA2924E7DEA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047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11FC78-5FA0-4393-A781-D41C67FA5D3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C9C022-7A61-4DB8-896F-CA2924E7DEA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079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23439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06791"/>
            <a:ext cx="7772400" cy="40011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89" indent="0">
              <a:buNone/>
              <a:defRPr sz="1800"/>
            </a:lvl2pPr>
            <a:lvl3pPr marL="914377" indent="0">
              <a:buNone/>
              <a:defRPr sz="1600"/>
            </a:lvl3pPr>
            <a:lvl4pPr marL="1371566" indent="0">
              <a:buNone/>
              <a:defRPr sz="1400"/>
            </a:lvl4pPr>
            <a:lvl5pPr marL="1828754" indent="0">
              <a:buNone/>
              <a:defRPr sz="1400"/>
            </a:lvl5pPr>
            <a:lvl6pPr marL="2285943" indent="0">
              <a:buNone/>
              <a:defRPr sz="1400"/>
            </a:lvl6pPr>
            <a:lvl7pPr marL="2743131" indent="0">
              <a:buNone/>
              <a:defRPr sz="1400"/>
            </a:lvl7pPr>
            <a:lvl8pPr marL="3200320" indent="0">
              <a:buNone/>
              <a:defRPr sz="1400"/>
            </a:lvl8pPr>
            <a:lvl9pPr marL="3657509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11FC78-5FA0-4393-A781-D41C67FA5D3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C9C022-7A61-4DB8-896F-CA2924E7DEA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649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2" y="1762129"/>
            <a:ext cx="3863975" cy="24314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375" y="1762129"/>
            <a:ext cx="3865563" cy="243143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11FC78-5FA0-4393-A781-D41C67FA5D3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C9C022-7A61-4DB8-896F-CA2924E7DE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585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2866"/>
            <a:ext cx="8229600" cy="58477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43880"/>
            <a:ext cx="4040188" cy="8309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21236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343880"/>
            <a:ext cx="4041775" cy="8309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212365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11FC78-5FA0-4393-A781-D41C67FA5D3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C9C022-7A61-4DB8-896F-CA2924E7DEA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221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11FC78-5FA0-4393-A781-D41C67FA5D3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C9C022-7A61-4DB8-896F-CA2924E7DEA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37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11FC78-5FA0-4393-A781-D41C67FA5D3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C9C022-7A61-4DB8-896F-CA2924E7DEA3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292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727215"/>
            <a:ext cx="3008313" cy="707886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277614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30777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11FC78-5FA0-4393-A781-D41C67FA5D3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C9C022-7A61-4DB8-896F-CA2924E7DE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638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67229"/>
            <a:ext cx="5486400" cy="40011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8"/>
            <a:ext cx="5486400" cy="58477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0"/>
            <a:ext cx="5486400" cy="30777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11FC78-5FA0-4393-A781-D41C67FA5D3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C9C022-7A61-4DB8-896F-CA2924E7DEA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0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604264"/>
            <a:ext cx="6172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762001" y="1762129"/>
            <a:ext cx="7881938" cy="222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248400"/>
            <a:ext cx="1371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4F11FC78-5FA0-4393-A781-D41C67FA5D37}" type="datetimeFigureOut">
              <a:rPr lang="en-US" smtClean="0"/>
              <a:t>5/16/2017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D5C9C022-7A61-4DB8-896F-CA2924E7DEA3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469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5pPr>
      <a:lvl6pPr marL="457189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6pPr>
      <a:lvl7pPr marL="914377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7pPr>
      <a:lvl8pPr marL="1371566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8pPr>
      <a:lvl9pPr marL="18287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Arial" charset="0"/>
        </a:defRPr>
      </a:lvl9pPr>
    </p:titleStyle>
    <p:bodyStyle>
      <a:lvl1pPr marL="342891" indent="-342891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 charset="2"/>
        <a:buChar char="n"/>
        <a:defRPr sz="2800">
          <a:solidFill>
            <a:srgbClr val="000000"/>
          </a:solidFill>
          <a:latin typeface="+mn-lt"/>
          <a:ea typeface="+mn-ea"/>
          <a:cs typeface="+mn-cs"/>
        </a:defRPr>
      </a:lvl1pPr>
      <a:lvl2pPr marL="819130" indent="-2857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 charset="2"/>
        <a:buChar char="n"/>
        <a:defRPr sz="2600">
          <a:solidFill>
            <a:srgbClr val="000000"/>
          </a:solidFill>
          <a:latin typeface="+mn-lt"/>
        </a:defRPr>
      </a:lvl2pPr>
      <a:lvl3pPr marL="1142971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 charset="2"/>
        <a:buChar char="n"/>
        <a:defRPr sz="2400">
          <a:solidFill>
            <a:srgbClr val="000000"/>
          </a:solidFill>
          <a:latin typeface="+mn-lt"/>
        </a:defRPr>
      </a:lvl3pPr>
      <a:lvl4pPr marL="1562061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 charset="2"/>
        <a:buChar char="n"/>
        <a:defRPr sz="2200">
          <a:solidFill>
            <a:srgbClr val="000000"/>
          </a:solidFill>
          <a:latin typeface="+mn-lt"/>
        </a:defRPr>
      </a:lvl4pPr>
      <a:lvl5pPr marL="198115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 charset="2"/>
        <a:buChar char="n"/>
        <a:defRPr sz="2000">
          <a:solidFill>
            <a:srgbClr val="000000"/>
          </a:solidFill>
          <a:latin typeface="+mn-lt"/>
        </a:defRPr>
      </a:lvl5pPr>
      <a:lvl6pPr marL="2438339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 charset="2"/>
        <a:buChar char="n"/>
        <a:defRPr sz="2000">
          <a:solidFill>
            <a:srgbClr val="000000"/>
          </a:solidFill>
          <a:latin typeface="+mn-lt"/>
        </a:defRPr>
      </a:lvl6pPr>
      <a:lvl7pPr marL="2895528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 charset="2"/>
        <a:buChar char="n"/>
        <a:defRPr sz="2000">
          <a:solidFill>
            <a:srgbClr val="000000"/>
          </a:solidFill>
          <a:latin typeface="+mn-lt"/>
        </a:defRPr>
      </a:lvl7pPr>
      <a:lvl8pPr marL="3352716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 charset="2"/>
        <a:buChar char="n"/>
        <a:defRPr sz="2000">
          <a:solidFill>
            <a:srgbClr val="000000"/>
          </a:solidFill>
          <a:latin typeface="+mn-lt"/>
        </a:defRPr>
      </a:lvl8pPr>
      <a:lvl9pPr marL="3809905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Zapf Dingbats" charset="2"/>
        <a:buChar char="n"/>
        <a:defRPr sz="2000">
          <a:solidFill>
            <a:srgbClr val="000000"/>
          </a:solidFill>
          <a:latin typeface="+mn-lt"/>
        </a:defRPr>
      </a:lvl9pPr>
    </p:bodyStyle>
    <p:otherStyle>
      <a:defPPr>
        <a:defRPr lang="nl-NL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807284" y="2276872"/>
            <a:ext cx="6583362" cy="2585323"/>
          </a:xfrm>
        </p:spPr>
        <p:txBody>
          <a:bodyPr/>
          <a:lstStyle/>
          <a:p>
            <a:r>
              <a:rPr lang="en-US" sz="3600" dirty="0" smtClean="0"/>
              <a:t>Sustainable Business Models</a:t>
            </a:r>
            <a:br>
              <a:rPr lang="en-US" sz="3600" dirty="0" smtClean="0"/>
            </a:br>
            <a:r>
              <a:rPr lang="en-US" sz="3600" dirty="0" smtClean="0"/>
              <a:t>class 3 Social Entrepreneurship</a:t>
            </a:r>
            <a:br>
              <a:rPr lang="en-US" sz="3600" dirty="0" smtClean="0"/>
            </a:br>
            <a:endParaRPr lang="nl-NL" sz="1800" dirty="0"/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07284" y="4508252"/>
            <a:ext cx="6583362" cy="707886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Lecturer: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/>
              <a:t>Menno de Lind van </a:t>
            </a:r>
            <a:r>
              <a:rPr lang="en-US" dirty="0" smtClean="0"/>
              <a:t>Wijngaarden</a:t>
            </a:r>
          </a:p>
        </p:txBody>
      </p:sp>
      <p:pic>
        <p:nvPicPr>
          <p:cNvPr id="110598" name="Picture 4" descr="MCj02149260000[1]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84888" y="4005263"/>
            <a:ext cx="2741612" cy="264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6117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concept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4498087" y="2340190"/>
            <a:ext cx="1670649" cy="78500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6351616" y="2160056"/>
            <a:ext cx="14114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Adds Value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4498087" y="3237335"/>
            <a:ext cx="1670649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6335513" y="3052669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Meets demand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4498087" y="3354654"/>
            <a:ext cx="1670649" cy="71407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TextBox 17"/>
          <p:cNvSpPr txBox="1"/>
          <p:nvPr/>
        </p:nvSpPr>
        <p:spPr>
          <a:xfrm>
            <a:off x="6335513" y="3884060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Generates Profits</a:t>
            </a:r>
            <a:endParaRPr lang="en-US" dirty="0"/>
          </a:p>
        </p:txBody>
      </p:sp>
      <p:sp>
        <p:nvSpPr>
          <p:cNvPr id="19" name="Plus 18"/>
          <p:cNvSpPr/>
          <p:nvPr/>
        </p:nvSpPr>
        <p:spPr bwMode="auto">
          <a:xfrm>
            <a:off x="6168736" y="2247983"/>
            <a:ext cx="182880" cy="182880"/>
          </a:xfrm>
          <a:prstGeom prst="mathPl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Plus 19"/>
          <p:cNvSpPr/>
          <p:nvPr/>
        </p:nvSpPr>
        <p:spPr bwMode="auto">
          <a:xfrm>
            <a:off x="6168736" y="3145895"/>
            <a:ext cx="182880" cy="182880"/>
          </a:xfrm>
          <a:prstGeom prst="mathPl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Plus 20"/>
          <p:cNvSpPr/>
          <p:nvPr/>
        </p:nvSpPr>
        <p:spPr bwMode="auto">
          <a:xfrm>
            <a:off x="6168737" y="3980669"/>
            <a:ext cx="182880" cy="182880"/>
          </a:xfrm>
          <a:prstGeom prst="mathPl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U-Turn Arrow 23"/>
          <p:cNvSpPr/>
          <p:nvPr/>
        </p:nvSpPr>
        <p:spPr bwMode="auto">
          <a:xfrm rot="10800000">
            <a:off x="1944669" y="4299792"/>
            <a:ext cx="4701396" cy="1259457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60604" y="4873994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Scalable</a:t>
            </a:r>
            <a:endParaRPr lang="en-US" dirty="0"/>
          </a:p>
        </p:txBody>
      </p:sp>
      <p:sp>
        <p:nvSpPr>
          <p:cNvPr id="26" name="Bent Arrow 25"/>
          <p:cNvSpPr/>
          <p:nvPr/>
        </p:nvSpPr>
        <p:spPr bwMode="auto">
          <a:xfrm>
            <a:off x="2082691" y="2883652"/>
            <a:ext cx="2382329" cy="1279897"/>
          </a:xfrm>
          <a:prstGeom prst="ben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15192" y="2548025"/>
            <a:ext cx="3082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Sustainable Business Model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00333" y="1602987"/>
            <a:ext cx="3591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What are we looking for?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8759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Sustainable Entrepreneurship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62125"/>
            <a:ext cx="7881938" cy="4204228"/>
          </a:xfrm>
        </p:spPr>
        <p:txBody>
          <a:bodyPr/>
          <a:lstStyle/>
          <a:p>
            <a:r>
              <a:rPr lang="nl-NL" dirty="0" smtClean="0"/>
              <a:t>Harnessing the innovative power of entrepreneurship to solve global, social and environmental challenges</a:t>
            </a:r>
          </a:p>
          <a:p>
            <a:pPr lvl="1"/>
            <a:r>
              <a:rPr lang="nl-NL" dirty="0" smtClean="0"/>
              <a:t>New business models</a:t>
            </a:r>
          </a:p>
          <a:p>
            <a:pPr lvl="1"/>
            <a:r>
              <a:rPr lang="nl-NL" dirty="0" smtClean="0"/>
              <a:t>New technologies</a:t>
            </a:r>
          </a:p>
          <a:p>
            <a:pPr lvl="1"/>
            <a:r>
              <a:rPr lang="nl-NL" dirty="0" smtClean="0"/>
              <a:t>New economic systems</a:t>
            </a:r>
          </a:p>
          <a:p>
            <a:r>
              <a:rPr lang="nl-NL" dirty="0" smtClean="0"/>
              <a:t>it’s about </a:t>
            </a:r>
            <a:r>
              <a:rPr lang="nl-NL" i="1" dirty="0" smtClean="0"/>
              <a:t>engaging economic incentive systems</a:t>
            </a:r>
            <a:r>
              <a:rPr lang="nl-NL" dirty="0" smtClean="0"/>
              <a:t> to </a:t>
            </a:r>
            <a:r>
              <a:rPr lang="nl-NL" i="1" dirty="0" smtClean="0"/>
              <a:t>drive</a:t>
            </a:r>
            <a:r>
              <a:rPr lang="nl-NL" dirty="0" smtClean="0"/>
              <a:t> ecologically and socially sustainable behaviors and outcomes</a:t>
            </a:r>
          </a:p>
        </p:txBody>
      </p:sp>
    </p:spTree>
    <p:extLst>
      <p:ext uri="{BB962C8B-B14F-4D97-AF65-F5344CB8AC3E}">
        <p14:creationId xmlns:p14="http://schemas.microsoft.com/office/powerpoint/2010/main" val="478763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838200" y="111125"/>
            <a:ext cx="6973888" cy="1077913"/>
          </a:xfrm>
        </p:spPr>
        <p:txBody>
          <a:bodyPr/>
          <a:lstStyle/>
          <a:p>
            <a:r>
              <a:rPr lang="en-US" smtClean="0"/>
              <a:t>Example of Social Entrepreneur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650" y="4657725"/>
            <a:ext cx="7881938" cy="2160588"/>
          </a:xfrm>
        </p:spPr>
        <p:txBody>
          <a:bodyPr/>
          <a:lstStyle/>
          <a:p>
            <a:r>
              <a:rPr lang="en-US" sz="2400" b="1" dirty="0" smtClean="0"/>
              <a:t>Muhammad </a:t>
            </a:r>
            <a:r>
              <a:rPr lang="en-US" sz="2400" b="1" dirty="0" err="1" smtClean="0"/>
              <a:t>Yunus</a:t>
            </a:r>
            <a:endParaRPr lang="en-US" sz="2400" b="1" dirty="0" smtClean="0"/>
          </a:p>
          <a:p>
            <a:r>
              <a:rPr lang="en-US" sz="2400" dirty="0" smtClean="0"/>
              <a:t>Founder of the </a:t>
            </a:r>
            <a:r>
              <a:rPr lang="en-US" sz="2400" dirty="0" err="1" smtClean="0"/>
              <a:t>Grameen</a:t>
            </a:r>
            <a:r>
              <a:rPr lang="en-US" sz="2400" dirty="0" smtClean="0"/>
              <a:t> bank, it’s model of microfinance inspired hundreds of banks to develop similar business models</a:t>
            </a:r>
          </a:p>
          <a:p>
            <a:r>
              <a:rPr lang="en-US" sz="2400" dirty="0" smtClean="0"/>
              <a:t>Received the Nobel peace price in 2006</a:t>
            </a:r>
          </a:p>
        </p:txBody>
      </p:sp>
      <p:pic>
        <p:nvPicPr>
          <p:cNvPr id="16386" name="Picture 2" descr="File:Muhammad Yunus - World Economic Forum Annual Meeting 20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87675" y="1484313"/>
            <a:ext cx="2243138" cy="322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96954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838200" y="604838"/>
            <a:ext cx="6829425" cy="584200"/>
          </a:xfrm>
        </p:spPr>
        <p:txBody>
          <a:bodyPr/>
          <a:lstStyle/>
          <a:p>
            <a:r>
              <a:rPr lang="en-US" smtClean="0"/>
              <a:t>What is Soc. Entrepreneurship?</a:t>
            </a: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>
          <a:xfrm>
            <a:off x="762000" y="1762125"/>
            <a:ext cx="7881938" cy="4875213"/>
          </a:xfrm>
        </p:spPr>
        <p:txBody>
          <a:bodyPr/>
          <a:lstStyle/>
          <a:p>
            <a:r>
              <a:rPr lang="en-US" sz="2400" dirty="0" smtClean="0"/>
              <a:t>Relative new research field therefore broad definition.</a:t>
            </a:r>
          </a:p>
          <a:p>
            <a:r>
              <a:rPr lang="en-US" sz="2400" dirty="0" smtClean="0"/>
              <a:t>‘a process involving the innovative use and combination of resources to pursue opportunities to </a:t>
            </a:r>
            <a:r>
              <a:rPr lang="en-US" sz="2400" dirty="0" err="1" smtClean="0"/>
              <a:t>catalyse</a:t>
            </a:r>
            <a:r>
              <a:rPr lang="en-US" sz="2400" dirty="0" smtClean="0"/>
              <a:t> social change and/or address social needs.’ </a:t>
            </a:r>
            <a:r>
              <a:rPr lang="en-US" sz="1800" dirty="0" smtClean="0"/>
              <a:t>(</a:t>
            </a:r>
            <a:r>
              <a:rPr lang="en-US" sz="1800" dirty="0" err="1" smtClean="0"/>
              <a:t>Mair</a:t>
            </a:r>
            <a:r>
              <a:rPr lang="en-US" sz="1800" dirty="0" smtClean="0"/>
              <a:t> and Marti, 2006)</a:t>
            </a:r>
          </a:p>
          <a:p>
            <a:r>
              <a:rPr lang="en-US" sz="2400" dirty="0" smtClean="0"/>
              <a:t>Often a focus on the entrepreneur (the change agent); personality, qualities, values and visions.</a:t>
            </a:r>
          </a:p>
          <a:p>
            <a:r>
              <a:rPr lang="en-US" sz="2400" dirty="0" smtClean="0"/>
              <a:t>Characterized by</a:t>
            </a:r>
          </a:p>
          <a:p>
            <a:pPr lvl="1"/>
            <a:r>
              <a:rPr lang="en-US" sz="2400" dirty="0" smtClean="0"/>
              <a:t>Social impact (Social return on investment)</a:t>
            </a:r>
          </a:p>
          <a:p>
            <a:pPr lvl="1"/>
            <a:r>
              <a:rPr lang="en-US" sz="2400" dirty="0" smtClean="0"/>
              <a:t>Innovation (business model)</a:t>
            </a:r>
          </a:p>
          <a:p>
            <a:pPr lvl="1"/>
            <a:r>
              <a:rPr lang="en-US" sz="2400" dirty="0" smtClean="0"/>
              <a:t>Market orientation (performance-driven, competitive, co-operation across sectors.)</a:t>
            </a:r>
          </a:p>
        </p:txBody>
      </p:sp>
      <p:sp>
        <p:nvSpPr>
          <p:cNvPr id="2" name="Rectangle 1"/>
          <p:cNvSpPr/>
          <p:nvPr/>
        </p:nvSpPr>
        <p:spPr>
          <a:xfrm>
            <a:off x="7366252" y="6452672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Pless</a:t>
            </a:r>
            <a:r>
              <a:rPr lang="en-US" dirty="0" smtClean="0"/>
              <a:t>, 2012</a:t>
            </a:r>
            <a:r>
              <a:rPr lang="en-US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4281348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Social entrepreneurship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>
          <a:xfrm>
            <a:off x="762000" y="1762125"/>
            <a:ext cx="7881938" cy="2924175"/>
          </a:xfrm>
        </p:spPr>
        <p:txBody>
          <a:bodyPr/>
          <a:lstStyle/>
          <a:p>
            <a:r>
              <a:rPr lang="en-US" smtClean="0"/>
              <a:t>Growing phenomena, because…</a:t>
            </a:r>
          </a:p>
          <a:p>
            <a:pPr lvl="1"/>
            <a:r>
              <a:rPr lang="en-US" smtClean="0"/>
              <a:t>Growing inequity</a:t>
            </a:r>
          </a:p>
          <a:p>
            <a:pPr lvl="1"/>
            <a:r>
              <a:rPr lang="en-US" smtClean="0"/>
              <a:t>Weak institutions, retrieving governments</a:t>
            </a:r>
          </a:p>
          <a:p>
            <a:pPr lvl="1"/>
            <a:r>
              <a:rPr lang="en-US" smtClean="0"/>
              <a:t>Scandals in corporate world</a:t>
            </a:r>
          </a:p>
          <a:p>
            <a:pPr lvl="1"/>
            <a:r>
              <a:rPr lang="en-US" smtClean="0"/>
              <a:t>Need for inspiration!</a:t>
            </a:r>
          </a:p>
          <a:p>
            <a:pPr lvl="1"/>
            <a:endParaRPr lang="en-US" smtClean="0"/>
          </a:p>
        </p:txBody>
      </p:sp>
      <p:pic>
        <p:nvPicPr>
          <p:cNvPr id="23555" name="Picture 2" descr="http://www.techsangam.com/wp33/wp-content/uploads/2011/05/social-entrepreneurship-300x242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67400" y="4005263"/>
            <a:ext cx="28575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7366252" y="6452672"/>
            <a:ext cx="16722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Pless</a:t>
            </a:r>
            <a:r>
              <a:rPr lang="en-US" dirty="0" smtClean="0"/>
              <a:t>, 2012</a:t>
            </a:r>
            <a:r>
              <a:rPr lang="en-US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95778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</a:t>
            </a:r>
          </a:p>
        </p:txBody>
      </p:sp>
      <p:pic>
        <p:nvPicPr>
          <p:cNvPr id="27650" name="Picture 2" descr="http://www.fifteen.net/images/uploads/about-slide1_imag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6375" y="1628775"/>
            <a:ext cx="6372225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Rectangle 6"/>
          <p:cNvSpPr>
            <a:spLocks noChangeArrowheads="1"/>
          </p:cNvSpPr>
          <p:nvPr/>
        </p:nvSpPr>
        <p:spPr bwMode="auto">
          <a:xfrm>
            <a:off x="1403350" y="4076700"/>
            <a:ext cx="6913563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/>
              <a:t> Restaurant chain ‘Fifteen’</a:t>
            </a:r>
          </a:p>
          <a:p>
            <a:pPr>
              <a:buFont typeface="Arial" charset="0"/>
              <a:buChar char="•"/>
            </a:pPr>
            <a:r>
              <a:rPr lang="en-US"/>
              <a:t> Founded by Jamie Oliver in 2002</a:t>
            </a:r>
          </a:p>
          <a:p>
            <a:pPr>
              <a:buFont typeface="Arial" charset="0"/>
              <a:buChar char="•"/>
            </a:pPr>
            <a:r>
              <a:rPr lang="en-US"/>
              <a:t> Each restaurant recruits unemployed and under-qualified young people, aged between 18 and 24, from the local area and trains them to become qualified chefs through an Apprentice Program.</a:t>
            </a:r>
          </a:p>
          <a:p>
            <a:pPr>
              <a:buFont typeface="Arial" charset="0"/>
              <a:buChar char="•"/>
            </a:pPr>
            <a:r>
              <a:rPr lang="en-US"/>
              <a:t> 220 have graduated since the start and more than 90 per cent of apprentices stay in the business.</a:t>
            </a:r>
          </a:p>
          <a:p>
            <a:pPr>
              <a:buFont typeface="Arial" charset="0"/>
              <a:buChar char="•"/>
            </a:pPr>
            <a:r>
              <a:rPr lang="en-US"/>
              <a:t>The profit of the restaurants goes into the chef apprenticeship scheme</a:t>
            </a:r>
          </a:p>
        </p:txBody>
      </p:sp>
    </p:spTree>
    <p:extLst>
      <p:ext uri="{BB962C8B-B14F-4D97-AF65-F5344CB8AC3E}">
        <p14:creationId xmlns:p14="http://schemas.microsoft.com/office/powerpoint/2010/main" val="322316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Philanthropy v.s. SE 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62000" y="1762125"/>
          <a:ext cx="7881938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7992"/>
                <a:gridCol w="414394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Philanthropy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Social Entrepreneurship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Spontaneous</a:t>
                      </a:r>
                      <a:r>
                        <a:rPr lang="en-US" baseline="0" dirty="0" smtClean="0"/>
                        <a:t> charity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Reasoning</a:t>
                      </a:r>
                      <a:r>
                        <a:rPr lang="en-US" baseline="0" dirty="0" smtClean="0"/>
                        <a:t> about social return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Honoring sacrifice and justifying weak results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Need for talent</a:t>
                      </a:r>
                      <a:r>
                        <a:rPr lang="en-US" baseline="0" dirty="0" smtClean="0"/>
                        <a:t> and expertise to address challenges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Pure</a:t>
                      </a:r>
                      <a:r>
                        <a:rPr lang="en-US" baseline="0" dirty="0" smtClean="0"/>
                        <a:t> giving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Business like approaches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Relieving suffering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Solving the problem and its cause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Caring for people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Empowering people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721" name="Rectangle 4"/>
          <p:cNvSpPr>
            <a:spLocks noChangeArrowheads="1"/>
          </p:cNvSpPr>
          <p:nvPr/>
        </p:nvSpPr>
        <p:spPr bwMode="auto">
          <a:xfrm>
            <a:off x="6875463" y="4365625"/>
            <a:ext cx="1763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(Dees</a:t>
            </a:r>
            <a:r>
              <a:rPr lang="en-US" dirty="0" smtClean="0"/>
              <a:t>, </a:t>
            </a:r>
            <a:r>
              <a:rPr lang="en-US" dirty="0" smtClean="0"/>
              <a:t>2012</a:t>
            </a:r>
            <a:r>
              <a:rPr lang="en-US" dirty="0"/>
              <a:t>)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042988" y="5157788"/>
            <a:ext cx="6731000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61950" indent="-285750">
              <a:spcBef>
                <a:spcPct val="20000"/>
              </a:spcBef>
              <a:buClr>
                <a:schemeClr val="accent1"/>
              </a:buClr>
              <a:buSzPct val="60000"/>
              <a:buFont typeface="Zapf Dingbats" charset="2"/>
              <a:buChar char="n"/>
              <a:defRPr/>
            </a:pPr>
            <a:r>
              <a:rPr lang="en-US" sz="2000" kern="0" dirty="0">
                <a:solidFill>
                  <a:srgbClr val="000000"/>
                </a:solidFill>
                <a:latin typeface="+mn-lt"/>
                <a:cs typeface="+mn-cs"/>
              </a:rPr>
              <a:t>But not just a bipolar strategy;</a:t>
            </a:r>
          </a:p>
          <a:p>
            <a:pPr marL="819150" lvl="1" indent="-285750">
              <a:spcBef>
                <a:spcPct val="20000"/>
              </a:spcBef>
              <a:buClr>
                <a:schemeClr val="accent1"/>
              </a:buClr>
              <a:buSzPct val="60000"/>
              <a:buFont typeface="Zapf Dingbats" charset="2"/>
              <a:buChar char="n"/>
              <a:defRPr/>
            </a:pPr>
            <a:r>
              <a:rPr lang="en-US" sz="2000" kern="0" dirty="0">
                <a:solidFill>
                  <a:srgbClr val="000000"/>
                </a:solidFill>
                <a:latin typeface="+mn-lt"/>
                <a:cs typeface="+mn-cs"/>
              </a:rPr>
              <a:t>Some problems ask for philanthropy, others for SE</a:t>
            </a:r>
          </a:p>
          <a:p>
            <a:pPr marL="819150" lvl="1" indent="-285750">
              <a:spcBef>
                <a:spcPct val="20000"/>
              </a:spcBef>
              <a:buClr>
                <a:schemeClr val="accent1"/>
              </a:buClr>
              <a:buSzPct val="60000"/>
              <a:buFont typeface="Zapf Dingbats" charset="2"/>
              <a:buChar char="n"/>
              <a:defRPr/>
            </a:pPr>
            <a:r>
              <a:rPr lang="en-US" sz="2000" kern="0" dirty="0">
                <a:solidFill>
                  <a:srgbClr val="000000"/>
                </a:solidFill>
                <a:cs typeface="+mn-cs"/>
              </a:rPr>
              <a:t>Most SE start with charity</a:t>
            </a:r>
          </a:p>
          <a:p>
            <a:pPr marL="819150" lvl="1" indent="-285750">
              <a:spcBef>
                <a:spcPct val="20000"/>
              </a:spcBef>
              <a:buClr>
                <a:schemeClr val="accent1"/>
              </a:buClr>
              <a:buSzPct val="60000"/>
              <a:buFont typeface="Zapf Dingbats" charset="2"/>
              <a:buChar char="n"/>
              <a:defRPr/>
            </a:pPr>
            <a:r>
              <a:rPr lang="en-US" sz="2000" kern="0" dirty="0">
                <a:solidFill>
                  <a:srgbClr val="000000"/>
                </a:solidFill>
                <a:latin typeface="+mn-lt"/>
                <a:cs typeface="+mn-cs"/>
              </a:rPr>
              <a:t>The two different cultures can also be aligned.</a:t>
            </a:r>
          </a:p>
        </p:txBody>
      </p:sp>
    </p:spTree>
    <p:extLst>
      <p:ext uri="{BB962C8B-B14F-4D97-AF65-F5344CB8AC3E}">
        <p14:creationId xmlns:p14="http://schemas.microsoft.com/office/powerpoint/2010/main" val="2407764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1" y="1762129"/>
            <a:ext cx="7881938" cy="1384995"/>
          </a:xfrm>
        </p:spPr>
        <p:txBody>
          <a:bodyPr/>
          <a:lstStyle/>
          <a:p>
            <a:r>
              <a:rPr lang="en-US" dirty="0" smtClean="0"/>
              <a:t>In the </a:t>
            </a:r>
            <a:r>
              <a:rPr lang="en-US" dirty="0" err="1" smtClean="0"/>
              <a:t>Kontti</a:t>
            </a:r>
            <a:r>
              <a:rPr lang="en-US" dirty="0" smtClean="0"/>
              <a:t> </a:t>
            </a:r>
            <a:r>
              <a:rPr lang="en-US" dirty="0" smtClean="0"/>
              <a:t>case: Are the aspects that could be covered by </a:t>
            </a:r>
            <a:r>
              <a:rPr lang="en-US" dirty="0" smtClean="0"/>
              <a:t>Philanthropy </a:t>
            </a:r>
            <a:r>
              <a:rPr lang="en-US" dirty="0" smtClean="0"/>
              <a:t>and/or by Social </a:t>
            </a:r>
            <a:r>
              <a:rPr lang="en-US" dirty="0" smtClean="0"/>
              <a:t>Entrepreneurship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7732" y="3720214"/>
            <a:ext cx="2867025" cy="2105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563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00263"/>
            <a:ext cx="5073352" cy="353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 bwMode="auto">
          <a:xfrm>
            <a:off x="3212046" y="2492894"/>
            <a:ext cx="1456556" cy="1058245"/>
          </a:xfrm>
          <a:prstGeom prst="ellipse">
            <a:avLst/>
          </a:prstGeom>
          <a:noFill/>
          <a:ln w="762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Corporate philanthropy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824780" y="6128863"/>
            <a:ext cx="1659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(Carroll</a:t>
            </a:r>
            <a:r>
              <a:rPr lang="en-US" dirty="0"/>
              <a:t>, </a:t>
            </a:r>
            <a:r>
              <a:rPr lang="en-US" dirty="0" smtClean="0"/>
              <a:t>1991)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39208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ultuurwijs.nl/sites/cultuurwijs.nl/contents/i000931/heveadorp-middellaan-zo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15423"/>
            <a:ext cx="8356798" cy="554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Heveadorp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076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charity?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62125"/>
            <a:ext cx="7881938" cy="3884140"/>
          </a:xfrm>
        </p:spPr>
        <p:txBody>
          <a:bodyPr/>
          <a:lstStyle/>
          <a:p>
            <a:r>
              <a:rPr lang="en-US" dirty="0" smtClean="0"/>
              <a:t>Believe: ‘companies can only thrive in affluent societies’</a:t>
            </a:r>
          </a:p>
          <a:p>
            <a:r>
              <a:rPr lang="en-US" dirty="0" err="1" smtClean="0"/>
              <a:t>Heveadorp</a:t>
            </a:r>
            <a:r>
              <a:rPr lang="en-US" dirty="0" smtClean="0"/>
              <a:t>, Ford Motor Company, Cadbury, etc. etc.</a:t>
            </a:r>
          </a:p>
          <a:p>
            <a:r>
              <a:rPr lang="en-US" dirty="0" smtClean="0"/>
              <a:t>Charles Wilson: ‘What is good for the USA, is good for General Motors’’</a:t>
            </a:r>
          </a:p>
          <a:p>
            <a:endParaRPr lang="en-US" dirty="0"/>
          </a:p>
          <a:p>
            <a:r>
              <a:rPr lang="en-US" dirty="0" smtClean="0"/>
              <a:t>Consequential or deontological?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199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pays?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62125"/>
            <a:ext cx="7881938" cy="1471172"/>
          </a:xfrm>
        </p:spPr>
        <p:txBody>
          <a:bodyPr/>
          <a:lstStyle/>
          <a:p>
            <a:r>
              <a:rPr lang="en-US" dirty="0" smtClean="0"/>
              <a:t>Should donations be made by private individuals?</a:t>
            </a:r>
          </a:p>
          <a:p>
            <a:r>
              <a:rPr lang="en-US" dirty="0" smtClean="0"/>
              <a:t>Or come from company resources?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01008"/>
            <a:ext cx="3803915" cy="2852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8673" y="3717032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4958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think about….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62125"/>
            <a:ext cx="7881938" cy="2714589"/>
          </a:xfrm>
        </p:spPr>
        <p:txBody>
          <a:bodyPr/>
          <a:lstStyle/>
          <a:p>
            <a:r>
              <a:rPr lang="en-US" dirty="0" smtClean="0"/>
              <a:t>Should payments be in line with corporate activities, or disconnected?</a:t>
            </a:r>
          </a:p>
          <a:p>
            <a:pPr lvl="1"/>
            <a:r>
              <a:rPr lang="en-US" dirty="0" smtClean="0"/>
              <a:t>Expect a return for donation (buying goodwill, establish brand name)?</a:t>
            </a:r>
          </a:p>
          <a:p>
            <a:pPr lvl="1"/>
            <a:r>
              <a:rPr lang="en-US" dirty="0" smtClean="0"/>
              <a:t>Or be really independent (no strings attached)?</a:t>
            </a:r>
          </a:p>
        </p:txBody>
      </p:sp>
    </p:spTree>
    <p:extLst>
      <p:ext uri="{BB962C8B-B14F-4D97-AF65-F5344CB8AC3E}">
        <p14:creationId xmlns:p14="http://schemas.microsoft.com/office/powerpoint/2010/main" val="508448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Strategic Philanthropy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62125"/>
            <a:ext cx="7881938" cy="3280898"/>
          </a:xfrm>
        </p:spPr>
        <p:txBody>
          <a:bodyPr/>
          <a:lstStyle/>
          <a:p>
            <a:r>
              <a:rPr lang="en-US" dirty="0" smtClean="0"/>
              <a:t>Philanthropy refers to behavior motivated by concern for others and society at large</a:t>
            </a:r>
          </a:p>
          <a:p>
            <a:r>
              <a:rPr lang="en-US" dirty="0"/>
              <a:t>Strategic </a:t>
            </a:r>
            <a:r>
              <a:rPr lang="en-US" dirty="0" smtClean="0"/>
              <a:t>Philanthropy is contradictory (oxymoron), because strategic is egoistic pursuit of self interest, instead of altruistic.</a:t>
            </a:r>
          </a:p>
          <a:p>
            <a:r>
              <a:rPr lang="en-US" dirty="0" smtClean="0"/>
              <a:t>Or mix of motives and altruism is just one of them?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419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62125"/>
            <a:ext cx="7881938" cy="5743111"/>
          </a:xfrm>
        </p:spPr>
        <p:txBody>
          <a:bodyPr/>
          <a:lstStyle/>
          <a:p>
            <a:r>
              <a:rPr lang="en-US" dirty="0" smtClean="0"/>
              <a:t>Increase name recognition</a:t>
            </a:r>
          </a:p>
          <a:p>
            <a:r>
              <a:rPr lang="en-US" dirty="0" smtClean="0"/>
              <a:t>Boost employees morale and productivity</a:t>
            </a:r>
          </a:p>
          <a:p>
            <a:r>
              <a:rPr lang="en-US" dirty="0" smtClean="0"/>
              <a:t>Improve cooperation between business units</a:t>
            </a:r>
          </a:p>
          <a:p>
            <a:endParaRPr lang="en-US" dirty="0"/>
          </a:p>
          <a:p>
            <a:r>
              <a:rPr lang="en-US" dirty="0" smtClean="0"/>
              <a:t>Porter and Kramer </a:t>
            </a:r>
            <a:r>
              <a:rPr lang="en-US" dirty="0" smtClean="0"/>
              <a:t>(2002) argue </a:t>
            </a:r>
            <a:r>
              <a:rPr lang="en-US" dirty="0" smtClean="0"/>
              <a:t>that business should make use of their distinctive strengths to maximize the value of their philanthropic contributions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“the </a:t>
            </a:r>
            <a:r>
              <a:rPr lang="en-US" dirty="0"/>
              <a:t>more </a:t>
            </a:r>
            <a:r>
              <a:rPr lang="en-US" dirty="0" smtClean="0"/>
              <a:t>closely a </a:t>
            </a:r>
            <a:r>
              <a:rPr lang="en-US" dirty="0"/>
              <a:t>company’s philanthropy is linked to its competitive </a:t>
            </a:r>
            <a:r>
              <a:rPr lang="en-US" dirty="0" smtClean="0"/>
              <a:t>con-text</a:t>
            </a:r>
            <a:r>
              <a:rPr lang="en-US" dirty="0"/>
              <a:t>, the greater the company’s contribution to </a:t>
            </a:r>
            <a:r>
              <a:rPr lang="en-US" dirty="0" smtClean="0"/>
              <a:t>society will </a:t>
            </a:r>
            <a:r>
              <a:rPr lang="en-US" dirty="0"/>
              <a:t>be</a:t>
            </a:r>
            <a:r>
              <a:rPr lang="en-US" dirty="0" smtClean="0"/>
              <a:t>.”</a:t>
            </a:r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847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1820"/>
            <a:ext cx="6902152" cy="1077218"/>
          </a:xfrm>
        </p:spPr>
        <p:txBody>
          <a:bodyPr/>
          <a:lstStyle/>
          <a:p>
            <a:r>
              <a:rPr lang="en-US" dirty="0"/>
              <a:t>Bill &amp; Melinda Gates Foundation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62125"/>
            <a:ext cx="7881938" cy="2419124"/>
          </a:xfrm>
        </p:spPr>
        <p:txBody>
          <a:bodyPr/>
          <a:lstStyle/>
          <a:p>
            <a:r>
              <a:rPr lang="en-US" dirty="0"/>
              <a:t>Bill Gates </a:t>
            </a:r>
            <a:r>
              <a:rPr lang="en-US" dirty="0" smtClean="0"/>
              <a:t>donated </a:t>
            </a:r>
            <a:r>
              <a:rPr lang="en-US" dirty="0"/>
              <a:t>US$28 billion to the foundation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Foundation endowment </a:t>
            </a:r>
            <a:r>
              <a:rPr lang="en-US" dirty="0"/>
              <a:t>of US$38.3 </a:t>
            </a:r>
            <a:r>
              <a:rPr lang="en-US" dirty="0" smtClean="0"/>
              <a:t>billion</a:t>
            </a:r>
          </a:p>
          <a:p>
            <a:r>
              <a:rPr lang="en-US" dirty="0" smtClean="0"/>
              <a:t>Warren Buffet pledged to give 99% of his wealth (mainly to Gates Foundation)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581128"/>
            <a:ext cx="191452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581126"/>
            <a:ext cx="2765427" cy="1914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5657003"/>
      </p:ext>
    </p:extLst>
  </p:cSld>
  <p:clrMapOvr>
    <a:masterClrMapping/>
  </p:clrMapOvr>
</p:sld>
</file>

<file path=ppt/theme/theme1.xml><?xml version="1.0" encoding="utf-8"?>
<a:theme xmlns:a="http://schemas.openxmlformats.org/drawingml/2006/main" name="HU">
  <a:themeElements>
    <a:clrScheme name="">
      <a:dk1>
        <a:srgbClr val="000000"/>
      </a:dk1>
      <a:lt1>
        <a:srgbClr val="00ADCD"/>
      </a:lt1>
      <a:dk2>
        <a:srgbClr val="000000"/>
      </a:dk2>
      <a:lt2>
        <a:srgbClr val="005A6F"/>
      </a:lt2>
      <a:accent1>
        <a:srgbClr val="AAFFFD"/>
      </a:accent1>
      <a:accent2>
        <a:srgbClr val="FF1E00"/>
      </a:accent2>
      <a:accent3>
        <a:srgbClr val="AAD3E3"/>
      </a:accent3>
      <a:accent4>
        <a:srgbClr val="000000"/>
      </a:accent4>
      <a:accent5>
        <a:srgbClr val="D2FFFE"/>
      </a:accent5>
      <a:accent6>
        <a:srgbClr val="E71A00"/>
      </a:accent6>
      <a:hlink>
        <a:srgbClr val="380060"/>
      </a:hlink>
      <a:folHlink>
        <a:srgbClr val="FFFFFF"/>
      </a:folHlink>
    </a:clrScheme>
    <a:fontScheme name="HUPP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HUPPT 1">
        <a:dk1>
          <a:srgbClr val="000000"/>
        </a:dk1>
        <a:lt1>
          <a:srgbClr val="FFFFFF"/>
        </a:lt1>
        <a:dk2>
          <a:srgbClr val="00ADCD"/>
        </a:dk2>
        <a:lt2>
          <a:srgbClr val="FFFFFF"/>
        </a:lt2>
        <a:accent1>
          <a:srgbClr val="FF1E00"/>
        </a:accent1>
        <a:accent2>
          <a:srgbClr val="6D6FC7"/>
        </a:accent2>
        <a:accent3>
          <a:srgbClr val="AAD3E3"/>
        </a:accent3>
        <a:accent4>
          <a:srgbClr val="DADADA"/>
        </a:accent4>
        <a:accent5>
          <a:srgbClr val="FFABAA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UPPT 2">
        <a:dk1>
          <a:srgbClr val="000000"/>
        </a:dk1>
        <a:lt1>
          <a:srgbClr val="00ADCD"/>
        </a:lt1>
        <a:dk2>
          <a:srgbClr val="000000"/>
        </a:dk2>
        <a:lt2>
          <a:srgbClr val="000000"/>
        </a:lt2>
        <a:accent1>
          <a:srgbClr val="FF1E00"/>
        </a:accent1>
        <a:accent2>
          <a:srgbClr val="6D6FC7"/>
        </a:accent2>
        <a:accent3>
          <a:srgbClr val="AAD3E3"/>
        </a:accent3>
        <a:accent4>
          <a:srgbClr val="000000"/>
        </a:accent4>
        <a:accent5>
          <a:srgbClr val="FFABAA"/>
        </a:accent5>
        <a:accent6>
          <a:srgbClr val="6264B4"/>
        </a:accent6>
        <a:hlink>
          <a:srgbClr val="FD8300"/>
        </a:hlink>
        <a:folHlink>
          <a:srgbClr val="78BB1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UPPT 3">
        <a:dk1>
          <a:srgbClr val="FFFFFF"/>
        </a:dk1>
        <a:lt1>
          <a:srgbClr val="FFFFFF"/>
        </a:lt1>
        <a:dk2>
          <a:srgbClr val="000000"/>
        </a:dk2>
        <a:lt2>
          <a:srgbClr val="000000"/>
        </a:lt2>
        <a:accent1>
          <a:srgbClr val="FF1E00"/>
        </a:accent1>
        <a:accent2>
          <a:srgbClr val="6D6FC7"/>
        </a:accent2>
        <a:accent3>
          <a:srgbClr val="FFFFFF"/>
        </a:accent3>
        <a:accent4>
          <a:srgbClr val="DADADA"/>
        </a:accent4>
        <a:accent5>
          <a:srgbClr val="FFABAA"/>
        </a:accent5>
        <a:accent6>
          <a:srgbClr val="6264B4"/>
        </a:accent6>
        <a:hlink>
          <a:srgbClr val="FD8300"/>
        </a:hlink>
        <a:folHlink>
          <a:srgbClr val="78BB1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UPPT 4">
        <a:dk1>
          <a:srgbClr val="000000"/>
        </a:dk1>
        <a:lt1>
          <a:srgbClr val="FFFFFF"/>
        </a:lt1>
        <a:dk2>
          <a:srgbClr val="000000"/>
        </a:dk2>
        <a:lt2>
          <a:srgbClr val="005A6F"/>
        </a:lt2>
        <a:accent1>
          <a:srgbClr val="FF1E00"/>
        </a:accent1>
        <a:accent2>
          <a:srgbClr val="005A6F"/>
        </a:accent2>
        <a:accent3>
          <a:srgbClr val="FFFFFF"/>
        </a:accent3>
        <a:accent4>
          <a:srgbClr val="000000"/>
        </a:accent4>
        <a:accent5>
          <a:srgbClr val="FFABAA"/>
        </a:accent5>
        <a:accent6>
          <a:srgbClr val="005164"/>
        </a:accent6>
        <a:hlink>
          <a:srgbClr val="FF1E00"/>
        </a:hlink>
        <a:folHlink>
          <a:srgbClr val="005A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UPPT 5">
        <a:dk1>
          <a:srgbClr val="000000"/>
        </a:dk1>
        <a:lt1>
          <a:srgbClr val="00ADCD"/>
        </a:lt1>
        <a:dk2>
          <a:srgbClr val="000000"/>
        </a:dk2>
        <a:lt2>
          <a:srgbClr val="005A6F"/>
        </a:lt2>
        <a:accent1>
          <a:srgbClr val="92DDFD"/>
        </a:accent1>
        <a:accent2>
          <a:srgbClr val="FF007E"/>
        </a:accent2>
        <a:accent3>
          <a:srgbClr val="AAD3E3"/>
        </a:accent3>
        <a:accent4>
          <a:srgbClr val="000000"/>
        </a:accent4>
        <a:accent5>
          <a:srgbClr val="C7EBFE"/>
        </a:accent5>
        <a:accent6>
          <a:srgbClr val="E70072"/>
        </a:accent6>
        <a:hlink>
          <a:srgbClr val="FFBD00"/>
        </a:hlink>
        <a:folHlink>
          <a:srgbClr val="005A6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UPPT 6">
        <a:dk1>
          <a:srgbClr val="000000"/>
        </a:dk1>
        <a:lt1>
          <a:srgbClr val="00ADCD"/>
        </a:lt1>
        <a:dk2>
          <a:srgbClr val="000000"/>
        </a:dk2>
        <a:lt2>
          <a:srgbClr val="005A6F"/>
        </a:lt2>
        <a:accent1>
          <a:srgbClr val="AAD5DB"/>
        </a:accent1>
        <a:accent2>
          <a:srgbClr val="FF1E00"/>
        </a:accent2>
        <a:accent3>
          <a:srgbClr val="AAD3E3"/>
        </a:accent3>
        <a:accent4>
          <a:srgbClr val="000000"/>
        </a:accent4>
        <a:accent5>
          <a:srgbClr val="D2E7EA"/>
        </a:accent5>
        <a:accent6>
          <a:srgbClr val="E71A00"/>
        </a:accent6>
        <a:hlink>
          <a:srgbClr val="380060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HU</Template>
  <TotalTime>542</TotalTime>
  <Words>909</Words>
  <Application>Microsoft Office PowerPoint</Application>
  <PresentationFormat>On-screen Show (4:3)</PresentationFormat>
  <Paragraphs>111</Paragraphs>
  <Slides>17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Zapf Dingbats</vt:lpstr>
      <vt:lpstr>HU</vt:lpstr>
      <vt:lpstr>Sustainable Business Models class 3 Social Entrepreneurship </vt:lpstr>
      <vt:lpstr>Corporate philanthropy</vt:lpstr>
      <vt:lpstr>Heveadorp</vt:lpstr>
      <vt:lpstr>Why charity?</vt:lpstr>
      <vt:lpstr>Who pays?</vt:lpstr>
      <vt:lpstr>To think about….</vt:lpstr>
      <vt:lpstr>Strategic Philanthropy</vt:lpstr>
      <vt:lpstr>Business benefits</vt:lpstr>
      <vt:lpstr>Bill &amp; Melinda Gates Foundation</vt:lpstr>
      <vt:lpstr>The concept</vt:lpstr>
      <vt:lpstr>Sustainable Entrepreneurship</vt:lpstr>
      <vt:lpstr>Example of Social Entrepreneur</vt:lpstr>
      <vt:lpstr>What is Soc. Entrepreneurship?</vt:lpstr>
      <vt:lpstr>Social entrepreneurship</vt:lpstr>
      <vt:lpstr>Example</vt:lpstr>
      <vt:lpstr>Philanthropy v.s. SE </vt:lpstr>
      <vt:lpstr>Assignment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Entrepreneurship Base of the Pyramid</dc:title>
  <dc:creator>Menno Lind</dc:creator>
  <cp:lastModifiedBy>Menno Lind</cp:lastModifiedBy>
  <cp:revision>24</cp:revision>
  <dcterms:created xsi:type="dcterms:W3CDTF">2015-11-17T08:13:28Z</dcterms:created>
  <dcterms:modified xsi:type="dcterms:W3CDTF">2017-05-16T04:15:19Z</dcterms:modified>
</cp:coreProperties>
</file>