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2"/>
  </p:handoutMasterIdLst>
  <p:sldIdLst>
    <p:sldId id="257" r:id="rId2"/>
    <p:sldId id="258" r:id="rId3"/>
    <p:sldId id="259" r:id="rId4"/>
    <p:sldId id="260" r:id="rId5"/>
    <p:sldId id="261" r:id="rId6"/>
    <p:sldId id="262" r:id="rId7"/>
    <p:sldId id="280" r:id="rId8"/>
    <p:sldId id="263" r:id="rId9"/>
    <p:sldId id="281" r:id="rId10"/>
    <p:sldId id="264" r:id="rId11"/>
    <p:sldId id="282" r:id="rId12"/>
    <p:sldId id="265" r:id="rId13"/>
    <p:sldId id="283" r:id="rId14"/>
    <p:sldId id="266" r:id="rId15"/>
    <p:sldId id="284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85" r:id="rId28"/>
    <p:sldId id="286" r:id="rId29"/>
    <p:sldId id="279" r:id="rId30"/>
    <p:sldId id="278" r:id="rId31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CDCE3-00B3-4085-A364-64CAD6CFE35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B3627-CBFC-493D-AB4E-365FD8DB4A4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893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887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20549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7177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7263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64962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68599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2042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42223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684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528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9764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82F2D8-669D-4468-811E-23C2C1C02321}" type="datetimeFigureOut">
              <a:rPr lang="en-NZ" smtClean="0"/>
              <a:t>14/05/2017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2DDEC7-0C53-44A8-AD67-7728AC0D4374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19551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veXPk4Zeqtk" TargetMode="External"/><Relationship Id="rId2" Type="http://schemas.openxmlformats.org/officeDocument/2006/relationships/hyperlink" Target="https://www.scu.edu/ethic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endoza.nd.edu/research-and-faculty/directory/ann-tenbrunsel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NZ" altLang="en-US" smtClean="0"/>
              <a:t>Ethical issues </a:t>
            </a:r>
          </a:p>
        </p:txBody>
      </p:sp>
    </p:spTree>
    <p:extLst>
      <p:ext uri="{BB962C8B-B14F-4D97-AF65-F5344CB8AC3E}">
        <p14:creationId xmlns:p14="http://schemas.microsoft.com/office/powerpoint/2010/main" val="339172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altLang="en-US" dirty="0" smtClean="0"/>
              <a:t>3. Fairness or Justice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sz="2400" dirty="0"/>
              <a:t>From Greek philosophy, </a:t>
            </a:r>
          </a:p>
          <a:p>
            <a:pPr marL="457200" lvl="1" indent="0">
              <a:buNone/>
              <a:defRPr/>
            </a:pPr>
            <a:r>
              <a:rPr lang="en-NZ" dirty="0"/>
              <a:t>"equals should be treated equally and </a:t>
            </a:r>
            <a:r>
              <a:rPr lang="en-NZ" dirty="0" err="1"/>
              <a:t>unequals</a:t>
            </a:r>
            <a:r>
              <a:rPr lang="en-NZ" dirty="0"/>
              <a:t> unequally." </a:t>
            </a:r>
          </a:p>
          <a:p>
            <a:pPr lvl="1" eaLnBrk="1" hangingPunct="1">
              <a:defRPr/>
            </a:pPr>
            <a:endParaRPr lang="en-NZ" sz="2000" dirty="0"/>
          </a:p>
          <a:p>
            <a:pPr eaLnBrk="1" hangingPunct="1">
              <a:defRPr/>
            </a:pPr>
            <a:r>
              <a:rPr lang="en-NZ" sz="2400" dirty="0"/>
              <a:t>How fair is an action? </a:t>
            </a:r>
          </a:p>
          <a:p>
            <a:pPr lvl="2" eaLnBrk="1" hangingPunct="1">
              <a:defRPr/>
            </a:pPr>
            <a:r>
              <a:rPr lang="en-NZ" dirty="0"/>
              <a:t>Does it treat everyone in the same way, </a:t>
            </a:r>
          </a:p>
          <a:p>
            <a:pPr lvl="2" eaLnBrk="1" hangingPunct="1">
              <a:defRPr/>
            </a:pPr>
            <a:r>
              <a:rPr lang="en-NZ" dirty="0"/>
              <a:t>Does it show favouritism and/or discrimination?</a:t>
            </a:r>
          </a:p>
          <a:p>
            <a:pPr lvl="2" eaLnBrk="1" hangingPunct="1">
              <a:defRPr/>
            </a:pPr>
            <a:endParaRPr lang="en-NZ" dirty="0"/>
          </a:p>
          <a:p>
            <a:pPr eaLnBrk="1" hangingPunct="1">
              <a:defRPr/>
            </a:pPr>
            <a:r>
              <a:rPr lang="en-NZ" sz="2400" dirty="0"/>
              <a:t>Central concept to </a:t>
            </a:r>
            <a:r>
              <a:rPr lang="en-NZ" sz="2400" dirty="0" smtClean="0"/>
              <a:t>justice </a:t>
            </a:r>
            <a:r>
              <a:rPr lang="en-NZ" sz="2400" dirty="0"/>
              <a:t>in western societies</a:t>
            </a:r>
            <a:r>
              <a:rPr lang="en-NZ" sz="2400" dirty="0" smtClean="0"/>
              <a:t>.</a:t>
            </a:r>
            <a:endParaRPr lang="en-NZ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439" y="3437227"/>
            <a:ext cx="4056917" cy="2739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11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dirty="0" smtClean="0"/>
              <a:t>3. </a:t>
            </a:r>
            <a:r>
              <a:rPr lang="en-NZ" altLang="en-US" dirty="0"/>
              <a:t>Fairness or </a:t>
            </a:r>
            <a:r>
              <a:rPr lang="en-NZ" altLang="en-US" dirty="0" smtClean="0"/>
              <a:t>Justice </a:t>
            </a:r>
            <a:r>
              <a:rPr lang="en-NZ" altLang="en-US" dirty="0"/>
              <a:t>questions to ask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Are all actors having the same experience of costs or benefits?</a:t>
            </a:r>
          </a:p>
          <a:p>
            <a:r>
              <a:rPr lang="en-NZ" dirty="0" smtClean="0"/>
              <a:t>If not, why not? </a:t>
            </a:r>
          </a:p>
          <a:p>
            <a:endParaRPr lang="en-NZ" dirty="0"/>
          </a:p>
          <a:p>
            <a:r>
              <a:rPr lang="en-NZ" dirty="0" smtClean="0"/>
              <a:t>Is there a valid reason why some should get more/less than others?</a:t>
            </a:r>
          </a:p>
          <a:p>
            <a:endParaRPr lang="en-NZ" dirty="0"/>
          </a:p>
          <a:p>
            <a:r>
              <a:rPr lang="en-NZ" dirty="0" smtClean="0"/>
              <a:t>Is the advantage/ disadvantage temporary or permanent?</a:t>
            </a:r>
            <a:endParaRPr lang="en-NZ" dirty="0"/>
          </a:p>
          <a:p>
            <a:endParaRPr lang="en-NZ" dirty="0" smtClean="0"/>
          </a:p>
          <a:p>
            <a:r>
              <a:rPr lang="en-NZ" dirty="0" smtClean="0"/>
              <a:t>Is this (fair) allocation of a scarce resource?</a:t>
            </a:r>
          </a:p>
          <a:p>
            <a:pPr lvl="1"/>
            <a:r>
              <a:rPr lang="en-NZ" dirty="0" smtClean="0"/>
              <a:t>(If so economics may provide a better solution than ethics)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3268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dirty="0" smtClean="0"/>
              <a:t>4. Common Good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en-NZ" dirty="0"/>
              <a:t> </a:t>
            </a:r>
            <a:r>
              <a:rPr lang="en-NZ" sz="2400" dirty="0"/>
              <a:t>"certain general conditions that are...equally to everyone's advantage“ -public health care system, public safety and security, legal and political system, and unpolluted natural environment, and a flourishing economic system.</a:t>
            </a:r>
          </a:p>
          <a:p>
            <a:pPr>
              <a:defRPr/>
            </a:pPr>
            <a:endParaRPr lang="en-NZ" sz="2400" dirty="0"/>
          </a:p>
          <a:p>
            <a:pPr>
              <a:defRPr/>
            </a:pPr>
            <a:r>
              <a:rPr lang="en-NZ" sz="2400" dirty="0"/>
              <a:t>Decision should lead to an increase in the common good, </a:t>
            </a:r>
            <a:r>
              <a:rPr lang="en-NZ" sz="2400" dirty="0" smtClean="0"/>
              <a:t>but may </a:t>
            </a:r>
            <a:r>
              <a:rPr lang="en-NZ" sz="2400" dirty="0"/>
              <a:t>lead to uneven sharing of </a:t>
            </a:r>
            <a:r>
              <a:rPr lang="en-NZ" sz="2400" dirty="0" smtClean="0"/>
              <a:t>burdens.</a:t>
            </a:r>
          </a:p>
          <a:p>
            <a:pPr lvl="1">
              <a:defRPr/>
            </a:pPr>
            <a:r>
              <a:rPr lang="en-NZ" sz="2000" dirty="0" smtClean="0"/>
              <a:t>E.g. Climate change management costs may fall more </a:t>
            </a:r>
          </a:p>
          <a:p>
            <a:pPr marL="457200" lvl="1" indent="0">
              <a:buNone/>
              <a:defRPr/>
            </a:pPr>
            <a:r>
              <a:rPr lang="en-NZ" sz="2000" dirty="0"/>
              <a:t> </a:t>
            </a:r>
            <a:r>
              <a:rPr lang="en-NZ" sz="2000" dirty="0" smtClean="0"/>
              <a:t>   on developed than undeveloped countries on basis of</a:t>
            </a:r>
          </a:p>
          <a:p>
            <a:pPr marL="457200" lvl="1" indent="0">
              <a:buNone/>
              <a:defRPr/>
            </a:pPr>
            <a:r>
              <a:rPr lang="en-NZ" sz="2000" dirty="0"/>
              <a:t> </a:t>
            </a:r>
            <a:r>
              <a:rPr lang="en-NZ" sz="2000" dirty="0" smtClean="0"/>
              <a:t>   historical cost and ability to pay.</a:t>
            </a:r>
            <a:endParaRPr lang="en-NZ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661" y="4123592"/>
            <a:ext cx="4657970" cy="232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6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dirty="0" smtClean="0"/>
              <a:t>4. Common Good questions to ask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is the common good – agreed by all members of society?</a:t>
            </a:r>
          </a:p>
          <a:p>
            <a:endParaRPr lang="en-NZ" dirty="0"/>
          </a:p>
          <a:p>
            <a:r>
              <a:rPr lang="en-NZ" dirty="0" smtClean="0"/>
              <a:t>Does the action benefit everyone (public benefit),- or just for some (private benefit)?</a:t>
            </a:r>
          </a:p>
          <a:p>
            <a:endParaRPr lang="en-NZ" dirty="0"/>
          </a:p>
          <a:p>
            <a:r>
              <a:rPr lang="en-NZ" dirty="0" smtClean="0"/>
              <a:t>Is the cost / benefit shared equally? Is the reason for this understood and accepted?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84452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altLang="en-US" dirty="0" smtClean="0"/>
              <a:t>5. Virtuous person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3704" y="1563444"/>
            <a:ext cx="8229600" cy="4525962"/>
          </a:xfrm>
        </p:spPr>
        <p:txBody>
          <a:bodyPr/>
          <a:lstStyle/>
          <a:p>
            <a:pPr eaLnBrk="1" hangingPunct="1">
              <a:defRPr/>
            </a:pPr>
            <a:r>
              <a:rPr lang="en-NZ" sz="2400" dirty="0"/>
              <a:t>"What kind of person </a:t>
            </a:r>
            <a:r>
              <a:rPr lang="en-NZ" sz="2400" dirty="0" smtClean="0"/>
              <a:t>do I want to </a:t>
            </a:r>
            <a:r>
              <a:rPr lang="en-NZ" sz="2400" dirty="0"/>
              <a:t>be</a:t>
            </a:r>
            <a:r>
              <a:rPr lang="en-NZ" sz="2400" dirty="0" smtClean="0"/>
              <a:t>?”</a:t>
            </a:r>
          </a:p>
          <a:p>
            <a:pPr lvl="1">
              <a:defRPr/>
            </a:pPr>
            <a:r>
              <a:rPr lang="en-NZ" sz="2000" dirty="0" smtClean="0"/>
              <a:t>“what would Jesus / Mohammed / Buddha /Confucius do?”</a:t>
            </a:r>
            <a:endParaRPr lang="en-NZ" sz="2000" dirty="0"/>
          </a:p>
          <a:p>
            <a:pPr eaLnBrk="1" hangingPunct="1">
              <a:defRPr/>
            </a:pPr>
            <a:endParaRPr lang="en-NZ" sz="2400" dirty="0"/>
          </a:p>
          <a:p>
            <a:pPr eaLnBrk="1" hangingPunct="1">
              <a:defRPr/>
            </a:pPr>
            <a:r>
              <a:rPr lang="en-NZ" sz="2400" dirty="0" smtClean="0"/>
              <a:t>Virtues </a:t>
            </a:r>
            <a:r>
              <a:rPr lang="en-NZ" sz="2400" dirty="0"/>
              <a:t>are attitudes, dispositions, or character traits (such as excellence or dedication to the common good), developed through learning and through practice.</a:t>
            </a:r>
          </a:p>
          <a:p>
            <a:pPr eaLnBrk="1" hangingPunct="1">
              <a:defRPr/>
            </a:pPr>
            <a:endParaRPr lang="en-NZ" sz="2400" dirty="0"/>
          </a:p>
          <a:p>
            <a:pPr eaLnBrk="1" hangingPunct="1">
              <a:defRPr/>
            </a:pPr>
            <a:r>
              <a:rPr lang="en-NZ" sz="2400" dirty="0"/>
              <a:t>Virtuous habits come from practice</a:t>
            </a:r>
            <a:r>
              <a:rPr lang="en-NZ" sz="2400" dirty="0" smtClean="0"/>
              <a:t>.</a:t>
            </a:r>
            <a:endParaRPr lang="en-NZ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722" y="3553835"/>
            <a:ext cx="4211516" cy="3150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008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dirty="0"/>
              <a:t>5. Virtuous </a:t>
            </a:r>
            <a:r>
              <a:rPr lang="en-NZ" altLang="en-US" dirty="0" smtClean="0"/>
              <a:t>person </a:t>
            </a:r>
            <a:r>
              <a:rPr lang="en-NZ" altLang="en-US" dirty="0"/>
              <a:t>questions to ask</a:t>
            </a:r>
            <a:r>
              <a:rPr lang="en-NZ" altLang="en-US" dirty="0" smtClean="0"/>
              <a:t>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would Jesus do?</a:t>
            </a:r>
          </a:p>
          <a:p>
            <a:endParaRPr lang="en-NZ" dirty="0" smtClean="0"/>
          </a:p>
          <a:p>
            <a:r>
              <a:rPr lang="en-NZ" dirty="0" smtClean="0"/>
              <a:t>Is this act in line with my values?</a:t>
            </a:r>
          </a:p>
          <a:p>
            <a:endParaRPr lang="en-NZ" dirty="0"/>
          </a:p>
          <a:p>
            <a:r>
              <a:rPr lang="en-NZ" dirty="0" smtClean="0"/>
              <a:t>How will I feel after doing this?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64204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981200" y="274639"/>
            <a:ext cx="8229600" cy="706437"/>
          </a:xfrm>
        </p:spPr>
        <p:txBody>
          <a:bodyPr/>
          <a:lstStyle/>
          <a:p>
            <a:r>
              <a:rPr lang="en-NZ" altLang="en-US" smtClean="0"/>
              <a:t>Key questions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2005013" y="1052513"/>
            <a:ext cx="8229600" cy="4525962"/>
          </a:xfrm>
        </p:spPr>
        <p:txBody>
          <a:bodyPr/>
          <a:lstStyle/>
          <a:p>
            <a:r>
              <a:rPr lang="en-NZ" altLang="en-US" dirty="0" smtClean="0"/>
              <a:t>Utilitarian</a:t>
            </a:r>
          </a:p>
          <a:p>
            <a:pPr lvl="1"/>
            <a:r>
              <a:rPr lang="en-NZ" altLang="en-US" dirty="0" smtClean="0"/>
              <a:t>What is the overall amount of goods / </a:t>
            </a:r>
            <a:r>
              <a:rPr lang="en-NZ" altLang="en-US" dirty="0" err="1" smtClean="0"/>
              <a:t>bads</a:t>
            </a:r>
            <a:r>
              <a:rPr lang="en-NZ" altLang="en-US" dirty="0" smtClean="0"/>
              <a:t>?</a:t>
            </a:r>
          </a:p>
          <a:p>
            <a:r>
              <a:rPr lang="en-NZ" altLang="en-US" dirty="0" smtClean="0"/>
              <a:t>Human rights</a:t>
            </a:r>
          </a:p>
          <a:p>
            <a:pPr lvl="1"/>
            <a:r>
              <a:rPr lang="en-NZ" altLang="en-US" dirty="0" smtClean="0"/>
              <a:t>Who’s right / which right has most merit?</a:t>
            </a:r>
          </a:p>
          <a:p>
            <a:r>
              <a:rPr lang="en-NZ" altLang="en-US" dirty="0" smtClean="0"/>
              <a:t>Fairness/ justice</a:t>
            </a:r>
          </a:p>
          <a:p>
            <a:pPr lvl="1"/>
            <a:r>
              <a:rPr lang="en-NZ" altLang="en-US" dirty="0" smtClean="0"/>
              <a:t>Is it fair (no favouritism/ discrimination)?</a:t>
            </a:r>
          </a:p>
          <a:p>
            <a:r>
              <a:rPr lang="en-NZ" altLang="en-US" dirty="0" smtClean="0"/>
              <a:t>Common Good</a:t>
            </a:r>
          </a:p>
          <a:p>
            <a:pPr lvl="1"/>
            <a:r>
              <a:rPr lang="en-NZ" altLang="en-US" dirty="0" smtClean="0"/>
              <a:t>Does it contribute to the commonly held good?</a:t>
            </a:r>
          </a:p>
          <a:p>
            <a:r>
              <a:rPr lang="en-NZ" altLang="en-US" dirty="0" smtClean="0"/>
              <a:t>Virtuous person</a:t>
            </a:r>
          </a:p>
          <a:p>
            <a:pPr lvl="1"/>
            <a:r>
              <a:rPr lang="en-NZ" altLang="en-US" dirty="0" smtClean="0"/>
              <a:t>What would Jesus/Mohammed/Buddha do?</a:t>
            </a:r>
          </a:p>
        </p:txBody>
      </p:sp>
    </p:spTree>
    <p:extLst>
      <p:ext uri="{BB962C8B-B14F-4D97-AF65-F5344CB8AC3E}">
        <p14:creationId xmlns:p14="http://schemas.microsoft.com/office/powerpoint/2010/main" val="2695316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Ethical trouble spots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6123" y="1690688"/>
            <a:ext cx="8229600" cy="4525963"/>
          </a:xfrm>
        </p:spPr>
        <p:txBody>
          <a:bodyPr/>
          <a:lstStyle/>
          <a:p>
            <a:r>
              <a:rPr lang="en-NZ" dirty="0" smtClean="0"/>
              <a:t>Utilitarianism</a:t>
            </a:r>
          </a:p>
          <a:p>
            <a:pPr lvl="1"/>
            <a:r>
              <a:rPr lang="en-NZ" dirty="0" smtClean="0"/>
              <a:t>How to define the “greater good” ?</a:t>
            </a:r>
          </a:p>
          <a:p>
            <a:pPr lvl="1"/>
            <a:endParaRPr lang="en-NZ" dirty="0"/>
          </a:p>
          <a:p>
            <a:pPr lvl="1"/>
            <a:r>
              <a:rPr lang="en-NZ" dirty="0" smtClean="0"/>
              <a:t>Is 1000 people with one meal a day a better situation than 500 people with two meals a day?</a:t>
            </a:r>
          </a:p>
          <a:p>
            <a:endParaRPr lang="en-NZ" dirty="0" smtClean="0"/>
          </a:p>
          <a:p>
            <a:pPr lvl="1"/>
            <a:r>
              <a:rPr lang="en-NZ" dirty="0" smtClean="0"/>
              <a:t>(Is it greater </a:t>
            </a:r>
            <a:r>
              <a:rPr lang="en-NZ" u="sng" dirty="0" smtClean="0"/>
              <a:t>average</a:t>
            </a:r>
            <a:r>
              <a:rPr lang="en-NZ" dirty="0" smtClean="0"/>
              <a:t> good or greater </a:t>
            </a:r>
            <a:r>
              <a:rPr lang="en-NZ" u="sng" dirty="0" smtClean="0"/>
              <a:t>total</a:t>
            </a:r>
            <a:r>
              <a:rPr lang="en-NZ" dirty="0" smtClean="0"/>
              <a:t> good?)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37187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382" y="422031"/>
            <a:ext cx="8229600" cy="1143000"/>
          </a:xfrm>
        </p:spPr>
        <p:txBody>
          <a:bodyPr/>
          <a:lstStyle/>
          <a:p>
            <a:r>
              <a:rPr lang="en-NZ" dirty="0" smtClean="0"/>
              <a:t>Ethical trouble spots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8382" y="1732085"/>
            <a:ext cx="8229600" cy="4525963"/>
          </a:xfrm>
        </p:spPr>
        <p:txBody>
          <a:bodyPr/>
          <a:lstStyle/>
          <a:p>
            <a:r>
              <a:rPr lang="en-NZ" dirty="0" smtClean="0"/>
              <a:t>Human Rights</a:t>
            </a:r>
          </a:p>
          <a:p>
            <a:pPr lvl="1"/>
            <a:r>
              <a:rPr lang="en-NZ" dirty="0" smtClean="0"/>
              <a:t>Our rights can compete with each other.</a:t>
            </a:r>
          </a:p>
          <a:p>
            <a:pPr marL="457200" lvl="1" indent="0">
              <a:buNone/>
            </a:pPr>
            <a:endParaRPr lang="en-NZ" dirty="0" smtClean="0"/>
          </a:p>
          <a:p>
            <a:pPr lvl="1"/>
            <a:r>
              <a:rPr lang="en-NZ" dirty="0" smtClean="0"/>
              <a:t>In  Ontario, Canada a </a:t>
            </a:r>
            <a:r>
              <a:rPr lang="en-NZ" dirty="0" err="1" smtClean="0"/>
              <a:t>muslim</a:t>
            </a:r>
            <a:r>
              <a:rPr lang="en-NZ" dirty="0" smtClean="0"/>
              <a:t> barber refuses to cut a woman’s hair on religious grounds</a:t>
            </a:r>
          </a:p>
          <a:p>
            <a:pPr lvl="2"/>
            <a:r>
              <a:rPr lang="en-NZ" dirty="0" smtClean="0"/>
              <a:t>(right to religious freedom)</a:t>
            </a:r>
          </a:p>
          <a:p>
            <a:pPr lvl="1"/>
            <a:r>
              <a:rPr lang="en-NZ" dirty="0" smtClean="0"/>
              <a:t>The woman client files a complaint</a:t>
            </a:r>
          </a:p>
          <a:p>
            <a:pPr lvl="2"/>
            <a:r>
              <a:rPr lang="en-NZ" dirty="0" smtClean="0"/>
              <a:t>(right to be served without gender preference)</a:t>
            </a:r>
          </a:p>
          <a:p>
            <a:pPr lvl="2"/>
            <a:endParaRPr lang="en-NZ" dirty="0"/>
          </a:p>
          <a:p>
            <a:pPr lvl="1"/>
            <a:r>
              <a:rPr lang="en-NZ" dirty="0" smtClean="0"/>
              <a:t>legislation supports both of them.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785310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073" y="265799"/>
            <a:ext cx="8229600" cy="1143000"/>
          </a:xfrm>
        </p:spPr>
        <p:txBody>
          <a:bodyPr/>
          <a:lstStyle/>
          <a:p>
            <a:r>
              <a:rPr lang="en-NZ" dirty="0" smtClean="0"/>
              <a:t>Ethical trouble spots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3696" y="1594521"/>
            <a:ext cx="9144000" cy="4525963"/>
          </a:xfrm>
        </p:spPr>
        <p:txBody>
          <a:bodyPr/>
          <a:lstStyle/>
          <a:p>
            <a:r>
              <a:rPr lang="en-NZ" dirty="0" smtClean="0"/>
              <a:t>Fairness or Justice</a:t>
            </a:r>
          </a:p>
          <a:p>
            <a:pPr lvl="1"/>
            <a:r>
              <a:rPr lang="en-NZ" dirty="0" smtClean="0"/>
              <a:t>What is the unit being considered?</a:t>
            </a:r>
          </a:p>
          <a:p>
            <a:pPr lvl="1"/>
            <a:endParaRPr lang="en-NZ" dirty="0"/>
          </a:p>
          <a:p>
            <a:pPr lvl="1"/>
            <a:r>
              <a:rPr lang="en-NZ" dirty="0" smtClean="0"/>
              <a:t>I (a </a:t>
            </a:r>
            <a:r>
              <a:rPr lang="en-NZ" dirty="0" err="1" smtClean="0"/>
              <a:t>Pakeha</a:t>
            </a:r>
            <a:r>
              <a:rPr lang="en-NZ" dirty="0" smtClean="0"/>
              <a:t>) apply for medical school with a GPA of 9.5, but miss out.</a:t>
            </a:r>
          </a:p>
          <a:p>
            <a:pPr lvl="1"/>
            <a:r>
              <a:rPr lang="en-NZ" dirty="0" smtClean="0"/>
              <a:t>My friend </a:t>
            </a:r>
            <a:r>
              <a:rPr lang="en-NZ" dirty="0" err="1" smtClean="0"/>
              <a:t>Maniapoto</a:t>
            </a:r>
            <a:r>
              <a:rPr lang="en-NZ" dirty="0" smtClean="0"/>
              <a:t> (a Maori) applies for medical school with a GPA of 7.5 and gets in.</a:t>
            </a:r>
          </a:p>
          <a:p>
            <a:pPr lvl="1"/>
            <a:endParaRPr lang="en-NZ" dirty="0"/>
          </a:p>
          <a:p>
            <a:pPr lvl="1"/>
            <a:r>
              <a:rPr lang="en-NZ" dirty="0" smtClean="0"/>
              <a:t>I am (individually) penalised by an affirmative action policy that is righting historical wrongs at society level.</a:t>
            </a:r>
            <a:endParaRPr lang="en-NZ" dirty="0"/>
          </a:p>
          <a:p>
            <a:pPr lvl="1"/>
            <a:endParaRPr lang="en-NZ" dirty="0" smtClean="0"/>
          </a:p>
          <a:p>
            <a:endParaRPr lang="en-NZ" dirty="0"/>
          </a:p>
          <a:p>
            <a:pPr lvl="1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64325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631951" y="274638"/>
            <a:ext cx="8856663" cy="1143000"/>
          </a:xfrm>
        </p:spPr>
        <p:txBody>
          <a:bodyPr/>
          <a:lstStyle/>
          <a:p>
            <a:r>
              <a:rPr lang="en-NZ" altLang="en-US" smtClean="0"/>
              <a:t> In this complex world. . . what is. . . 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altLang="en-US" smtClean="0"/>
              <a:t>Right or wrong?</a:t>
            </a:r>
          </a:p>
          <a:p>
            <a:r>
              <a:rPr lang="en-NZ" altLang="en-US" smtClean="0"/>
              <a:t>Good or bad?</a:t>
            </a:r>
          </a:p>
          <a:p>
            <a:r>
              <a:rPr lang="en-NZ" altLang="en-US" smtClean="0"/>
              <a:t>Ethical or unethical?</a:t>
            </a:r>
          </a:p>
          <a:p>
            <a:r>
              <a:rPr lang="en-NZ" altLang="en-US" smtClean="0"/>
              <a:t>Moral or immoral?</a:t>
            </a:r>
          </a:p>
          <a:p>
            <a:r>
              <a:rPr lang="en-NZ" altLang="en-US" smtClean="0"/>
              <a:t>Legal or illegal?</a:t>
            </a:r>
          </a:p>
          <a:p>
            <a:endParaRPr lang="en-NZ" altLang="en-US" smtClean="0"/>
          </a:p>
          <a:p>
            <a:pPr algn="r"/>
            <a:r>
              <a:rPr lang="en-NZ" altLang="en-US" smtClean="0"/>
              <a:t>Says who ?</a:t>
            </a:r>
          </a:p>
          <a:p>
            <a:pPr algn="r"/>
            <a:r>
              <a:rPr lang="en-NZ" altLang="en-US" smtClean="0"/>
              <a:t>How do they know?</a:t>
            </a:r>
          </a:p>
        </p:txBody>
      </p:sp>
      <p:pic>
        <p:nvPicPr>
          <p:cNvPr id="512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13" y="1417639"/>
            <a:ext cx="4659312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195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874369" cy="1325563"/>
          </a:xfrm>
        </p:spPr>
        <p:txBody>
          <a:bodyPr/>
          <a:lstStyle/>
          <a:p>
            <a:r>
              <a:rPr lang="en-NZ" dirty="0" smtClean="0"/>
              <a:t>Ethical trouble spots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Common good</a:t>
            </a:r>
          </a:p>
          <a:p>
            <a:pPr lvl="1"/>
            <a:r>
              <a:rPr lang="en-NZ" dirty="0" smtClean="0"/>
              <a:t>We are no longer ‘common’ due to diversity based on migration and complex societies.</a:t>
            </a:r>
          </a:p>
          <a:p>
            <a:pPr lvl="1"/>
            <a:endParaRPr lang="en-NZ" dirty="0" smtClean="0"/>
          </a:p>
          <a:p>
            <a:pPr lvl="1"/>
            <a:r>
              <a:rPr lang="en-NZ" dirty="0" smtClean="0"/>
              <a:t>Auckland, New Zealand: 40% of residents not born there.</a:t>
            </a:r>
          </a:p>
          <a:p>
            <a:pPr lvl="1"/>
            <a:endParaRPr lang="en-NZ" dirty="0"/>
          </a:p>
          <a:p>
            <a:pPr lvl="1"/>
            <a:r>
              <a:rPr lang="en-NZ" dirty="0" smtClean="0"/>
              <a:t>How do we define the ‘common good’?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5836759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UN General Assembly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742" y="1584839"/>
            <a:ext cx="10651349" cy="4525963"/>
          </a:xfrm>
        </p:spPr>
        <p:txBody>
          <a:bodyPr/>
          <a:lstStyle/>
          <a:p>
            <a:r>
              <a:rPr lang="en-NZ" altLang="en-US" dirty="0"/>
              <a:t>At the Millennium Summit held in September 2000, the following universal common values were defined</a:t>
            </a:r>
            <a:r>
              <a:rPr lang="en-NZ" altLang="en-US" dirty="0" smtClean="0"/>
              <a:t>;</a:t>
            </a:r>
          </a:p>
          <a:p>
            <a:endParaRPr lang="en-NZ" altLang="en-US" dirty="0"/>
          </a:p>
          <a:p>
            <a:pPr lvl="1"/>
            <a:r>
              <a:rPr lang="en-NZ" altLang="en-US" sz="2800" dirty="0" smtClean="0"/>
              <a:t>freedom, </a:t>
            </a:r>
          </a:p>
          <a:p>
            <a:pPr lvl="1"/>
            <a:r>
              <a:rPr lang="en-NZ" altLang="en-US" sz="2800" dirty="0" smtClean="0"/>
              <a:t>equality, </a:t>
            </a:r>
          </a:p>
          <a:p>
            <a:pPr lvl="1"/>
            <a:r>
              <a:rPr lang="en-NZ" altLang="en-US" sz="2800" dirty="0" smtClean="0"/>
              <a:t>solidarity, </a:t>
            </a:r>
          </a:p>
          <a:p>
            <a:pPr lvl="1"/>
            <a:r>
              <a:rPr lang="en-NZ" altLang="en-US" sz="2800" dirty="0" smtClean="0"/>
              <a:t>tolerance, </a:t>
            </a:r>
          </a:p>
          <a:p>
            <a:pPr lvl="1"/>
            <a:r>
              <a:rPr lang="en-NZ" altLang="en-US" sz="2800" dirty="0" smtClean="0"/>
              <a:t>respect for nature,</a:t>
            </a:r>
          </a:p>
          <a:p>
            <a:pPr lvl="1"/>
            <a:r>
              <a:rPr lang="en-NZ" altLang="en-US" sz="2800" dirty="0" smtClean="0"/>
              <a:t>shared responsibility.</a:t>
            </a:r>
          </a:p>
          <a:p>
            <a:endParaRPr lang="en-NZ" sz="3200" dirty="0"/>
          </a:p>
        </p:txBody>
      </p:sp>
    </p:spTree>
    <p:extLst>
      <p:ext uri="{BB962C8B-B14F-4D97-AF65-F5344CB8AC3E}">
        <p14:creationId xmlns:p14="http://schemas.microsoft.com/office/powerpoint/2010/main" val="3637259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smtClean="0"/>
              <a:t>Range of all possible actions</a:t>
            </a:r>
          </a:p>
        </p:txBody>
      </p:sp>
      <p:sp>
        <p:nvSpPr>
          <p:cNvPr id="4" name="Left-Right Arrow 3"/>
          <p:cNvSpPr/>
          <p:nvPr/>
        </p:nvSpPr>
        <p:spPr>
          <a:xfrm>
            <a:off x="1631504" y="2684464"/>
            <a:ext cx="8928100" cy="2160587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NZ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191626" y="1844676"/>
            <a:ext cx="73025" cy="4392613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9410701" y="3579813"/>
            <a:ext cx="1368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NZ" altLang="en-US" sz="2400" b="1">
                <a:solidFill>
                  <a:srgbClr val="FF0000"/>
                </a:solidFill>
              </a:rPr>
              <a:t>BAD</a:t>
            </a:r>
          </a:p>
        </p:txBody>
      </p:sp>
      <p:sp>
        <p:nvSpPr>
          <p:cNvPr id="8198" name="TextBox 7"/>
          <p:cNvSpPr txBox="1">
            <a:spLocks noChangeArrowheads="1"/>
          </p:cNvSpPr>
          <p:nvPr/>
        </p:nvSpPr>
        <p:spPr bwMode="auto">
          <a:xfrm>
            <a:off x="1847851" y="3579813"/>
            <a:ext cx="1368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NZ" altLang="en-US" sz="2400" b="1">
                <a:solidFill>
                  <a:srgbClr val="FF0000"/>
                </a:solidFill>
              </a:rPr>
              <a:t>GOOD</a:t>
            </a:r>
          </a:p>
        </p:txBody>
      </p:sp>
      <p:sp>
        <p:nvSpPr>
          <p:cNvPr id="8199" name="TextBox 8"/>
          <p:cNvSpPr txBox="1">
            <a:spLocks noChangeArrowheads="1"/>
          </p:cNvSpPr>
          <p:nvPr/>
        </p:nvSpPr>
        <p:spPr bwMode="auto">
          <a:xfrm>
            <a:off x="8253414" y="2116138"/>
            <a:ext cx="23066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NZ" altLang="en-US" sz="2000"/>
              <a:t>Legal       Illegal</a:t>
            </a:r>
          </a:p>
        </p:txBody>
      </p:sp>
      <p:sp>
        <p:nvSpPr>
          <p:cNvPr id="8200" name="TextBox 9"/>
          <p:cNvSpPr txBox="1">
            <a:spLocks noChangeArrowheads="1"/>
          </p:cNvSpPr>
          <p:nvPr/>
        </p:nvSpPr>
        <p:spPr bwMode="auto">
          <a:xfrm>
            <a:off x="8831263" y="1265238"/>
            <a:ext cx="7207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NZ" altLang="en-US"/>
              <a:t>THE LAW</a:t>
            </a:r>
          </a:p>
        </p:txBody>
      </p:sp>
      <p:sp>
        <p:nvSpPr>
          <p:cNvPr id="8201" name="TextBox 16"/>
          <p:cNvSpPr txBox="1">
            <a:spLocks noChangeArrowheads="1"/>
          </p:cNvSpPr>
          <p:nvPr/>
        </p:nvSpPr>
        <p:spPr bwMode="auto">
          <a:xfrm>
            <a:off x="2351088" y="3565525"/>
            <a:ext cx="7200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NZ" altLang="en-US" sz="2000"/>
              <a:t>	ethical &amp; legal			unethical &amp; legal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951539" y="2492375"/>
            <a:ext cx="3175" cy="273685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03" name="TextBox 19"/>
          <p:cNvSpPr txBox="1">
            <a:spLocks noChangeArrowheads="1"/>
          </p:cNvSpPr>
          <p:nvPr/>
        </p:nvSpPr>
        <p:spPr bwMode="auto">
          <a:xfrm>
            <a:off x="4476750" y="2070100"/>
            <a:ext cx="3240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NZ" altLang="en-US"/>
              <a:t>Professional codes of ethics</a:t>
            </a:r>
          </a:p>
        </p:txBody>
      </p:sp>
    </p:spTree>
    <p:extLst>
      <p:ext uri="{BB962C8B-B14F-4D97-AF65-F5344CB8AC3E}">
        <p14:creationId xmlns:p14="http://schemas.microsoft.com/office/powerpoint/2010/main" val="420099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838200" y="83771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NZ" dirty="0"/>
              <a:t>1  Recognising an Ethical Issue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NZ" dirty="0" smtClean="0"/>
              <a:t>Could the decision damage some stakeholder group  . . </a:t>
            </a:r>
          </a:p>
          <a:p>
            <a:pPr marL="457200" lvl="1" indent="0">
              <a:buNone/>
              <a:defRPr/>
            </a:pPr>
            <a:endParaRPr lang="en-NZ" dirty="0" smtClean="0"/>
          </a:p>
          <a:p>
            <a:pPr>
              <a:defRPr/>
            </a:pPr>
            <a:r>
              <a:rPr lang="en-NZ" dirty="0" smtClean="0"/>
              <a:t>Is the decision a choice between . . . </a:t>
            </a:r>
          </a:p>
          <a:p>
            <a:pPr lvl="1">
              <a:defRPr/>
            </a:pPr>
            <a:r>
              <a:rPr lang="en-NZ" dirty="0" smtClean="0"/>
              <a:t>a good and bad alternative?</a:t>
            </a:r>
          </a:p>
          <a:p>
            <a:pPr lvl="1">
              <a:defRPr/>
            </a:pPr>
            <a:r>
              <a:rPr lang="en-NZ" dirty="0" smtClean="0"/>
              <a:t>between two "goods”?</a:t>
            </a:r>
          </a:p>
          <a:p>
            <a:pPr lvl="1">
              <a:defRPr/>
            </a:pPr>
            <a:r>
              <a:rPr lang="en-NZ" dirty="0" smtClean="0"/>
              <a:t>between two "</a:t>
            </a:r>
            <a:r>
              <a:rPr lang="en-NZ" dirty="0" err="1" smtClean="0"/>
              <a:t>bads</a:t>
            </a:r>
            <a:r>
              <a:rPr lang="en-NZ" dirty="0" smtClean="0"/>
              <a:t>"? </a:t>
            </a:r>
          </a:p>
        </p:txBody>
      </p:sp>
    </p:spTree>
    <p:extLst>
      <p:ext uri="{BB962C8B-B14F-4D97-AF65-F5344CB8AC3E}">
        <p14:creationId xmlns:p14="http://schemas.microsoft.com/office/powerpoint/2010/main" val="174879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NZ" dirty="0" smtClean="0"/>
              <a:t>2.  Get the Facts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1847528" y="1196753"/>
            <a:ext cx="8686800" cy="452596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NZ" dirty="0" smtClean="0"/>
              <a:t>What are the relevant facts of the case? </a:t>
            </a:r>
          </a:p>
          <a:p>
            <a:pPr lvl="1">
              <a:defRPr/>
            </a:pPr>
            <a:r>
              <a:rPr lang="en-NZ" dirty="0" smtClean="0"/>
              <a:t>What is known / not known? </a:t>
            </a:r>
          </a:p>
          <a:p>
            <a:pPr lvl="1">
              <a:defRPr/>
            </a:pPr>
            <a:r>
              <a:rPr lang="en-NZ" dirty="0" smtClean="0"/>
              <a:t>Do I know enough to make a decision ? </a:t>
            </a:r>
          </a:p>
          <a:p>
            <a:pPr lvl="1">
              <a:defRPr/>
            </a:pPr>
            <a:endParaRPr lang="en-NZ" dirty="0" smtClean="0"/>
          </a:p>
          <a:p>
            <a:pPr>
              <a:defRPr/>
            </a:pPr>
            <a:r>
              <a:rPr lang="en-NZ" dirty="0" smtClean="0"/>
              <a:t>Who is affected by the outcome? </a:t>
            </a:r>
          </a:p>
          <a:p>
            <a:pPr lvl="1">
              <a:defRPr/>
            </a:pPr>
            <a:r>
              <a:rPr lang="en-NZ" dirty="0" smtClean="0"/>
              <a:t>Have all the relevant persons and groups been consulted? </a:t>
            </a:r>
          </a:p>
          <a:p>
            <a:pPr lvl="1">
              <a:defRPr/>
            </a:pPr>
            <a:r>
              <a:rPr lang="en-NZ" dirty="0" smtClean="0"/>
              <a:t>Are some impacts / concerns more important? </a:t>
            </a:r>
          </a:p>
          <a:p>
            <a:pPr lvl="1">
              <a:defRPr/>
            </a:pPr>
            <a:endParaRPr lang="en-NZ" dirty="0" smtClean="0"/>
          </a:p>
          <a:p>
            <a:pPr>
              <a:defRPr/>
            </a:pPr>
            <a:r>
              <a:rPr lang="en-NZ" dirty="0" smtClean="0"/>
              <a:t>What are the decision options? </a:t>
            </a:r>
          </a:p>
          <a:p>
            <a:pPr lvl="1">
              <a:defRPr/>
            </a:pPr>
            <a:r>
              <a:rPr lang="en-NZ" dirty="0" smtClean="0"/>
              <a:t>how many / creative solutions? / costs&amp; impacts</a:t>
            </a:r>
          </a:p>
        </p:txBody>
      </p:sp>
    </p:spTree>
    <p:extLst>
      <p:ext uri="{BB962C8B-B14F-4D97-AF65-F5344CB8AC3E}">
        <p14:creationId xmlns:p14="http://schemas.microsoft.com/office/powerpoint/2010/main" val="404182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NZ" dirty="0" smtClean="0"/>
              <a:t>3 Evaluate Alternative Actions</a:t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000126"/>
            <a:ext cx="9144000" cy="5857875"/>
          </a:xfrm>
        </p:spPr>
        <p:txBody>
          <a:bodyPr rtlCol="0"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NZ" sz="1600"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NZ" sz="2400" dirty="0"/>
              <a:t>Which option will do the most good the least harm?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NZ" sz="2400" b="1" dirty="0"/>
              <a:t>							(The Utilitarian Approach)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NZ" sz="2400" b="1"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NZ" sz="2400" dirty="0"/>
              <a:t>Which option best respects the rights of all stakeholders? 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NZ" sz="2400" b="1" dirty="0"/>
              <a:t>							(The Rights Approach)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NZ" sz="2400" b="1"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NZ" sz="2400" dirty="0"/>
              <a:t>Which option treats people equally or proportionately? 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NZ" sz="2400" b="1" dirty="0"/>
              <a:t>							(The Justice Approach)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NZ" sz="2400" b="1"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NZ" sz="2400" dirty="0"/>
              <a:t>Which option best serves the community as a whole, not just some members? 				</a:t>
            </a:r>
            <a:r>
              <a:rPr lang="en-NZ" sz="2400" b="1" dirty="0"/>
              <a:t>(The Common Good Approach)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NZ" sz="2400" b="1"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NZ" sz="2400" dirty="0"/>
              <a:t>Which option lets me act as the sort of person I want to be? 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NZ" sz="2400" b="1" dirty="0"/>
              <a:t>							(The Virtue Approach)</a:t>
            </a:r>
          </a:p>
        </p:txBody>
      </p:sp>
    </p:spTree>
    <p:extLst>
      <p:ext uri="{BB962C8B-B14F-4D97-AF65-F5344CB8AC3E}">
        <p14:creationId xmlns:p14="http://schemas.microsoft.com/office/powerpoint/2010/main" val="162537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altLang="en-US" smtClean="0"/>
              <a:t>4  Try out the Decision</a:t>
            </a:r>
          </a:p>
        </p:txBody>
      </p:sp>
      <p:sp>
        <p:nvSpPr>
          <p:cNvPr id="28675" name="Titl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NZ" altLang="en-US" dirty="0" smtClean="0"/>
              <a:t>Consider each decision outcome against the five approaches</a:t>
            </a:r>
          </a:p>
          <a:p>
            <a:pPr eaLnBrk="1" hangingPunct="1"/>
            <a:endParaRPr lang="en-NZ" altLang="en-US" dirty="0" smtClean="0"/>
          </a:p>
          <a:p>
            <a:pPr eaLnBrk="1" hangingPunct="1"/>
            <a:endParaRPr lang="en-NZ" altLang="en-US" dirty="0" smtClean="0"/>
          </a:p>
          <a:p>
            <a:pPr eaLnBrk="1" hangingPunct="1"/>
            <a:r>
              <a:rPr lang="en-NZ" altLang="en-US" dirty="0" smtClean="0"/>
              <a:t>AND ask yourself: </a:t>
            </a:r>
          </a:p>
          <a:p>
            <a:pPr eaLnBrk="1" hangingPunct="1"/>
            <a:r>
              <a:rPr lang="en-NZ" altLang="en-US" dirty="0" smtClean="0"/>
              <a:t>If I told my mother, what would she say. . .?</a:t>
            </a:r>
          </a:p>
          <a:p>
            <a:pPr eaLnBrk="1" hangingPunct="1"/>
            <a:r>
              <a:rPr lang="en-NZ" altLang="en-US" dirty="0" smtClean="0"/>
              <a:t>or was on nationwide TV, what would we say . . . ? </a:t>
            </a:r>
          </a:p>
          <a:p>
            <a:pPr eaLnBrk="1" hangingPunct="1"/>
            <a:endParaRPr lang="en-NZ" alt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3705" y="2322065"/>
            <a:ext cx="3503735" cy="23374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977" y="4959350"/>
            <a:ext cx="3397078" cy="1722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72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09760"/>
          </a:xfrm>
        </p:spPr>
        <p:txBody>
          <a:bodyPr/>
          <a:lstStyle/>
          <a:p>
            <a:r>
              <a:rPr lang="en-NZ" dirty="0" smtClean="0"/>
              <a:t>Two Findings: Ethical illusions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3595"/>
            <a:ext cx="10515600" cy="4351338"/>
          </a:xfrm>
        </p:spPr>
        <p:txBody>
          <a:bodyPr>
            <a:normAutofit/>
          </a:bodyPr>
          <a:lstStyle/>
          <a:p>
            <a:r>
              <a:rPr lang="en-NZ" dirty="0" smtClean="0"/>
              <a:t>The illusion of ethicality.</a:t>
            </a:r>
            <a:endParaRPr lang="en-NZ" dirty="0"/>
          </a:p>
          <a:p>
            <a:pPr lvl="1"/>
            <a:r>
              <a:rPr lang="en-NZ" dirty="0" smtClean="0"/>
              <a:t>“Everyone rates themselves above average for ethical behaviour”</a:t>
            </a:r>
          </a:p>
          <a:p>
            <a:pPr marL="457200" lvl="1" indent="0">
              <a:buNone/>
            </a:pPr>
            <a:endParaRPr lang="en-NZ" dirty="0" smtClean="0"/>
          </a:p>
          <a:p>
            <a:pPr marL="457200" lvl="1" indent="0">
              <a:buNone/>
            </a:pPr>
            <a:r>
              <a:rPr lang="en-NZ" dirty="0" smtClean="0"/>
              <a:t>And yet – ethical problems exist . . </a:t>
            </a:r>
          </a:p>
          <a:p>
            <a:pPr marL="457200" lvl="1" indent="0">
              <a:buNone/>
            </a:pPr>
            <a:endParaRPr lang="en-NZ" dirty="0"/>
          </a:p>
          <a:p>
            <a:pPr marL="457200" lvl="1" indent="0">
              <a:buNone/>
            </a:pPr>
            <a:r>
              <a:rPr lang="en-NZ" dirty="0" smtClean="0"/>
              <a:t>We all have the best intentions . . </a:t>
            </a:r>
            <a:r>
              <a:rPr lang="en-NZ" dirty="0"/>
              <a:t>when facing an ethical crisis in the midst of a busy </a:t>
            </a:r>
            <a:r>
              <a:rPr lang="en-NZ" dirty="0" smtClean="0"/>
              <a:t>work-life-etc. . . </a:t>
            </a:r>
            <a:endParaRPr lang="en-NZ" dirty="0"/>
          </a:p>
          <a:p>
            <a:pPr marL="457200" lvl="1" indent="0">
              <a:buNone/>
            </a:pPr>
            <a:endParaRPr lang="en-NZ" dirty="0" smtClean="0"/>
          </a:p>
          <a:p>
            <a:pPr marL="457200" lvl="1" indent="0">
              <a:buNone/>
            </a:pPr>
            <a:r>
              <a:rPr lang="en-NZ" dirty="0"/>
              <a:t> </a:t>
            </a:r>
            <a:r>
              <a:rPr lang="en-NZ" dirty="0" smtClean="0"/>
              <a:t>. . but possibly also have poor decision-making discipline in the ‘moment’ . . . </a:t>
            </a:r>
          </a:p>
          <a:p>
            <a:pPr marL="457200" lvl="1" indent="0">
              <a:buNone/>
            </a:pPr>
            <a:endParaRPr lang="en-NZ" dirty="0" smtClean="0"/>
          </a:p>
          <a:p>
            <a:pPr marL="457200" lvl="1" indent="0">
              <a:buNone/>
            </a:pPr>
            <a:r>
              <a:rPr lang="en-NZ" dirty="0" smtClean="0"/>
              <a:t>. . . it is often easier to ‘go with the flow’. . . . and then its too late.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5793157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Two findings: Ethical Fading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decisions are ethical decisions?</a:t>
            </a:r>
          </a:p>
          <a:p>
            <a:pPr lvl="1"/>
            <a:r>
              <a:rPr lang="en-NZ" dirty="0" smtClean="0"/>
              <a:t>It’s a finance decision </a:t>
            </a:r>
          </a:p>
          <a:p>
            <a:pPr lvl="1"/>
            <a:r>
              <a:rPr lang="en-NZ" dirty="0" smtClean="0"/>
              <a:t>It’s a marketing decision</a:t>
            </a:r>
          </a:p>
          <a:p>
            <a:pPr lvl="1"/>
            <a:r>
              <a:rPr lang="en-NZ" dirty="0" smtClean="0"/>
              <a:t>It an HR decision</a:t>
            </a:r>
          </a:p>
          <a:p>
            <a:pPr lvl="1"/>
            <a:endParaRPr lang="en-NZ" dirty="0" smtClean="0"/>
          </a:p>
          <a:p>
            <a:r>
              <a:rPr lang="en-NZ" dirty="0" smtClean="0"/>
              <a:t>Making the decision criteria appear to ‘not be ethics’ makes it easier to avoid any difficulty that might be based in ethics. </a:t>
            </a:r>
          </a:p>
          <a:p>
            <a:endParaRPr lang="en-NZ" dirty="0"/>
          </a:p>
          <a:p>
            <a:r>
              <a:rPr lang="en-NZ" dirty="0" smtClean="0"/>
              <a:t>Are all decisions ethical decisions?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346703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Reference </a:t>
            </a:r>
            <a:r>
              <a:rPr lang="en-NZ" dirty="0" smtClean="0"/>
              <a:t>links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>
                <a:hlinkClick r:id="rId2"/>
              </a:rPr>
              <a:t>https://www.scu.edu/ethics</a:t>
            </a:r>
            <a:r>
              <a:rPr lang="en-NZ" dirty="0" smtClean="0">
                <a:hlinkClick r:id="rId2"/>
              </a:rPr>
              <a:t>/</a:t>
            </a:r>
            <a:endParaRPr lang="en-NZ" dirty="0"/>
          </a:p>
          <a:p>
            <a:r>
              <a:rPr lang="en-NZ" dirty="0" err="1" smtClean="0"/>
              <a:t>Markkula</a:t>
            </a:r>
            <a:r>
              <a:rPr lang="en-NZ" dirty="0" smtClean="0"/>
              <a:t> Centre for Applied Ethics @ Santa Clara University.</a:t>
            </a:r>
          </a:p>
          <a:p>
            <a:pPr marL="0" indent="0">
              <a:buNone/>
            </a:pPr>
            <a:endParaRPr lang="en-NZ" dirty="0" smtClean="0"/>
          </a:p>
          <a:p>
            <a:r>
              <a:rPr lang="en-NZ" dirty="0">
                <a:hlinkClick r:id="rId3"/>
              </a:rPr>
              <a:t>https://</a:t>
            </a:r>
            <a:r>
              <a:rPr lang="en-NZ" dirty="0" smtClean="0">
                <a:hlinkClick r:id="rId3"/>
              </a:rPr>
              <a:t>youtu.be/veXPk4Zeqtk</a:t>
            </a:r>
            <a:endParaRPr lang="en-NZ" dirty="0"/>
          </a:p>
          <a:p>
            <a:r>
              <a:rPr lang="en-NZ" dirty="0" smtClean="0"/>
              <a:t>TED talks on Ethics for Leaders. (15 min</a:t>
            </a:r>
            <a:r>
              <a:rPr lang="en-NZ" dirty="0" smtClean="0"/>
              <a:t>)</a:t>
            </a:r>
          </a:p>
          <a:p>
            <a:endParaRPr lang="en-NZ" dirty="0"/>
          </a:p>
          <a:p>
            <a:r>
              <a:rPr lang="en-NZ" dirty="0">
                <a:hlinkClick r:id="rId4"/>
              </a:rPr>
              <a:t>http://mendoza.nd.edu/research-and-faculty/directory/ann-tenbrunsel</a:t>
            </a:r>
            <a:r>
              <a:rPr lang="en-NZ" dirty="0" smtClean="0">
                <a:hlinkClick r:id="rId4"/>
              </a:rPr>
              <a:t>/</a:t>
            </a:r>
            <a:endParaRPr lang="en-NZ" dirty="0" smtClean="0"/>
          </a:p>
          <a:p>
            <a:r>
              <a:rPr lang="en-NZ" dirty="0" smtClean="0"/>
              <a:t>(Mendoza Business School @ University of Notre Dame)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2820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dirty="0" smtClean="0"/>
              <a:t>Guides to living 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631504" y="1600201"/>
            <a:ext cx="9145016" cy="4525963"/>
          </a:xfrm>
        </p:spPr>
        <p:txBody>
          <a:bodyPr/>
          <a:lstStyle/>
          <a:p>
            <a:r>
              <a:rPr lang="en-NZ" altLang="en-US" dirty="0" smtClean="0"/>
              <a:t>Values</a:t>
            </a:r>
          </a:p>
          <a:p>
            <a:pPr lvl="1"/>
            <a:r>
              <a:rPr lang="en-NZ" altLang="en-US" dirty="0" smtClean="0"/>
              <a:t>Important  &amp; shared ideas of a group.</a:t>
            </a:r>
          </a:p>
          <a:p>
            <a:r>
              <a:rPr lang="en-NZ" altLang="en-US" dirty="0" smtClean="0"/>
              <a:t>Morals </a:t>
            </a:r>
          </a:p>
          <a:p>
            <a:pPr lvl="1"/>
            <a:r>
              <a:rPr lang="en-NZ" altLang="en-US" dirty="0" smtClean="0"/>
              <a:t>Principles of what is right and wrong (based on values)</a:t>
            </a:r>
          </a:p>
          <a:p>
            <a:r>
              <a:rPr lang="en-NZ" altLang="en-US" dirty="0" smtClean="0"/>
              <a:t>Ethics</a:t>
            </a:r>
            <a:endParaRPr lang="en-NZ" altLang="en-US" dirty="0"/>
          </a:p>
          <a:p>
            <a:pPr lvl="1"/>
            <a:r>
              <a:rPr lang="en-NZ" altLang="en-US" dirty="0"/>
              <a:t>P</a:t>
            </a:r>
            <a:r>
              <a:rPr lang="en-NZ" altLang="en-US" dirty="0" smtClean="0"/>
              <a:t>rinciples to guide decisions &amp; actions (based on morals)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205" y="365125"/>
            <a:ext cx="291465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6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2"/>
          <p:cNvSpPr>
            <a:spLocks noChangeArrowheads="1"/>
          </p:cNvSpPr>
          <p:nvPr/>
        </p:nvSpPr>
        <p:spPr bwMode="auto">
          <a:xfrm>
            <a:off x="2116138" y="2928938"/>
            <a:ext cx="1828800" cy="17526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NZ" altLang="en-US" sz="1800">
              <a:latin typeface="Arial" panose="020B0604020202020204" pitchFamily="34" charset="0"/>
            </a:endParaRPr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475656" y="2420888"/>
            <a:ext cx="2966169" cy="265117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NZ" altLang="en-US" sz="1800">
              <a:latin typeface="Arial" panose="020B0604020202020204" pitchFamily="34" charset="0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2643188" y="3421796"/>
            <a:ext cx="808038" cy="74612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NZ" altLang="en-US" sz="1800">
              <a:latin typeface="Arial" panose="020B0604020202020204" pitchFamily="34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303830" y="2593975"/>
            <a:ext cx="1558925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NZ" altLang="en-US" sz="1800" dirty="0" smtClean="0"/>
              <a:t>Do no damage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386806" y="3082131"/>
            <a:ext cx="1611313" cy="2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NZ" altLang="en-US" sz="1800" dirty="0"/>
              <a:t>Continuance</a:t>
            </a: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769520" y="3555513"/>
            <a:ext cx="13081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NZ" altLang="en-US" sz="1800" dirty="0" smtClean="0"/>
              <a:t>Do no damage</a:t>
            </a:r>
            <a:endParaRPr lang="en-NZ" altLang="en-US" sz="18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6448845" y="2637021"/>
            <a:ext cx="194945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NZ" altLang="en-US" sz="1800" dirty="0"/>
              <a:t>Continuance</a:t>
            </a:r>
            <a:endParaRPr lang="en-NZ" altLang="en-US" sz="18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933700" y="3554413"/>
            <a:ext cx="388938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NZ" altLang="en-US" sz="2400"/>
              <a:t>$</a:t>
            </a: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883031" y="3102769"/>
            <a:ext cx="685800" cy="48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en-NZ" altLang="en-US" sz="2400" dirty="0"/>
              <a:t>$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 dirty="0">
              <a:latin typeface="Arial" panose="020B0604020202020204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643188" y="1857375"/>
            <a:ext cx="59820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NZ" altLang="en-US" sz="1800" dirty="0" smtClean="0">
                <a:latin typeface="Arial" panose="020B0604020202020204" pitchFamily="34" charset="0"/>
              </a:rPr>
              <a:t>1995</a:t>
            </a:r>
            <a:r>
              <a:rPr lang="en-NZ" altLang="en-US" sz="1800" dirty="0">
                <a:latin typeface="Arial" panose="020B0604020202020204" pitchFamily="34" charset="0"/>
              </a:rPr>
              <a:t>		</a:t>
            </a:r>
            <a:r>
              <a:rPr lang="en-NZ" altLang="en-US" sz="1800" dirty="0" smtClean="0">
                <a:latin typeface="Arial" panose="020B0604020202020204" pitchFamily="34" charset="0"/>
              </a:rPr>
              <a:t>  	</a:t>
            </a:r>
            <a:r>
              <a:rPr lang="en-NZ" altLang="en-US" sz="1800" dirty="0">
                <a:latin typeface="Arial" panose="020B0604020202020204" pitchFamily="34" charset="0"/>
              </a:rPr>
              <a:t>	       </a:t>
            </a:r>
            <a:r>
              <a:rPr lang="en-NZ" altLang="en-US" sz="1800" dirty="0" smtClean="0">
                <a:latin typeface="Arial" panose="020B0604020202020204" pitchFamily="34" charset="0"/>
              </a:rPr>
              <a:t>2020 </a:t>
            </a:r>
            <a:r>
              <a:rPr lang="en-NZ" altLang="en-US" sz="1800" dirty="0">
                <a:latin typeface="Arial" panose="020B0604020202020204" pitchFamily="34" charset="0"/>
              </a:rPr>
              <a:t>(?)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008062" y="692126"/>
            <a:ext cx="78581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NZ" altLang="en-US" sz="2800" dirty="0">
                <a:latin typeface="Arial" panose="020B0604020202020204" pitchFamily="34" charset="0"/>
              </a:rPr>
              <a:t>Ethical Business &amp; Sustainability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NZ" altLang="en-US" sz="2800" dirty="0">
              <a:latin typeface="Arial" panose="020B0604020202020204" pitchFamily="34" charset="0"/>
            </a:endParaRPr>
          </a:p>
        </p:txBody>
      </p:sp>
      <p:sp>
        <p:nvSpPr>
          <p:cNvPr id="19" name="Oval 2"/>
          <p:cNvSpPr>
            <a:spLocks noChangeArrowheads="1"/>
          </p:cNvSpPr>
          <p:nvPr/>
        </p:nvSpPr>
        <p:spPr bwMode="auto">
          <a:xfrm>
            <a:off x="6181108" y="3081338"/>
            <a:ext cx="1828800" cy="175260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NZ" altLang="en-US" sz="1800">
              <a:latin typeface="Arial" panose="020B0604020202020204" pitchFamily="34" charset="0"/>
            </a:endParaRPr>
          </a:p>
        </p:txBody>
      </p:sp>
      <p:sp>
        <p:nvSpPr>
          <p:cNvPr id="20" name="Oval 3"/>
          <p:cNvSpPr>
            <a:spLocks noChangeArrowheads="1"/>
          </p:cNvSpPr>
          <p:nvPr/>
        </p:nvSpPr>
        <p:spPr bwMode="auto">
          <a:xfrm>
            <a:off x="5540626" y="2573288"/>
            <a:ext cx="2966169" cy="265117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NZ" altLang="en-US" sz="1800">
              <a:latin typeface="Arial" panose="020B0604020202020204" pitchFamily="34" charset="0"/>
            </a:endParaRPr>
          </a:p>
        </p:txBody>
      </p:sp>
      <p:sp>
        <p:nvSpPr>
          <p:cNvPr id="21" name="Oval 4"/>
          <p:cNvSpPr>
            <a:spLocks noChangeArrowheads="1"/>
          </p:cNvSpPr>
          <p:nvPr/>
        </p:nvSpPr>
        <p:spPr bwMode="auto">
          <a:xfrm>
            <a:off x="6708158" y="3574196"/>
            <a:ext cx="808038" cy="746125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NZ" altLang="en-US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2089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Warren </a:t>
            </a:r>
            <a:r>
              <a:rPr lang="en-NZ" dirty="0" err="1" smtClean="0"/>
              <a:t>Zevon</a:t>
            </a:r>
            <a:r>
              <a:rPr lang="en-NZ" dirty="0" smtClean="0"/>
              <a:t> says. . 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altLang="en-US" dirty="0" smtClean="0"/>
              <a:t>Values</a:t>
            </a:r>
          </a:p>
          <a:p>
            <a:pPr lvl="1"/>
            <a:r>
              <a:rPr lang="en-NZ" altLang="en-US" dirty="0" smtClean="0"/>
              <a:t>Love &amp; trust.</a:t>
            </a:r>
          </a:p>
          <a:p>
            <a:r>
              <a:rPr lang="en-NZ" altLang="en-US" dirty="0" smtClean="0"/>
              <a:t>Morals </a:t>
            </a:r>
          </a:p>
          <a:p>
            <a:pPr lvl="1"/>
            <a:r>
              <a:rPr lang="en-NZ" altLang="en-US" dirty="0" smtClean="0"/>
              <a:t>Commitment to a marriage.</a:t>
            </a:r>
          </a:p>
          <a:p>
            <a:r>
              <a:rPr lang="en-NZ" altLang="en-US" dirty="0" smtClean="0"/>
              <a:t>Ethics</a:t>
            </a:r>
          </a:p>
          <a:p>
            <a:pPr lvl="1"/>
            <a:r>
              <a:rPr lang="en-NZ" altLang="en-US" dirty="0" smtClean="0"/>
              <a:t>Don’t go home with the waitress.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815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altLang="en-US" smtClean="0"/>
              <a:t>What is business ethics?</a:t>
            </a:r>
          </a:p>
        </p:txBody>
      </p:sp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738314" y="1481138"/>
            <a:ext cx="8929687" cy="452596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NZ" dirty="0" smtClean="0"/>
              <a:t>Standards of behaviour that guide how we act in various work relationship situations.</a:t>
            </a:r>
          </a:p>
          <a:p>
            <a:pPr>
              <a:defRPr/>
            </a:pPr>
            <a:endParaRPr lang="en-NZ" dirty="0" smtClean="0"/>
          </a:p>
          <a:p>
            <a:pPr lvl="1">
              <a:defRPr/>
            </a:pPr>
            <a:r>
              <a:rPr lang="en-NZ" dirty="0" smtClean="0"/>
              <a:t>Caring professions (nursing, medicine, homecare)</a:t>
            </a:r>
          </a:p>
          <a:p>
            <a:pPr lvl="1">
              <a:defRPr/>
            </a:pPr>
            <a:r>
              <a:rPr lang="en-NZ" dirty="0" smtClean="0"/>
              <a:t>Teachers (have a ‘duty of care’ to their students)</a:t>
            </a:r>
          </a:p>
          <a:p>
            <a:pPr lvl="1">
              <a:defRPr/>
            </a:pPr>
            <a:r>
              <a:rPr lang="en-NZ" dirty="0" smtClean="0"/>
              <a:t>Professionals (have a code of ethics for that profession)</a:t>
            </a:r>
          </a:p>
          <a:p>
            <a:pPr lvl="1">
              <a:defRPr/>
            </a:pPr>
            <a:r>
              <a:rPr lang="en-NZ" dirty="0" smtClean="0"/>
              <a:t>Business people (should act in an ethical way)</a:t>
            </a:r>
          </a:p>
          <a:p>
            <a:pPr lvl="1">
              <a:defRPr/>
            </a:pPr>
            <a:r>
              <a:rPr lang="en-NZ" dirty="0" smtClean="0"/>
              <a:t>Politicians (act for the public good) </a:t>
            </a:r>
          </a:p>
          <a:p>
            <a:pPr lvl="1">
              <a:defRPr/>
            </a:pPr>
            <a:endParaRPr lang="en-NZ" dirty="0"/>
          </a:p>
          <a:p>
            <a:pPr>
              <a:defRPr/>
            </a:pPr>
            <a:r>
              <a:rPr lang="en-NZ" dirty="0" smtClean="0"/>
              <a:t>Five common ethical approaches</a:t>
            </a:r>
          </a:p>
        </p:txBody>
      </p:sp>
    </p:spTree>
    <p:extLst>
      <p:ext uri="{BB962C8B-B14F-4D97-AF65-F5344CB8AC3E}">
        <p14:creationId xmlns:p14="http://schemas.microsoft.com/office/powerpoint/2010/main" val="43453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altLang="en-US" dirty="0" smtClean="0"/>
              <a:t>1. Utilitarianism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NZ" altLang="en-US" sz="2400" dirty="0"/>
              <a:t>Utilitarian approach</a:t>
            </a:r>
          </a:p>
          <a:p>
            <a:pPr lvl="1" eaLnBrk="1" hangingPunct="1">
              <a:defRPr/>
            </a:pPr>
            <a:r>
              <a:rPr lang="en-NZ" altLang="en-US" sz="2000" dirty="0"/>
              <a:t>act to ‘do the most good’ and/or ‘the least harm’</a:t>
            </a:r>
          </a:p>
          <a:p>
            <a:pPr lvl="1" eaLnBrk="1" hangingPunct="1">
              <a:defRPr/>
            </a:pPr>
            <a:r>
              <a:rPr lang="en-NZ" altLang="en-US" sz="2000" dirty="0"/>
              <a:t>considers outcomes for all stakeholders.</a:t>
            </a:r>
          </a:p>
          <a:p>
            <a:pPr lvl="1" eaLnBrk="1" hangingPunct="1">
              <a:defRPr/>
            </a:pPr>
            <a:endParaRPr lang="en-NZ" altLang="en-US" sz="2000" dirty="0"/>
          </a:p>
          <a:p>
            <a:pPr eaLnBrk="1" hangingPunct="1">
              <a:defRPr/>
            </a:pPr>
            <a:r>
              <a:rPr lang="en-NZ" sz="2400" dirty="0"/>
              <a:t>Utility </a:t>
            </a:r>
          </a:p>
          <a:p>
            <a:pPr lvl="1" eaLnBrk="1" hangingPunct="1">
              <a:defRPr/>
            </a:pPr>
            <a:r>
              <a:rPr lang="en-NZ" sz="2000" dirty="0"/>
              <a:t>the sum of all pleasure that results from an action,</a:t>
            </a:r>
          </a:p>
          <a:p>
            <a:pPr lvl="1" eaLnBrk="1" hangingPunct="1">
              <a:defRPr/>
            </a:pPr>
            <a:r>
              <a:rPr lang="en-NZ" sz="2000" dirty="0"/>
              <a:t>minus the suffering of anyone involved in the action.</a:t>
            </a:r>
          </a:p>
          <a:p>
            <a:pPr lvl="1" eaLnBrk="1" hangingPunct="1">
              <a:defRPr/>
            </a:pPr>
            <a:endParaRPr lang="en-NZ" sz="2000" dirty="0"/>
          </a:p>
          <a:p>
            <a:pPr marL="457200" lvl="1" indent="0">
              <a:buNone/>
              <a:defRPr/>
            </a:pPr>
            <a:endParaRPr lang="en-NZ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3143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dirty="0"/>
              <a:t>1. </a:t>
            </a:r>
            <a:r>
              <a:rPr lang="en-NZ" altLang="en-US" dirty="0" smtClean="0"/>
              <a:t>Utilitarianism questions to ask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Who are the stakeholders?</a:t>
            </a:r>
          </a:p>
          <a:p>
            <a:pPr lvl="1"/>
            <a:r>
              <a:rPr lang="en-NZ" dirty="0" smtClean="0"/>
              <a:t>How widely should we set stakeholder  boundaries when considering the impact of the second harbour crossing (tunnel or bridge)?</a:t>
            </a:r>
          </a:p>
          <a:p>
            <a:pPr lvl="2"/>
            <a:r>
              <a:rPr lang="en-NZ" dirty="0" smtClean="0"/>
              <a:t>Everyone on Earth? (no)</a:t>
            </a:r>
          </a:p>
          <a:p>
            <a:pPr lvl="2"/>
            <a:r>
              <a:rPr lang="en-NZ" dirty="0" smtClean="0"/>
              <a:t>Everyone in New Zealand? (maybe – economic impact is nationwide)</a:t>
            </a:r>
          </a:p>
          <a:p>
            <a:pPr lvl="2"/>
            <a:r>
              <a:rPr lang="en-NZ" dirty="0" smtClean="0"/>
              <a:t>Everyone in Auckland? (maybe –we will all use it)</a:t>
            </a:r>
          </a:p>
          <a:p>
            <a:pPr lvl="2"/>
            <a:r>
              <a:rPr lang="en-NZ" dirty="0" smtClean="0"/>
              <a:t>Everyone the North Shore?( probably - highest users / most affected by construction)</a:t>
            </a:r>
          </a:p>
          <a:p>
            <a:pPr lvl="2"/>
            <a:endParaRPr lang="en-NZ" dirty="0"/>
          </a:p>
          <a:p>
            <a:r>
              <a:rPr lang="en-NZ" dirty="0" smtClean="0"/>
              <a:t>Are we considering tangible ($) and intangible valuation of utility?</a:t>
            </a:r>
          </a:p>
          <a:p>
            <a:pPr lvl="2"/>
            <a:r>
              <a:rPr lang="en-NZ" dirty="0" smtClean="0"/>
              <a:t>Travel time saved ($) (easy)</a:t>
            </a:r>
          </a:p>
          <a:p>
            <a:pPr lvl="2"/>
            <a:r>
              <a:rPr lang="en-NZ" dirty="0" smtClean="0"/>
              <a:t>Extra noise and vibration for local households? (hard)</a:t>
            </a:r>
          </a:p>
          <a:p>
            <a:pPr lvl="2"/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135478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dirty="0" smtClean="0"/>
              <a:t>2. Human Rights approach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NZ" altLang="en-US" sz="2400" dirty="0"/>
              <a:t>Rights approach</a:t>
            </a:r>
          </a:p>
          <a:p>
            <a:pPr lvl="1" eaLnBrk="1" hangingPunct="1"/>
            <a:r>
              <a:rPr lang="en-NZ" altLang="en-US" sz="2000" dirty="0"/>
              <a:t>Individual rights</a:t>
            </a:r>
          </a:p>
          <a:p>
            <a:pPr lvl="2" eaLnBrk="1" hangingPunct="1"/>
            <a:r>
              <a:rPr lang="en-NZ" altLang="en-US" sz="1600" dirty="0"/>
              <a:t>Natural (inalienable / moral – right to life)</a:t>
            </a:r>
          </a:p>
          <a:p>
            <a:pPr lvl="2" eaLnBrk="1" hangingPunct="1"/>
            <a:r>
              <a:rPr lang="en-NZ" altLang="en-US" sz="1600" dirty="0"/>
              <a:t>Conventional (created by society – right to a free education)</a:t>
            </a:r>
          </a:p>
          <a:p>
            <a:pPr lvl="1" eaLnBrk="1" hangingPunct="1"/>
            <a:r>
              <a:rPr lang="en-NZ" altLang="en-US" sz="2000" dirty="0"/>
              <a:t>We have a right to live as a free &amp; equal person.</a:t>
            </a:r>
          </a:p>
          <a:p>
            <a:pPr lvl="1" eaLnBrk="1" hangingPunct="1"/>
            <a:r>
              <a:rPr lang="en-NZ" altLang="en-US" sz="2000" dirty="0"/>
              <a:t>We have a duty to respect each others rights.</a:t>
            </a:r>
          </a:p>
          <a:p>
            <a:pPr lvl="1" eaLnBrk="1" hangingPunct="1"/>
            <a:endParaRPr lang="en-NZ" altLang="en-US" sz="2000" dirty="0"/>
          </a:p>
          <a:p>
            <a:pPr eaLnBrk="1" hangingPunct="1"/>
            <a:r>
              <a:rPr lang="en-NZ" altLang="en-US" sz="2400" dirty="0"/>
              <a:t>Conflicts between competing rights will happen</a:t>
            </a:r>
          </a:p>
          <a:p>
            <a:pPr lvl="1" eaLnBrk="1" hangingPunct="1"/>
            <a:r>
              <a:rPr lang="en-NZ" altLang="en-US" sz="2000" dirty="0"/>
              <a:t>A decision on which of the competing rights has most merit.</a:t>
            </a:r>
          </a:p>
          <a:p>
            <a:pPr lvl="1" eaLnBrk="1" hangingPunct="1"/>
            <a:r>
              <a:rPr lang="en-NZ" altLang="en-US" sz="2000" dirty="0"/>
              <a:t>Free speech  / hate speech.</a:t>
            </a:r>
          </a:p>
          <a:p>
            <a:pPr lvl="1" eaLnBrk="1" hangingPunct="1"/>
            <a:endParaRPr lang="en-NZ" altLang="en-US" sz="2000" dirty="0"/>
          </a:p>
          <a:p>
            <a:pPr eaLnBrk="1" hangingPunct="1"/>
            <a:r>
              <a:rPr lang="en-NZ" altLang="en-US" sz="2400" dirty="0"/>
              <a:t>USA constitution is a ‘rights based’ approach.</a:t>
            </a:r>
          </a:p>
          <a:p>
            <a:pPr lvl="1" eaLnBrk="1" hangingPunct="1"/>
            <a:endParaRPr lang="en-NZ" alt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9408" y="1565255"/>
            <a:ext cx="3298580" cy="406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6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altLang="en-US" dirty="0" smtClean="0"/>
              <a:t>2. Human Rights </a:t>
            </a:r>
            <a:r>
              <a:rPr lang="en-NZ" altLang="en-US" dirty="0"/>
              <a:t>questions to ask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154508" cy="4351338"/>
          </a:xfrm>
        </p:spPr>
        <p:txBody>
          <a:bodyPr>
            <a:normAutofit/>
          </a:bodyPr>
          <a:lstStyle/>
          <a:p>
            <a:r>
              <a:rPr lang="en-NZ" dirty="0" smtClean="0"/>
              <a:t>Is the right in question natural or conventional right?</a:t>
            </a:r>
          </a:p>
          <a:p>
            <a:pPr lvl="1"/>
            <a:r>
              <a:rPr lang="en-NZ" dirty="0" smtClean="0"/>
              <a:t>Right to life versus the right to political representation?</a:t>
            </a:r>
          </a:p>
          <a:p>
            <a:pPr lvl="1"/>
            <a:endParaRPr lang="en-NZ" dirty="0" smtClean="0"/>
          </a:p>
          <a:p>
            <a:r>
              <a:rPr lang="en-NZ" dirty="0" smtClean="0"/>
              <a:t>Do we see these as having different value?</a:t>
            </a:r>
          </a:p>
          <a:p>
            <a:pPr lvl="1"/>
            <a:r>
              <a:rPr lang="en-NZ" dirty="0" smtClean="0"/>
              <a:t>Natural (right to life) = inalienable = more valuable?</a:t>
            </a:r>
          </a:p>
          <a:p>
            <a:pPr lvl="1"/>
            <a:r>
              <a:rPr lang="en-NZ" dirty="0" smtClean="0"/>
              <a:t>Conventional (political representation)= a societal construct = less valuable?</a:t>
            </a:r>
          </a:p>
          <a:p>
            <a:pPr marL="0" indent="0">
              <a:buNone/>
            </a:pPr>
            <a:endParaRPr lang="en-NZ" dirty="0"/>
          </a:p>
          <a:p>
            <a:r>
              <a:rPr lang="en-NZ" dirty="0" smtClean="0"/>
              <a:t>Where is the balance of (my) rights with the duty to respect (your) rights?</a:t>
            </a:r>
          </a:p>
          <a:p>
            <a:pPr lvl="1"/>
            <a:r>
              <a:rPr lang="en-NZ" dirty="0" smtClean="0"/>
              <a:t>My right to pursuit of happiness (by singing) versus your right to be free from cruel and unusual punishment (if you are in the same room).</a:t>
            </a:r>
          </a:p>
        </p:txBody>
      </p:sp>
    </p:spTree>
    <p:extLst>
      <p:ext uri="{BB962C8B-B14F-4D97-AF65-F5344CB8AC3E}">
        <p14:creationId xmlns:p14="http://schemas.microsoft.com/office/powerpoint/2010/main" val="48353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1497</Words>
  <Application>Microsoft Office PowerPoint</Application>
  <PresentationFormat>Widescreen</PresentationFormat>
  <Paragraphs>258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Times New Roman</vt:lpstr>
      <vt:lpstr>Office Theme</vt:lpstr>
      <vt:lpstr>Ethical issues </vt:lpstr>
      <vt:lpstr> In this complex world. . . what is. . . ?</vt:lpstr>
      <vt:lpstr>Guides to living </vt:lpstr>
      <vt:lpstr>Warren Zevon says. . .</vt:lpstr>
      <vt:lpstr>What is business ethics?</vt:lpstr>
      <vt:lpstr>1. Utilitarianism</vt:lpstr>
      <vt:lpstr>1. Utilitarianism questions to ask</vt:lpstr>
      <vt:lpstr>2. Human Rights approach</vt:lpstr>
      <vt:lpstr>2. Human Rights questions to ask</vt:lpstr>
      <vt:lpstr>3. Fairness or Justice approach</vt:lpstr>
      <vt:lpstr>3. Fairness or Justice questions to ask</vt:lpstr>
      <vt:lpstr>4. Common Good approach</vt:lpstr>
      <vt:lpstr>4. Common Good questions to ask</vt:lpstr>
      <vt:lpstr>5. Virtuous person </vt:lpstr>
      <vt:lpstr>5. Virtuous person questions to ask </vt:lpstr>
      <vt:lpstr>Key questions</vt:lpstr>
      <vt:lpstr>Ethical trouble spots</vt:lpstr>
      <vt:lpstr>Ethical trouble spots</vt:lpstr>
      <vt:lpstr>Ethical trouble spots</vt:lpstr>
      <vt:lpstr>Ethical trouble spots</vt:lpstr>
      <vt:lpstr>The UN General Assembly</vt:lpstr>
      <vt:lpstr>Range of all possible actions</vt:lpstr>
      <vt:lpstr>1  Recognising an Ethical Issue</vt:lpstr>
      <vt:lpstr>2.  Get the Facts </vt:lpstr>
      <vt:lpstr>3 Evaluate Alternative Actions </vt:lpstr>
      <vt:lpstr>4  Try out the Decision</vt:lpstr>
      <vt:lpstr>Two Findings: Ethical illusions</vt:lpstr>
      <vt:lpstr>Two findings: Ethical Fading</vt:lpstr>
      <vt:lpstr>Reference links</vt:lpstr>
      <vt:lpstr>PowerPoint Presentation</vt:lpstr>
    </vt:vector>
  </TitlesOfParts>
  <Company>Unitec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Kearns</dc:creator>
  <cp:lastModifiedBy>Nick Kearns</cp:lastModifiedBy>
  <cp:revision>17</cp:revision>
  <cp:lastPrinted>2017-05-09T05:35:41Z</cp:lastPrinted>
  <dcterms:created xsi:type="dcterms:W3CDTF">2017-05-08T07:45:51Z</dcterms:created>
  <dcterms:modified xsi:type="dcterms:W3CDTF">2017-05-14T12:37:42Z</dcterms:modified>
</cp:coreProperties>
</file>