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0" r:id="rId1"/>
  </p:sldMasterIdLst>
  <p:notesMasterIdLst>
    <p:notesMasterId r:id="rId47"/>
  </p:notesMasterIdLst>
  <p:handoutMasterIdLst>
    <p:handoutMasterId r:id="rId48"/>
  </p:handoutMasterIdLst>
  <p:sldIdLst>
    <p:sldId id="621" r:id="rId2"/>
    <p:sldId id="671" r:id="rId3"/>
    <p:sldId id="661" r:id="rId4"/>
    <p:sldId id="663" r:id="rId5"/>
    <p:sldId id="664" r:id="rId6"/>
    <p:sldId id="622" r:id="rId7"/>
    <p:sldId id="662" r:id="rId8"/>
    <p:sldId id="624" r:id="rId9"/>
    <p:sldId id="625" r:id="rId10"/>
    <p:sldId id="627" r:id="rId11"/>
    <p:sldId id="629" r:id="rId12"/>
    <p:sldId id="630" r:id="rId13"/>
    <p:sldId id="631" r:id="rId14"/>
    <p:sldId id="632" r:id="rId15"/>
    <p:sldId id="633" r:id="rId16"/>
    <p:sldId id="634" r:id="rId17"/>
    <p:sldId id="635" r:id="rId18"/>
    <p:sldId id="636" r:id="rId19"/>
    <p:sldId id="637" r:id="rId20"/>
    <p:sldId id="638" r:id="rId21"/>
    <p:sldId id="641" r:id="rId22"/>
    <p:sldId id="642" r:id="rId23"/>
    <p:sldId id="643" r:id="rId24"/>
    <p:sldId id="644" r:id="rId25"/>
    <p:sldId id="669" r:id="rId26"/>
    <p:sldId id="647" r:id="rId27"/>
    <p:sldId id="648" r:id="rId28"/>
    <p:sldId id="649" r:id="rId29"/>
    <p:sldId id="601" r:id="rId30"/>
    <p:sldId id="599" r:id="rId31"/>
    <p:sldId id="665" r:id="rId32"/>
    <p:sldId id="524" r:id="rId33"/>
    <p:sldId id="484" r:id="rId34"/>
    <p:sldId id="485" r:id="rId35"/>
    <p:sldId id="488" r:id="rId36"/>
    <p:sldId id="531" r:id="rId37"/>
    <p:sldId id="494" r:id="rId38"/>
    <p:sldId id="666" r:id="rId39"/>
    <p:sldId id="495" r:id="rId40"/>
    <p:sldId id="668" r:id="rId41"/>
    <p:sldId id="672" r:id="rId42"/>
    <p:sldId id="656" r:id="rId43"/>
    <p:sldId id="657" r:id="rId44"/>
    <p:sldId id="658" r:id="rId45"/>
    <p:sldId id="659" r:id="rId46"/>
  </p:sldIdLst>
  <p:sldSz cx="9144000" cy="6858000" type="screen4x3"/>
  <p:notesSz cx="6858000" cy="987425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086" autoAdjust="0"/>
  </p:normalViewPr>
  <p:slideViewPr>
    <p:cSldViewPr snapToGrid="0" snapToObjects="1">
      <p:cViewPr>
        <p:scale>
          <a:sx n="70" d="100"/>
          <a:sy n="70" d="100"/>
        </p:scale>
        <p:origin x="-2178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4B23A-972D-4C0F-8CED-5F2A6A487A08}" type="datetimeFigureOut">
              <a:rPr lang="en-GB" smtClean="0"/>
              <a:pPr/>
              <a:t>15/05/2017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5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1D2A9-8642-43A9-8C34-554D7575C4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20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86F00F49-1FFA-4927-84B1-F749F2C16CEB}" type="datetime1">
              <a:rPr lang="en-US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690270"/>
            <a:ext cx="5486400" cy="4443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378824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F488DB28-2AD9-47D0-9514-047641F62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58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8DB28-2AD9-47D0-9514-047641F625C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2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80410-E802-474D-B823-0D91D22FF88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67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Check this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A136A-009B-43D2-96E2-0B3E938C939B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A609-AF10-44A9-8D44-4EF304B8372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596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BB480D5-2849-48F8-AED1-BF967F85B280}" type="datetime1">
              <a:rPr lang="en-US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133600" y="6248400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3C16-DECF-4384-BA45-9B2B32455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5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rgbClr val="65002E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rgbClr val="A5003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pic>
        <p:nvPicPr>
          <p:cNvPr id="14" name="Picture 16" descr="Sheffield-Hallam-Business-School-logo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87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304800" y="3948113"/>
            <a:ext cx="1935163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Programme Title: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0" y="4459288"/>
            <a:ext cx="19351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Module Title: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800" y="4968875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Session: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4800" y="5480050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Tutor(s):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03980"/>
            <a:ext cx="5800698" cy="1416580"/>
          </a:xfrm>
        </p:spPr>
        <p:txBody>
          <a:bodyPr rtlCol="0"/>
          <a:lstStyle>
            <a:lvl1pPr algn="l">
              <a:defRPr cap="all" baseline="0">
                <a:solidFill>
                  <a:srgbClr val="B0083E"/>
                </a:solidFill>
                <a:latin typeface="Comic Sans MS" pitchFamily="66" charset="0"/>
                <a:cs typeface="Comic Sans MS" pitchFamily="66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359152" y="3881774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2362201" y="4398832"/>
            <a:ext cx="3606800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6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2359152" y="4922948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2359152" y="1658525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7"/>
          </p:nvPr>
        </p:nvSpPr>
        <p:spPr>
          <a:xfrm>
            <a:off x="2359026" y="5435020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8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3D7BE50-2160-4341-A48B-6CE02DF5D245}" type="datetime1">
              <a:rPr lang="en-US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23" name="Slide Number Placeholder 28"/>
          <p:cNvSpPr>
            <a:spLocks noGrp="1"/>
          </p:cNvSpPr>
          <p:nvPr>
            <p:ph type="sldNum" sz="quarter" idx="19"/>
          </p:nvPr>
        </p:nvSpPr>
        <p:spPr>
          <a:xfrm>
            <a:off x="8001000" y="5440363"/>
            <a:ext cx="838200" cy="381000"/>
          </a:xfrm>
        </p:spPr>
        <p:txBody>
          <a:bodyPr/>
          <a:lstStyle>
            <a:lvl1pPr>
              <a:defRPr>
                <a:solidFill>
                  <a:srgbClr val="5C6266"/>
                </a:solidFill>
              </a:defRPr>
            </a:lvl1pPr>
          </a:lstStyle>
          <a:p>
            <a:pPr>
              <a:defRPr/>
            </a:pPr>
            <a:fld id="{36FDDEE5-841A-4DB0-A706-2CBFEB018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23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23C7-A7BD-494E-9C4F-AB4C35EF6832}" type="datetimeFigureOut">
              <a:rPr lang="en-GB" smtClean="0"/>
              <a:t>15/05/2017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DC0D-D0C7-41C8-9E2A-B3FE724E9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DD20C-940C-4740-88CB-1FC6F3781412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8DF1C-3188-4641-BE2A-1F7AAF051B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1162AD-0354-4BCF-AC16-B0BEF154BD2F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A16B5-3108-44D4-986F-3B2A8A9244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B701C-D21A-4C28-AFD8-E70A6F79A495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EEE19-7FB8-4771-8D5A-14D870DFB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22841-E828-4743-A77F-F621AD070772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93C7A-54DA-47F7-BCDB-E9E8F57A1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EE17CA-5906-40BC-A470-442D29550F36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6965F-088A-4FAA-A11B-7E59CAA983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9E6EE3-655E-4851-8CD5-6AA0BD0EF9FF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6CFE8-6AC8-47B3-82F8-BDFF7858EF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6A8D8-6806-4EC8-8245-A18F65037A85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43093-0F8F-4589-8664-FBC928D71E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1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uk/url?sa=i&amp;rct=j&amp;q=&amp;esrc=s&amp;source=imgres&amp;cd=&amp;ved=0ahUKEwiu9cSmgujTAhVHuBoKHa5JBYQQjRwIBw&amp;url=http://www.powerretail.com.au/pureplay/marketing-in-the-information-age/&amp;psig=AFQjCNHLbvcEe3UuCIdmi2WxSDjZdL2daA&amp;ust=1494598197225104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etlingo.com/word/software.php" TargetMode="External"/><Relationship Id="rId3" Type="http://schemas.openxmlformats.org/officeDocument/2006/relationships/hyperlink" Target="http://www.netlingo.com/word/scaleable-or-scalability.php" TargetMode="External"/><Relationship Id="rId7" Type="http://schemas.openxmlformats.org/officeDocument/2006/relationships/hyperlink" Target="http://www.netlingo.com/word/web-browser.php" TargetMode="External"/><Relationship Id="rId2" Type="http://schemas.openxmlformats.org/officeDocument/2006/relationships/hyperlink" Target="http://www.netlingo.com/word/dynamic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etlingo.com/word/cloud-computing.php" TargetMode="External"/><Relationship Id="rId5" Type="http://schemas.openxmlformats.org/officeDocument/2006/relationships/hyperlink" Target="http://www.netlingo.com/word/internet.php" TargetMode="External"/><Relationship Id="rId10" Type="http://schemas.openxmlformats.org/officeDocument/2006/relationships/hyperlink" Target="http://www.netlingo.com/word/server.php" TargetMode="External"/><Relationship Id="rId4" Type="http://schemas.openxmlformats.org/officeDocument/2006/relationships/hyperlink" Target="http://www.netlingo.com/word/virtual.php" TargetMode="External"/><Relationship Id="rId9" Type="http://schemas.openxmlformats.org/officeDocument/2006/relationships/hyperlink" Target="http://www.netlingo.com/word/data.php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handouts-live.s3.amazonaws.com/e29d19d363994f6b8e5cb84a62ddb00d?sessionId=2008882885985492492&amp;participantId=300017" TargetMode="Externa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terpriseirregulars.com/author/louis-columbus/" TargetMode="External"/><Relationship Id="rId2" Type="http://schemas.openxmlformats.org/officeDocument/2006/relationships/hyperlink" Target="https://www.enterpriseirregulars.com/104084/roundup-internet-things-forecasts-market-estimates-2015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3ur8wzzhBU" TargetMode="External"/><Relationship Id="rId2" Type="http://schemas.openxmlformats.org/officeDocument/2006/relationships/hyperlink" Target="https://www.youtube.com/watch?v=LVlT4sX6uV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mOW7vndvzO0" TargetMode="External"/><Relationship Id="rId4" Type="http://schemas.openxmlformats.org/officeDocument/2006/relationships/hyperlink" Target="https://www.youtube.com/watch?v=QaTIt1C5R-M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http://cached.imagescaler.hbpl.co.uk/resize/scaleToFit/191/136/?sURL=http://offlinehbpl.hbpl.co.uk/news/TM/2B4D7B26-E8DD-C5CD-251F2C8458DD899E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managementtoday.co.uk/_images/mtLogo.gif" TargetMode="External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rtner.com/newsroom/id/2672515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9069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000" dirty="0" smtClean="0">
                <a:latin typeface="Comic Sans MS" panose="030F0702030302020204" pitchFamily="66" charset="0"/>
              </a:rPr>
              <a:t>IPW 2017</a:t>
            </a:r>
            <a:br>
              <a:rPr lang="en-GB" sz="4000" dirty="0" smtClean="0">
                <a:latin typeface="Comic Sans MS" panose="030F0702030302020204" pitchFamily="66" charset="0"/>
              </a:rPr>
            </a:br>
            <a:r>
              <a:rPr lang="en-GB" sz="3600" dirty="0" smtClean="0">
                <a:latin typeface="Comic Sans MS" panose="030F0702030302020204" pitchFamily="66" charset="0"/>
              </a:rPr>
              <a:t>Managing </a:t>
            </a:r>
            <a:r>
              <a:rPr lang="en-GB" sz="3600" dirty="0">
                <a:latin typeface="Comic Sans MS" panose="030F0702030302020204" pitchFamily="66" charset="0"/>
              </a:rPr>
              <a:t>Data Risks in the Digital </a:t>
            </a:r>
            <a:r>
              <a:rPr lang="en-GB" sz="3600" dirty="0" smtClean="0">
                <a:latin typeface="Comic Sans MS" panose="030F0702030302020204" pitchFamily="66" charset="0"/>
              </a:rPr>
              <a:t>Age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609193"/>
          </a:xfrm>
        </p:spPr>
        <p:txBody>
          <a:bodyPr>
            <a:normAutofit/>
          </a:bodyPr>
          <a:lstStyle/>
          <a:p>
            <a:endParaRPr lang="en-GB" sz="3200" dirty="0" smtClean="0"/>
          </a:p>
          <a:p>
            <a:pPr algn="ctr"/>
            <a:r>
              <a:rPr lang="en-GB" sz="3200" dirty="0">
                <a:latin typeface="Comic Sans MS" panose="030F0702030302020204" pitchFamily="66" charset="0"/>
              </a:rPr>
              <a:t>The Digital Age- </a:t>
            </a:r>
          </a:p>
          <a:p>
            <a:pPr algn="ctr"/>
            <a:r>
              <a:rPr lang="en-GB" sz="3200" dirty="0">
                <a:latin typeface="Comic Sans MS" panose="030F0702030302020204" pitchFamily="66" charset="0"/>
              </a:rPr>
              <a:t>Implications for Business Ethics </a:t>
            </a:r>
            <a:r>
              <a:rPr lang="en-GB" sz="2800" dirty="0">
                <a:latin typeface="Comic Sans MS" panose="030F0702030302020204" pitchFamily="66" charset="0"/>
              </a:rPr>
              <a:t>Lecture 1</a:t>
            </a:r>
          </a:p>
          <a:p>
            <a:pPr algn="ctr"/>
            <a:r>
              <a:rPr lang="en-GB" sz="2200" smtClean="0">
                <a:latin typeface="Comic Sans MS" panose="030F0702030302020204" pitchFamily="66" charset="0"/>
              </a:rPr>
              <a:t>Dr Tony </a:t>
            </a:r>
            <a:r>
              <a:rPr lang="en-GB" sz="2200" dirty="0">
                <a:latin typeface="Comic Sans MS" panose="030F0702030302020204" pitchFamily="66" charset="0"/>
              </a:rPr>
              <a:t>O’Brien</a:t>
            </a:r>
          </a:p>
        </p:txBody>
      </p:sp>
    </p:spTree>
    <p:extLst>
      <p:ext uri="{BB962C8B-B14F-4D97-AF65-F5344CB8AC3E}">
        <p14:creationId xmlns:p14="http://schemas.microsoft.com/office/powerpoint/2010/main" val="39001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7"/>
            <a:ext cx="8229600" cy="156815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Information </a:t>
            </a:r>
            <a:r>
              <a:rPr lang="en-GB" sz="3600" dirty="0" smtClean="0">
                <a:latin typeface="Comic Sans MS" panose="030F0702030302020204" pitchFamily="66" charset="0"/>
              </a:rPr>
              <a:t>Systems: </a:t>
            </a:r>
            <a:r>
              <a:rPr lang="en-GB" sz="3600" dirty="0">
                <a:latin typeface="Comic Sans MS" panose="030F0702030302020204" pitchFamily="66" charset="0"/>
              </a:rPr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23848"/>
            <a:ext cx="8229600" cy="5044966"/>
          </a:xfrm>
        </p:spPr>
        <p:txBody>
          <a:bodyPr>
            <a:noAutofit/>
          </a:bodyPr>
          <a:lstStyle/>
          <a:p>
            <a:r>
              <a:rPr lang="en-GB" sz="2000" dirty="0" smtClean="0"/>
              <a:t>“</a:t>
            </a:r>
            <a:r>
              <a:rPr lang="en-GB" sz="2000" dirty="0">
                <a:latin typeface="Comic Sans MS" panose="030F0702030302020204" pitchFamily="66" charset="0"/>
              </a:rPr>
              <a:t>A set of interrelated components </a:t>
            </a:r>
            <a:r>
              <a:rPr lang="en-GB" sz="2000" i="1" dirty="0">
                <a:latin typeface="Comic Sans MS" panose="030F0702030302020204" pitchFamily="66" charset="0"/>
              </a:rPr>
              <a:t>working together </a:t>
            </a:r>
            <a:r>
              <a:rPr lang="en-GB" sz="2000" dirty="0">
                <a:latin typeface="Comic Sans MS" panose="030F0702030302020204" pitchFamily="66" charset="0"/>
              </a:rPr>
              <a:t>to collect, retrieve, process, store and disseminate information for the purpose of facilitating, planning, controlling, co-ordinating, analysing and decision making in business and other </a:t>
            </a:r>
            <a:r>
              <a:rPr lang="en-GB" sz="2000" dirty="0" smtClean="0">
                <a:latin typeface="Comic Sans MS" panose="030F0702030302020204" pitchFamily="66" charset="0"/>
              </a:rPr>
              <a:t>organisations”</a:t>
            </a:r>
            <a:r>
              <a:rPr lang="en-GB" sz="2000" dirty="0">
                <a:latin typeface="Comic Sans MS" panose="030F0702030302020204" pitchFamily="66" charset="0"/>
              </a:rPr>
              <a:t> </a:t>
            </a:r>
            <a:r>
              <a:rPr lang="en-GB" sz="2000" dirty="0" smtClean="0">
                <a:latin typeface="Comic Sans MS" panose="030F0702030302020204" pitchFamily="66" charset="0"/>
              </a:rPr>
              <a:t>Laudon and Laudon  (2016)</a:t>
            </a: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This </a:t>
            </a:r>
            <a:r>
              <a:rPr lang="en-GB" sz="2000" dirty="0">
                <a:latin typeface="Comic Sans MS" panose="030F0702030302020204" pitchFamily="66" charset="0"/>
              </a:rPr>
              <a:t>definition suggests all elements of an information system are required to </a:t>
            </a:r>
            <a:r>
              <a:rPr lang="en-GB" sz="2000" i="1" dirty="0">
                <a:latin typeface="Comic Sans MS" panose="030F0702030302020204" pitchFamily="66" charset="0"/>
              </a:rPr>
              <a:t>operate together </a:t>
            </a:r>
            <a:r>
              <a:rPr lang="en-GB" sz="2000" dirty="0">
                <a:latin typeface="Comic Sans MS" panose="030F0702030302020204" pitchFamily="66" charset="0"/>
              </a:rPr>
              <a:t>in order to facilitate management </a:t>
            </a:r>
            <a:r>
              <a:rPr lang="en-GB" sz="2000" dirty="0" smtClean="0">
                <a:latin typeface="Comic Sans MS" panose="030F0702030302020204" pitchFamily="66" charset="0"/>
              </a:rPr>
              <a:t>operations</a:t>
            </a:r>
          </a:p>
          <a:p>
            <a:endParaRPr lang="en-GB" sz="9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“</a:t>
            </a:r>
            <a:r>
              <a:rPr lang="en-GB" sz="2000" dirty="0">
                <a:latin typeface="Comic Sans MS" panose="030F0702030302020204" pitchFamily="66" charset="0"/>
              </a:rPr>
              <a:t>A </a:t>
            </a:r>
            <a:r>
              <a:rPr lang="en-GB" sz="2000" i="1" dirty="0">
                <a:latin typeface="Comic Sans MS" panose="030F0702030302020204" pitchFamily="66" charset="0"/>
              </a:rPr>
              <a:t>combination</a:t>
            </a:r>
            <a:r>
              <a:rPr lang="en-GB" sz="2000" dirty="0">
                <a:latin typeface="Comic Sans MS" panose="030F0702030302020204" pitchFamily="66" charset="0"/>
              </a:rPr>
              <a:t> of </a:t>
            </a:r>
            <a:r>
              <a:rPr lang="en-GB" sz="2000" i="1" dirty="0">
                <a:latin typeface="Comic Sans MS" panose="030F0702030302020204" pitchFamily="66" charset="0"/>
              </a:rPr>
              <a:t>working practices</a:t>
            </a:r>
            <a:r>
              <a:rPr lang="en-GB" sz="2000" dirty="0">
                <a:latin typeface="Comic Sans MS" panose="030F0702030302020204" pitchFamily="66" charset="0"/>
              </a:rPr>
              <a:t>, information, people and information technologies, organised to accomplish goals in an </a:t>
            </a:r>
            <a:r>
              <a:rPr lang="en-GB" sz="2000" dirty="0" smtClean="0">
                <a:latin typeface="Comic Sans MS" panose="030F0702030302020204" pitchFamily="66" charset="0"/>
              </a:rPr>
              <a:t>organisation” Alter (1998)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Plumbing analogy</a:t>
            </a: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NOTE- </a:t>
            </a:r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IT is </a:t>
            </a:r>
            <a:r>
              <a:rPr lang="en-GB" sz="2000" i="1" dirty="0">
                <a:solidFill>
                  <a:srgbClr val="FF0000"/>
                </a:solidFill>
                <a:latin typeface="Comic Sans MS" panose="030F0702030302020204" pitchFamily="66" charset="0"/>
              </a:rPr>
              <a:t>not</a:t>
            </a:r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always an essential element of IS</a:t>
            </a:r>
          </a:p>
        </p:txBody>
      </p:sp>
    </p:spTree>
    <p:extLst>
      <p:ext uri="{BB962C8B-B14F-4D97-AF65-F5344CB8AC3E}">
        <p14:creationId xmlns:p14="http://schemas.microsoft.com/office/powerpoint/2010/main" val="148288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1270000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Levels of Management Decision Making and IS support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4" name="Text Box 15"/>
          <p:cNvSpPr txBox="1">
            <a:spLocks noGrp="1" noChangeArrowheads="1"/>
          </p:cNvSpPr>
          <p:nvPr>
            <p:ph sz="quarter" idx="1"/>
          </p:nvPr>
        </p:nvSpPr>
        <p:spPr bwMode="auto">
          <a:xfrm>
            <a:off x="805218" y="1484313"/>
            <a:ext cx="7881582" cy="8592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sz="2400" b="1" dirty="0" smtClean="0">
              <a:latin typeface="Arial" pitchFamily="34" charset="0"/>
            </a:endParaRPr>
          </a:p>
          <a:p>
            <a:pPr marL="0" indent="0">
              <a:buNone/>
            </a:pPr>
            <a:r>
              <a:rPr lang="en-GB" sz="2000" b="1" dirty="0" smtClean="0">
                <a:latin typeface="Arial" pitchFamily="34" charset="0"/>
              </a:rPr>
              <a:t>Type of </a:t>
            </a:r>
            <a:r>
              <a:rPr lang="en-GB" sz="2000" b="1" dirty="0">
                <a:latin typeface="Arial" pitchFamily="34" charset="0"/>
              </a:rPr>
              <a:t>IS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1385455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GB" sz="1800" smtClean="0"/>
              <a:t> </a:t>
            </a:r>
            <a:endParaRPr lang="en-GB" sz="1800" dirty="0" smtClean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195513" y="1844675"/>
            <a:ext cx="4608512" cy="4114800"/>
          </a:xfrm>
          <a:prstGeom prst="triangle">
            <a:avLst>
              <a:gd name="adj" fmla="val 50000"/>
            </a:avLst>
          </a:prstGeom>
          <a:solidFill>
            <a:srgbClr val="CC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700338" y="1844675"/>
            <a:ext cx="3557587" cy="314325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dirty="0">
              <a:latin typeface="Arial" pitchFamily="34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348038" y="1849438"/>
            <a:ext cx="2303462" cy="1981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Strategic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Level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Decisions</a:t>
            </a:r>
            <a:endParaRPr lang="en-GB" sz="20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482975" y="4087813"/>
            <a:ext cx="1847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Tactical Level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Decisions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328988" y="5175250"/>
            <a:ext cx="2312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Operational Level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Arial" pitchFamily="34" charset="0"/>
              </a:rPr>
              <a:t>Decisions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148263" y="2349500"/>
            <a:ext cx="21161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>
                <a:latin typeface="Arial" pitchFamily="34" charset="0"/>
              </a:rPr>
              <a:t>Senior</a:t>
            </a:r>
          </a:p>
          <a:p>
            <a:pPr algn="ctr"/>
            <a:r>
              <a:rPr lang="en-GB" b="1" dirty="0">
                <a:latin typeface="Arial" pitchFamily="34" charset="0"/>
              </a:rPr>
              <a:t> Managers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515844" y="5013325"/>
            <a:ext cx="1971091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" pitchFamily="34" charset="0"/>
              </a:rPr>
              <a:t>Operational </a:t>
            </a:r>
          </a:p>
          <a:p>
            <a:pPr algn="ctr"/>
            <a:r>
              <a:rPr lang="en-GB" b="1" dirty="0">
                <a:latin typeface="Arial" pitchFamily="34" charset="0"/>
              </a:rPr>
              <a:t> </a:t>
            </a:r>
            <a:r>
              <a:rPr lang="en-GB" b="1" dirty="0" smtClean="0">
                <a:latin typeface="Arial" pitchFamily="34" charset="0"/>
              </a:rPr>
              <a:t>Managers &amp; </a:t>
            </a:r>
            <a:r>
              <a:rPr lang="en-GB" b="1" i="1" dirty="0" smtClean="0">
                <a:latin typeface="Arial" pitchFamily="34" charset="0"/>
              </a:rPr>
              <a:t>Staff</a:t>
            </a:r>
            <a:endParaRPr lang="en-GB" b="1" i="1" dirty="0">
              <a:latin typeface="Arial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859338" y="1484313"/>
            <a:ext cx="337502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GB" sz="2800" b="1" dirty="0" smtClean="0">
              <a:latin typeface="Arial" pitchFamily="34" charset="0"/>
            </a:endParaRPr>
          </a:p>
          <a:p>
            <a:pPr algn="ctr"/>
            <a:r>
              <a:rPr lang="en-GB" sz="2000" b="1" dirty="0" smtClean="0">
                <a:latin typeface="Arial" pitchFamily="34" charset="0"/>
              </a:rPr>
              <a:t>Groups </a:t>
            </a:r>
            <a:r>
              <a:rPr lang="en-GB" sz="2000" b="1" dirty="0">
                <a:latin typeface="Arial" pitchFamily="34" charset="0"/>
              </a:rPr>
              <a:t>Served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09600" y="2349500"/>
            <a:ext cx="2595563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" pitchFamily="34" charset="0"/>
              </a:rPr>
              <a:t>Executive </a:t>
            </a:r>
            <a:br>
              <a:rPr lang="en-GB" b="1" dirty="0">
                <a:latin typeface="Arial" pitchFamily="34" charset="0"/>
              </a:rPr>
            </a:br>
            <a:r>
              <a:rPr lang="en-GB" b="1" dirty="0">
                <a:latin typeface="Arial" pitchFamily="34" charset="0"/>
              </a:rPr>
              <a:t>Information System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48482" y="4146262"/>
            <a:ext cx="247570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" pitchFamily="34" charset="0"/>
              </a:rPr>
              <a:t>Management</a:t>
            </a:r>
          </a:p>
          <a:p>
            <a:pPr algn="ctr"/>
            <a:r>
              <a:rPr lang="en-GB" b="1" dirty="0">
                <a:latin typeface="Arial" pitchFamily="34" charset="0"/>
              </a:rPr>
              <a:t>Information System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95288" y="5168900"/>
            <a:ext cx="2146300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>
                <a:latin typeface="Arial" pitchFamily="34" charset="0"/>
              </a:rPr>
              <a:t>Transaction</a:t>
            </a:r>
          </a:p>
          <a:p>
            <a:pPr algn="ctr"/>
            <a:r>
              <a:rPr lang="en-GB" b="1" dirty="0">
                <a:latin typeface="Arial" pitchFamily="34" charset="0"/>
              </a:rPr>
              <a:t>Processing</a:t>
            </a:r>
          </a:p>
          <a:p>
            <a:pPr algn="ctr"/>
            <a:r>
              <a:rPr lang="en-GB" b="1" dirty="0">
                <a:latin typeface="Arial" pitchFamily="34" charset="0"/>
              </a:rPr>
              <a:t>System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805218" y="3284538"/>
            <a:ext cx="21141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Arial" pitchFamily="34" charset="0"/>
              </a:rPr>
              <a:t>Decision </a:t>
            </a:r>
            <a:br>
              <a:rPr lang="en-GB" b="1" dirty="0">
                <a:latin typeface="Arial" pitchFamily="34" charset="0"/>
              </a:rPr>
            </a:br>
            <a:r>
              <a:rPr lang="en-GB" b="1" dirty="0">
                <a:latin typeface="Arial" pitchFamily="34" charset="0"/>
              </a:rPr>
              <a:t>Support System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627313" y="6237288"/>
            <a:ext cx="3673475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>
                <a:solidFill>
                  <a:schemeClr val="tx2"/>
                </a:solidFill>
                <a:latin typeface="Arial" pitchFamily="34" charset="0"/>
              </a:rPr>
              <a:t>Corporate Database</a:t>
            </a:r>
            <a:endParaRPr lang="en-US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3563938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4140200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flipV="1">
            <a:off x="4716463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V="1">
            <a:off x="5219700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flipV="1">
            <a:off x="2987675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 flipV="1">
            <a:off x="5867400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H="1" flipV="1">
            <a:off x="5940424" y="4437062"/>
            <a:ext cx="13239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5867401" y="3442855"/>
            <a:ext cx="1296888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GB" b="1" dirty="0" smtClean="0">
              <a:latin typeface="Arial" pitchFamily="34" charset="0"/>
            </a:endParaRPr>
          </a:p>
          <a:p>
            <a:pPr algn="ctr"/>
            <a:r>
              <a:rPr lang="en-GB" b="1" dirty="0" smtClean="0">
                <a:latin typeface="Arial" pitchFamily="34" charset="0"/>
              </a:rPr>
              <a:t>Middle </a:t>
            </a:r>
            <a:r>
              <a:rPr lang="en-GB" b="1" dirty="0">
                <a:latin typeface="Arial" pitchFamily="34" charset="0"/>
              </a:rPr>
              <a:t>Managers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269451" y="4146262"/>
            <a:ext cx="1796473" cy="5847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 smtClean="0">
                <a:solidFill>
                  <a:schemeClr val="tx2"/>
                </a:solidFill>
                <a:latin typeface="Arial" pitchFamily="34" charset="0"/>
              </a:rPr>
              <a:t>Internal/External </a:t>
            </a:r>
            <a:r>
              <a:rPr lang="en-GB" sz="1600" b="1" dirty="0">
                <a:solidFill>
                  <a:schemeClr val="tx2"/>
                </a:solidFill>
                <a:latin typeface="Arial" pitchFamily="34" charset="0"/>
              </a:rPr>
              <a:t>data</a:t>
            </a:r>
            <a:endParaRPr 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7020273" y="2781300"/>
            <a:ext cx="1799878" cy="5905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 smtClean="0">
                <a:solidFill>
                  <a:schemeClr val="tx2"/>
                </a:solidFill>
                <a:latin typeface="Arial" pitchFamily="34" charset="0"/>
              </a:rPr>
              <a:t>External/Internal </a:t>
            </a:r>
            <a:r>
              <a:rPr lang="en-GB" sz="1600" b="1" dirty="0">
                <a:solidFill>
                  <a:schemeClr val="tx2"/>
                </a:solidFill>
                <a:latin typeface="Arial" pitchFamily="34" charset="0"/>
              </a:rPr>
              <a:t>data</a:t>
            </a:r>
            <a:endParaRPr 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H="1" flipV="1">
            <a:off x="5219699" y="3068637"/>
            <a:ext cx="1800573" cy="7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 flipV="1">
            <a:off x="2771775" y="4987925"/>
            <a:ext cx="3434556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H="1">
            <a:off x="2760003" y="3754204"/>
            <a:ext cx="64770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GB" dirty="0"/>
          </a:p>
        </p:txBody>
      </p:sp>
      <p:sp>
        <p:nvSpPr>
          <p:cNvPr id="32" name="TextBox 32"/>
          <p:cNvSpPr txBox="1">
            <a:spLocks noChangeArrowheads="1"/>
          </p:cNvSpPr>
          <p:nvPr/>
        </p:nvSpPr>
        <p:spPr bwMode="auto">
          <a:xfrm>
            <a:off x="6572250" y="6215063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ERP/CRM</a:t>
            </a:r>
          </a:p>
        </p:txBody>
      </p:sp>
      <p:sp>
        <p:nvSpPr>
          <p:cNvPr id="33" name="TextBox 34"/>
          <p:cNvSpPr txBox="1">
            <a:spLocks noChangeArrowheads="1"/>
          </p:cNvSpPr>
          <p:nvPr/>
        </p:nvSpPr>
        <p:spPr bwMode="auto">
          <a:xfrm>
            <a:off x="432594" y="6276975"/>
            <a:ext cx="2071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Functional </a:t>
            </a:r>
            <a:r>
              <a:rPr lang="en-GB" b="1" dirty="0" smtClean="0"/>
              <a:t>systems</a:t>
            </a:r>
            <a:endParaRPr lang="en-GB" b="1" dirty="0"/>
          </a:p>
        </p:txBody>
      </p:sp>
      <p:sp>
        <p:nvSpPr>
          <p:cNvPr id="3" name="Up-Down Arrow 2"/>
          <p:cNvSpPr/>
          <p:nvPr/>
        </p:nvSpPr>
        <p:spPr>
          <a:xfrm>
            <a:off x="191069" y="2197291"/>
            <a:ext cx="418531" cy="389494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0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Data to Wisdom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914525"/>
            <a:ext cx="8153400" cy="421163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What the heck are ‘data’ and information’ anyway?</a:t>
            </a:r>
          </a:p>
          <a:p>
            <a:pPr>
              <a:spcBef>
                <a:spcPts val="0"/>
              </a:spcBef>
            </a:pPr>
            <a:endParaRPr lang="en-GB" sz="1400" dirty="0" smtClean="0">
              <a:latin typeface="Comic Sans MS" panose="030F0702030302020204" pitchFamily="66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Answer: </a:t>
            </a:r>
          </a:p>
          <a:p>
            <a:pPr>
              <a:spcBef>
                <a:spcPts val="0"/>
              </a:spcBef>
              <a:buNone/>
            </a:pPr>
            <a:endParaRPr lang="en-GB" sz="1400" dirty="0" smtClean="0">
              <a:latin typeface="Comic Sans MS" panose="030F0702030302020204" pitchFamily="66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Do we really know? </a:t>
            </a:r>
          </a:p>
          <a:p>
            <a:pPr>
              <a:spcBef>
                <a:spcPts val="0"/>
              </a:spcBef>
            </a:pPr>
            <a:endParaRPr lang="en-GB" sz="1400" dirty="0" smtClean="0">
              <a:latin typeface="Comic Sans MS" panose="030F0702030302020204" pitchFamily="66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There are a lot of opinions and it gets worse if we throw in ‘knowledge’ and ‘wisdom’.”</a:t>
            </a:r>
          </a:p>
          <a:p>
            <a:pPr>
              <a:spcBef>
                <a:spcPts val="0"/>
              </a:spcBef>
            </a:pP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4631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Data and Wisdom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971675"/>
            <a:ext cx="8153400" cy="415448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For now:</a:t>
            </a:r>
          </a:p>
          <a:p>
            <a:pPr>
              <a:spcBef>
                <a:spcPts val="0"/>
              </a:spcBef>
              <a:buNone/>
            </a:pPr>
            <a:r>
              <a:rPr lang="en-GB" sz="3200" dirty="0" smtClean="0">
                <a:latin typeface="Comic Sans MS" panose="030F0702030302020204" pitchFamily="66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Data can be structured to fit a database, </a:t>
            </a:r>
          </a:p>
          <a:p>
            <a:pPr>
              <a:spcBef>
                <a:spcPts val="0"/>
              </a:spcBef>
            </a:pPr>
            <a:endParaRPr lang="en-GB" sz="3200" dirty="0" smtClean="0">
              <a:latin typeface="Comic Sans MS" panose="030F0702030302020204" pitchFamily="66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Information is what you didn’t know before,</a:t>
            </a:r>
          </a:p>
          <a:p>
            <a:pPr>
              <a:spcBef>
                <a:spcPts val="0"/>
              </a:spcBef>
            </a:pPr>
            <a:endParaRPr lang="en-GB" sz="3200" dirty="0" smtClean="0">
              <a:latin typeface="Comic Sans MS" panose="030F0702030302020204" pitchFamily="66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Knowledge can get you out of trouble and </a:t>
            </a:r>
          </a:p>
          <a:p>
            <a:pPr>
              <a:spcBef>
                <a:spcPts val="0"/>
              </a:spcBef>
            </a:pPr>
            <a:endParaRPr lang="en-GB" sz="3200" dirty="0" smtClean="0">
              <a:latin typeface="Comic Sans MS" panose="030F0702030302020204" pitchFamily="66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Comic Sans MS" panose="030F0702030302020204" pitchFamily="66" charset="0"/>
              </a:rPr>
              <a:t>Wisdom can help you avoid trouble in the first place”</a:t>
            </a:r>
          </a:p>
          <a:p>
            <a:pPr>
              <a:spcBef>
                <a:spcPts val="0"/>
              </a:spcBef>
            </a:pPr>
            <a:endParaRPr lang="en-GB" sz="2400" dirty="0" smtClean="0">
              <a:latin typeface="Comic Sans MS" panose="030F0702030302020204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>
                <a:latin typeface="Comic Sans MS" panose="030F0702030302020204" pitchFamily="66" charset="0"/>
              </a:rPr>
              <a:t>	(Redman 2005: 22).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80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Data </a:t>
            </a:r>
            <a:r>
              <a:rPr lang="en-GB" sz="3600" dirty="0" smtClean="0">
                <a:latin typeface="Comic Sans MS" panose="030F0702030302020204" pitchFamily="66" charset="0"/>
              </a:rPr>
              <a:t>and </a:t>
            </a:r>
            <a:r>
              <a:rPr lang="en-GB" sz="3600" dirty="0">
                <a:latin typeface="Comic Sans MS" panose="030F0702030302020204" pitchFamily="66" charset="0"/>
              </a:rPr>
              <a:t>Information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41890" y="1340768"/>
            <a:ext cx="8783649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omic Sans MS" panose="030F0702030302020204" pitchFamily="66" charset="0"/>
              </a:rPr>
              <a:t>Are seen </a:t>
            </a:r>
            <a:r>
              <a:rPr lang="en-GB" sz="2200" dirty="0">
                <a:latin typeface="Comic Sans MS" panose="030F0702030302020204" pitchFamily="66" charset="0"/>
              </a:rPr>
              <a:t>as </a:t>
            </a:r>
            <a:r>
              <a:rPr lang="en-GB" sz="2200" dirty="0" smtClean="0">
                <a:latin typeface="Comic Sans MS" panose="030F0702030302020204" pitchFamily="66" charset="0"/>
              </a:rPr>
              <a:t>inter-changeable </a:t>
            </a:r>
            <a:r>
              <a:rPr lang="en-GB" sz="2200" dirty="0">
                <a:latin typeface="Comic Sans MS" panose="030F0702030302020204" pitchFamily="66" charset="0"/>
              </a:rPr>
              <a:t>in </a:t>
            </a:r>
            <a:r>
              <a:rPr lang="en-GB" sz="2200" dirty="0" smtClean="0">
                <a:latin typeface="Comic Sans MS" panose="030F0702030302020204" pitchFamily="66" charset="0"/>
              </a:rPr>
              <a:t>every-day </a:t>
            </a:r>
            <a:r>
              <a:rPr lang="en-GB" sz="2200" dirty="0">
                <a:latin typeface="Comic Sans MS" panose="030F0702030302020204" pitchFamily="66" charset="0"/>
              </a:rPr>
              <a:t>terminology (</a:t>
            </a:r>
            <a:r>
              <a:rPr lang="en-GB" sz="2200" i="1" dirty="0">
                <a:latin typeface="Comic Sans MS" panose="030F0702030302020204" pitchFamily="66" charset="0"/>
              </a:rPr>
              <a:t>both in practice and elements of academic theory</a:t>
            </a:r>
            <a:r>
              <a:rPr lang="en-GB" sz="2200" dirty="0">
                <a:latin typeface="Comic Sans MS" panose="030F0702030302020204" pitchFamily="66" charset="0"/>
              </a:rPr>
              <a:t>) but we will </a:t>
            </a:r>
            <a:r>
              <a:rPr lang="en-GB" sz="2200" dirty="0" smtClean="0">
                <a:latin typeface="Comic Sans MS" panose="030F0702030302020204" pitchFamily="66" charset="0"/>
              </a:rPr>
              <a:t>try to make a clearer distinction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3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 smtClean="0">
                <a:latin typeface="Comic Sans MS" panose="030F0702030302020204" pitchFamily="66" charset="0"/>
              </a:rPr>
              <a:t>Data:</a:t>
            </a:r>
            <a:endParaRPr lang="en-GB" sz="2400" i="1" dirty="0">
              <a:latin typeface="Comic Sans MS" panose="030F0702030302020204" pitchFamily="66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omic Sans MS" panose="030F0702030302020204" pitchFamily="66" charset="0"/>
              </a:rPr>
              <a:t>Raw facts which are capable of being </a:t>
            </a:r>
            <a:r>
              <a:rPr lang="en-GB" sz="2200" i="1" dirty="0">
                <a:latin typeface="Comic Sans MS" panose="030F0702030302020204" pitchFamily="66" charset="0"/>
              </a:rPr>
              <a:t>processed</a:t>
            </a:r>
            <a:r>
              <a:rPr lang="en-GB" sz="2200" dirty="0">
                <a:latin typeface="Comic Sans MS" panose="030F0702030302020204" pitchFamily="66" charset="0"/>
              </a:rPr>
              <a:t> to form </a:t>
            </a:r>
            <a:r>
              <a:rPr lang="en-GB" sz="2200" i="1" dirty="0">
                <a:latin typeface="Comic Sans MS" panose="030F0702030302020204" pitchFamily="66" charset="0"/>
              </a:rPr>
              <a:t>information </a:t>
            </a:r>
            <a:r>
              <a:rPr lang="en-GB" sz="2200" dirty="0">
                <a:latin typeface="Comic Sans MS" panose="030F0702030302020204" pitchFamily="66" charset="0"/>
              </a:rPr>
              <a:t>i.e. data is an </a:t>
            </a:r>
            <a:r>
              <a:rPr lang="en-GB" sz="2200" i="1" dirty="0" smtClean="0">
                <a:latin typeface="Comic Sans MS" panose="030F0702030302020204" pitchFamily="66" charset="0"/>
              </a:rPr>
              <a:t>Input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3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 smtClean="0">
                <a:latin typeface="Comic Sans MS" panose="030F0702030302020204" pitchFamily="66" charset="0"/>
              </a:rPr>
              <a:t>Information:</a:t>
            </a:r>
            <a:endParaRPr lang="en-GB" sz="2400" i="1" dirty="0">
              <a:latin typeface="Comic Sans MS" panose="030F0702030302020204" pitchFamily="66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omic Sans MS" panose="030F0702030302020204" pitchFamily="66" charset="0"/>
              </a:rPr>
              <a:t>Data which has been processed in such a way as to be meaningful to the audience and in context hence information is the </a:t>
            </a:r>
            <a:r>
              <a:rPr lang="en-GB" sz="2200" i="1" dirty="0" smtClean="0">
                <a:latin typeface="Comic Sans MS" panose="030F0702030302020204" pitchFamily="66" charset="0"/>
              </a:rPr>
              <a:t>Output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600" i="1" dirty="0" smtClean="0">
              <a:latin typeface="Comic Sans MS" panose="030F0702030302020204" pitchFamily="66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3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omic Sans MS" panose="030F0702030302020204" pitchFamily="66" charset="0"/>
              </a:rPr>
              <a:t>Creating </a:t>
            </a:r>
            <a:r>
              <a:rPr lang="en-GB" sz="2200" i="1" dirty="0">
                <a:latin typeface="Comic Sans MS" panose="030F0702030302020204" pitchFamily="66" charset="0"/>
              </a:rPr>
              <a:t>I</a:t>
            </a:r>
            <a:r>
              <a:rPr lang="en-GB" sz="2200" i="1" dirty="0" smtClean="0">
                <a:latin typeface="Comic Sans MS" panose="030F0702030302020204" pitchFamily="66" charset="0"/>
              </a:rPr>
              <a:t>nformation</a:t>
            </a:r>
            <a:r>
              <a:rPr lang="en-GB" sz="2200" dirty="0" smtClean="0">
                <a:latin typeface="Comic Sans MS" panose="030F0702030302020204" pitchFamily="66" charset="0"/>
              </a:rPr>
              <a:t> </a:t>
            </a:r>
            <a:r>
              <a:rPr lang="en-GB" sz="2200" dirty="0">
                <a:latin typeface="Comic Sans MS" panose="030F0702030302020204" pitchFamily="66" charset="0"/>
              </a:rPr>
              <a:t>from </a:t>
            </a:r>
            <a:r>
              <a:rPr lang="en-GB" sz="2200" i="1" dirty="0">
                <a:latin typeface="Comic Sans MS" panose="030F0702030302020204" pitchFamily="66" charset="0"/>
              </a:rPr>
              <a:t>D</a:t>
            </a:r>
            <a:r>
              <a:rPr lang="en-GB" sz="2200" i="1" dirty="0" smtClean="0">
                <a:latin typeface="Comic Sans MS" panose="030F0702030302020204" pitchFamily="66" charset="0"/>
              </a:rPr>
              <a:t>ata</a:t>
            </a:r>
            <a:r>
              <a:rPr lang="en-GB" sz="2200" dirty="0" smtClean="0">
                <a:latin typeface="Comic Sans MS" panose="030F0702030302020204" pitchFamily="66" charset="0"/>
              </a:rPr>
              <a:t> </a:t>
            </a:r>
            <a:r>
              <a:rPr lang="en-GB" sz="2200" dirty="0">
                <a:latin typeface="Comic Sans MS" panose="030F0702030302020204" pitchFamily="66" charset="0"/>
              </a:rPr>
              <a:t>requires </a:t>
            </a:r>
            <a:r>
              <a:rPr lang="en-GB" sz="2200" i="1" dirty="0" smtClean="0">
                <a:latin typeface="Comic Sans MS" panose="030F0702030302020204" pitchFamily="66" charset="0"/>
              </a:rPr>
              <a:t>Processes</a:t>
            </a:r>
            <a:r>
              <a:rPr lang="en-GB" sz="2200" dirty="0" smtClean="0">
                <a:latin typeface="Comic Sans MS" panose="030F0702030302020204" pitchFamily="66" charset="0"/>
              </a:rPr>
              <a:t> </a:t>
            </a:r>
            <a:r>
              <a:rPr lang="en-GB" sz="2200" dirty="0">
                <a:latin typeface="Comic Sans MS" panose="030F0702030302020204" pitchFamily="66" charset="0"/>
              </a:rPr>
              <a:t>or a </a:t>
            </a:r>
            <a:r>
              <a:rPr lang="en-GB" sz="2200" i="1" dirty="0" smtClean="0">
                <a:latin typeface="Comic Sans MS" panose="030F0702030302020204" pitchFamily="66" charset="0"/>
              </a:rPr>
              <a:t>System</a:t>
            </a:r>
            <a:r>
              <a:rPr lang="en-GB" sz="2200" b="1" dirty="0" smtClean="0">
                <a:latin typeface="Comic Sans MS" panose="030F0702030302020204" pitchFamily="66" charset="0"/>
              </a:rPr>
              <a:t> </a:t>
            </a:r>
            <a:r>
              <a:rPr lang="en-GB" sz="2200" dirty="0">
                <a:latin typeface="Comic Sans MS" panose="030F0702030302020204" pitchFamily="66" charset="0"/>
              </a:rPr>
              <a:t>whether they are supported </a:t>
            </a:r>
            <a:r>
              <a:rPr lang="en-GB" sz="2200" dirty="0" smtClean="0">
                <a:latin typeface="Comic Sans MS" panose="030F0702030302020204" pitchFamily="66" charset="0"/>
              </a:rPr>
              <a:t>with </a:t>
            </a:r>
            <a:r>
              <a:rPr lang="en-GB" sz="2200" i="1" dirty="0" smtClean="0">
                <a:latin typeface="Comic Sans MS" panose="030F0702030302020204" pitchFamily="66" charset="0"/>
              </a:rPr>
              <a:t>Technology</a:t>
            </a:r>
            <a:r>
              <a:rPr lang="en-GB" sz="2200" dirty="0" smtClean="0">
                <a:latin typeface="Comic Sans MS" panose="030F0702030302020204" pitchFamily="66" charset="0"/>
              </a:rPr>
              <a:t> </a:t>
            </a:r>
            <a:r>
              <a:rPr lang="en-GB" sz="2200" dirty="0">
                <a:latin typeface="Comic Sans MS" panose="030F0702030302020204" pitchFamily="66" charset="0"/>
              </a:rPr>
              <a:t>or </a:t>
            </a:r>
            <a:r>
              <a:rPr lang="en-GB" sz="2200" dirty="0" smtClean="0">
                <a:latin typeface="Comic Sans MS" panose="030F0702030302020204" pitchFamily="66" charset="0"/>
              </a:rPr>
              <a:t>not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8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>
                <a:latin typeface="Comic Sans MS" panose="030F0702030302020204" pitchFamily="66" charset="0"/>
              </a:rPr>
              <a:t>Information</a:t>
            </a:r>
            <a:r>
              <a:rPr lang="en-GB" sz="2200" dirty="0">
                <a:latin typeface="Comic Sans MS" panose="030F0702030302020204" pitchFamily="66" charset="0"/>
              </a:rPr>
              <a:t> only becomes truly useful when it can be translated into </a:t>
            </a:r>
            <a:r>
              <a:rPr lang="en-GB" sz="2200" i="1" dirty="0" smtClean="0">
                <a:latin typeface="Comic Sans MS" panose="030F0702030302020204" pitchFamily="66" charset="0"/>
              </a:rPr>
              <a:t>Intelligence &amp; Knowledge</a:t>
            </a:r>
            <a:endParaRPr lang="en-US" sz="2200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34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60024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>
                <a:latin typeface="Comic Sans MS" panose="030F0702030302020204" pitchFamily="66" charset="0"/>
              </a:rPr>
              <a:t>Data/Information/Knowledge Process Model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434662"/>
            <a:ext cx="8622340" cy="5423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6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Generic System</a:t>
            </a:r>
            <a:endParaRPr lang="en-GB" sz="1600" b="1" dirty="0">
              <a:latin typeface="Comic Sans MS" panose="030F0702030302020204" pitchFamily="66" charset="0"/>
              <a:cs typeface="Arial" charset="0"/>
            </a:endParaRPr>
          </a:p>
          <a:p>
            <a:pPr>
              <a:buNone/>
            </a:pP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    	 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Input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Process	  	 Output	    	   Recipient</a:t>
            </a:r>
          </a:p>
          <a:p>
            <a:pPr>
              <a:buNone/>
            </a:pPr>
            <a:endParaRPr lang="en-GB" sz="800" b="1" dirty="0">
              <a:latin typeface="Comic Sans MS" panose="030F0702030302020204" pitchFamily="66" charset="0"/>
              <a:cs typeface="Arial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Manufacturing System</a:t>
            </a:r>
          </a:p>
          <a:p>
            <a:pPr marL="0" indent="0" eaLnBrk="0" hangingPunct="0">
              <a:buNone/>
            </a:pP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Raw 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Production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Finished 	</a:t>
            </a:r>
          </a:p>
          <a:p>
            <a:pPr marL="0" indent="0" eaLnBrk="0" hangingPunct="0">
              <a:buNone/>
            </a:pP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Materials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Line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Products	      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   Customer</a:t>
            </a:r>
            <a:endParaRPr lang="en-GB" sz="1600" b="1" dirty="0">
              <a:latin typeface="Comic Sans MS" panose="030F0702030302020204" pitchFamily="66" charset="0"/>
              <a:cs typeface="Arial" charset="0"/>
            </a:endParaRPr>
          </a:p>
          <a:p>
            <a:pPr>
              <a:buNone/>
            </a:pPr>
            <a:endParaRPr lang="en-GB" sz="800" b="1" dirty="0">
              <a:latin typeface="Comic Sans MS" panose="030F0702030302020204" pitchFamily="66" charset="0"/>
              <a:cs typeface="Arial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Information System</a:t>
            </a:r>
          </a:p>
          <a:p>
            <a:pPr marL="0" indent="0" eaLnBrk="0" hangingPunct="0">
              <a:buNone/>
            </a:pP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	Raw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         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Process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/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          Information	   Information</a:t>
            </a:r>
            <a:endParaRPr lang="en-GB" sz="1600" dirty="0">
              <a:latin typeface="Comic Sans MS" panose="030F0702030302020204" pitchFamily="66" charset="0"/>
            </a:endParaRPr>
          </a:p>
          <a:p>
            <a:pPr marL="0" indent="0" eaLnBrk="0" hangingPunct="0">
              <a:buNone/>
            </a:pPr>
            <a:r>
              <a:rPr lang="en-GB" sz="1600" dirty="0">
                <a:latin typeface="Comic Sans MS" panose="030F0702030302020204" pitchFamily="66" charset="0"/>
              </a:rPr>
              <a:t>	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Data	        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 Database           Products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             Consumer</a:t>
            </a: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			</a:t>
            </a:r>
          </a:p>
          <a:p>
            <a:pPr marL="0" indent="0" eaLnBrk="0" hangingPunct="0">
              <a:buNone/>
            </a:pP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					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   Knowledge</a:t>
            </a:r>
          </a:p>
          <a:p>
            <a:pPr marL="0" indent="0" eaLnBrk="0" hangingPunct="0">
              <a:buNone/>
            </a:pPr>
            <a:endParaRPr lang="en-GB" sz="1600" b="1" dirty="0">
              <a:latin typeface="Comic Sans MS" panose="030F0702030302020204" pitchFamily="66" charset="0"/>
              <a:cs typeface="Arial" charset="0"/>
            </a:endParaRPr>
          </a:p>
          <a:p>
            <a:pPr marL="0" indent="0" eaLnBrk="0" hangingPunct="0">
              <a:buNone/>
            </a:pP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</a:t>
            </a:r>
          </a:p>
          <a:p>
            <a:pPr marL="0" indent="0" eaLnBrk="0" hangingPunct="0">
              <a:buNone/>
            </a:pPr>
            <a:r>
              <a:rPr lang="en-GB" sz="1600" b="1" dirty="0">
                <a:latin typeface="Comic Sans MS" panose="030F0702030302020204" pitchFamily="66" charset="0"/>
                <a:cs typeface="Arial" charset="0"/>
              </a:rPr>
              <a:t>						      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      Decision Making</a:t>
            </a:r>
          </a:p>
          <a:p>
            <a:pPr marL="0" indent="0" eaLnBrk="0" hangingPunct="0">
              <a:buNone/>
            </a:pPr>
            <a:endParaRPr lang="en-GB" sz="900" b="1" dirty="0" smtClean="0">
              <a:latin typeface="Comic Sans MS" panose="030F0702030302020204" pitchFamily="66" charset="0"/>
              <a:cs typeface="Arial" charset="0"/>
            </a:endParaRPr>
          </a:p>
          <a:p>
            <a:pPr marL="0" indent="0" eaLnBrk="0" hangingPunct="0">
              <a:buNone/>
            </a:pPr>
            <a:r>
              <a:rPr lang="en-GB" sz="1600" b="1" dirty="0" smtClean="0">
                <a:latin typeface="Comic Sans MS" panose="030F0702030302020204" pitchFamily="66" charset="0"/>
              </a:rPr>
              <a:t> </a:t>
            </a:r>
            <a:r>
              <a:rPr lang="en-GB" sz="1600" b="1" dirty="0">
                <a:latin typeface="Comic Sans MS" panose="030F0702030302020204" pitchFamily="66" charset="0"/>
              </a:rPr>
              <a:t>	       			</a:t>
            </a:r>
            <a:r>
              <a:rPr lang="en-GB" sz="1600" b="1" dirty="0" smtClean="0">
                <a:latin typeface="Comic Sans MS" panose="030F0702030302020204" pitchFamily="66" charset="0"/>
              </a:rPr>
              <a:t>	    (Strategic, Tactical, Operational</a:t>
            </a:r>
            <a:r>
              <a:rPr lang="en-GB" sz="1600" b="1" dirty="0" smtClean="0">
                <a:latin typeface="Comic Sans MS" panose="030F0702030302020204" pitchFamily="66" charset="0"/>
                <a:cs typeface="Arial" charset="0"/>
              </a:rPr>
              <a:t>)</a:t>
            </a:r>
          </a:p>
          <a:p>
            <a:pPr marL="0" indent="0" eaLnBrk="0" hangingPunct="0">
              <a:buNone/>
            </a:pPr>
            <a:endParaRPr lang="en-GB" sz="1600" b="1" dirty="0">
              <a:latin typeface="Comic Sans MS" panose="030F0702030302020204" pitchFamily="66" charset="0"/>
              <a:cs typeface="Arial" charset="0"/>
            </a:endParaRPr>
          </a:p>
          <a:p>
            <a:pPr marL="0" indent="0">
              <a:buNone/>
            </a:pPr>
            <a:r>
              <a:rPr lang="en-GB" sz="1100" dirty="0" smtClean="0">
                <a:latin typeface="Comic Sans MS" panose="030F0702030302020204" pitchFamily="66" charset="0"/>
              </a:rPr>
              <a:t>Based </a:t>
            </a:r>
            <a:r>
              <a:rPr lang="en-GB" sz="1100" dirty="0">
                <a:latin typeface="Comic Sans MS" panose="030F0702030302020204" pitchFamily="66" charset="0"/>
              </a:rPr>
              <a:t>upon: Strong, Lee and Wang (1997: 104); Wang (1998: 59) and Orna (1996)</a:t>
            </a:r>
          </a:p>
          <a:p>
            <a:endParaRPr lang="en-GB" sz="1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38381" y="1918975"/>
            <a:ext cx="11274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063752" y="1914557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982400" y="1925248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03493" y="2977937"/>
            <a:ext cx="6120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25380" y="2977937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62420" y="2977937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91425" y="3824669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011308" y="3800959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62420" y="3807311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658747" y="4680594"/>
            <a:ext cx="0" cy="544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439573" y="4518509"/>
            <a:ext cx="55149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658747" y="4057596"/>
            <a:ext cx="0" cy="354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1439572" y="4057597"/>
            <a:ext cx="6881" cy="460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15404" y="3993385"/>
            <a:ext cx="0" cy="522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6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78372"/>
            <a:ext cx="8229600" cy="369773"/>
          </a:xfrm>
        </p:spPr>
        <p:txBody>
          <a:bodyPr>
            <a:normAutofit fontScale="90000"/>
          </a:bodyPr>
          <a:lstStyle/>
          <a:p>
            <a:pPr lvl="1" algn="ctr"/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Following on</a:t>
            </a:r>
            <a:r>
              <a:rPr lang="en-GB" sz="3200" dirty="0" smtClean="0">
                <a:latin typeface="Comic Sans MS" panose="030F0702030302020204" pitchFamily="66" charset="0"/>
              </a:rPr>
              <a:t/>
            </a:r>
            <a:br>
              <a:rPr lang="en-GB" sz="3200" dirty="0" smtClean="0">
                <a:latin typeface="Comic Sans MS" panose="030F0702030302020204" pitchFamily="66" charset="0"/>
              </a:rPr>
            </a:br>
            <a:r>
              <a:rPr lang="en-GB" sz="1800" dirty="0" err="1">
                <a:latin typeface="Comic Sans MS" panose="030F0702030302020204" pitchFamily="66" charset="0"/>
              </a:rPr>
              <a:t>Checkland</a:t>
            </a:r>
            <a:r>
              <a:rPr lang="en-GB" sz="1800" dirty="0">
                <a:latin typeface="Comic Sans MS" panose="030F0702030302020204" pitchFamily="66" charset="0"/>
              </a:rPr>
              <a:t> and Howell (</a:t>
            </a:r>
            <a:r>
              <a:rPr lang="en-GB" sz="1800" dirty="0" smtClean="0">
                <a:latin typeface="Comic Sans MS" panose="030F0702030302020204" pitchFamily="66" charset="0"/>
              </a:rPr>
              <a:t>1997) </a:t>
            </a:r>
            <a:r>
              <a:rPr lang="en-GB" sz="1800" dirty="0" err="1">
                <a:latin typeface="Comic Sans MS" panose="030F0702030302020204" pitchFamily="66" charset="0"/>
              </a:rPr>
              <a:t>Mutch</a:t>
            </a:r>
            <a:r>
              <a:rPr lang="en-GB" sz="1800" dirty="0">
                <a:latin typeface="Comic Sans MS" panose="030F0702030302020204" pitchFamily="66" charset="0"/>
              </a:rPr>
              <a:t> </a:t>
            </a:r>
            <a:r>
              <a:rPr lang="en-GB" sz="1800" dirty="0" smtClean="0">
                <a:latin typeface="Comic Sans MS" panose="030F0702030302020204" pitchFamily="66" charset="0"/>
              </a:rPr>
              <a:t>(2008)</a:t>
            </a:r>
            <a:br>
              <a:rPr lang="en-GB" sz="1800" dirty="0" smtClean="0">
                <a:latin typeface="Comic Sans MS" panose="030F0702030302020204" pitchFamily="66" charset="0"/>
              </a:rPr>
            </a:b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950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400" dirty="0" smtClean="0">
                <a:latin typeface="Comic Sans MS" panose="030F0702030302020204" pitchFamily="66" charset="0"/>
              </a:rPr>
              <a:t>Traditional thinking</a:t>
            </a: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Data                                Information                               Knowledge</a:t>
            </a:r>
          </a:p>
          <a:p>
            <a:pPr marL="0" indent="0">
              <a:buNone/>
            </a:pPr>
            <a:endParaRPr lang="en-GB" sz="11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We may be better reversing the direction</a:t>
            </a: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Comic Sans MS" panose="030F0702030302020204" pitchFamily="66" charset="0"/>
              </a:rPr>
              <a:t>     Knowledge                       Information                               Data</a:t>
            </a:r>
          </a:p>
          <a:p>
            <a:pPr marL="0" indent="0">
              <a:buNone/>
            </a:pPr>
            <a:endParaRPr lang="en-GB" sz="1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9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Rather than information somehow </a:t>
            </a:r>
            <a:r>
              <a:rPr lang="en-GB" sz="2400" i="1" dirty="0" smtClean="0">
                <a:latin typeface="Comic Sans MS" panose="030F0702030302020204" pitchFamily="66" charset="0"/>
              </a:rPr>
              <a:t>emerging out of data </a:t>
            </a:r>
            <a:r>
              <a:rPr lang="en-GB" sz="2400" dirty="0" smtClean="0">
                <a:latin typeface="Comic Sans MS" panose="030F0702030302020204" pitchFamily="66" charset="0"/>
              </a:rPr>
              <a:t>and creating knowledge, it is knowledge that suggests the </a:t>
            </a:r>
            <a:r>
              <a:rPr lang="en-GB" sz="2400" i="1" dirty="0" smtClean="0">
                <a:latin typeface="Comic Sans MS" panose="030F0702030302020204" pitchFamily="66" charset="0"/>
              </a:rPr>
              <a:t>data that we need </a:t>
            </a:r>
            <a:r>
              <a:rPr lang="en-GB" sz="2400" dirty="0" smtClean="0">
                <a:latin typeface="Comic Sans MS" panose="030F0702030302020204" pitchFamily="66" charset="0"/>
              </a:rPr>
              <a:t>and the information that we can </a:t>
            </a:r>
            <a:r>
              <a:rPr lang="en-GB" sz="2400" i="1" dirty="0" smtClean="0">
                <a:latin typeface="Comic Sans MS" panose="030F0702030302020204" pitchFamily="66" charset="0"/>
              </a:rPr>
              <a:t>draw</a:t>
            </a:r>
            <a:r>
              <a:rPr lang="en-GB" sz="2400" dirty="0" smtClean="0">
                <a:latin typeface="Comic Sans MS" panose="030F0702030302020204" pitchFamily="66" charset="0"/>
              </a:rPr>
              <a:t> from it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Data is not simply waiting to be found, but is </a:t>
            </a:r>
            <a:r>
              <a:rPr lang="en-GB" sz="2400" i="1" dirty="0" smtClean="0">
                <a:latin typeface="Comic Sans MS" panose="030F0702030302020204" pitchFamily="66" charset="0"/>
              </a:rPr>
              <a:t>created</a:t>
            </a:r>
            <a:r>
              <a:rPr lang="en-GB" sz="2400" dirty="0" smtClean="0">
                <a:latin typeface="Comic Sans MS" panose="030F0702030302020204" pitchFamily="66" charset="0"/>
              </a:rPr>
              <a:t> by the questions which we ask, questions which can change with changing conditions</a:t>
            </a:r>
          </a:p>
          <a:p>
            <a:endParaRPr lang="en-GB" sz="1300" dirty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We can view information as both a process and a product, although one helpful way of viewing its would be as </a:t>
            </a:r>
            <a:r>
              <a:rPr lang="en-GB" sz="2400" i="1" dirty="0" smtClean="0">
                <a:latin typeface="Comic Sans MS" panose="030F0702030302020204" pitchFamily="66" charset="0"/>
              </a:rPr>
              <a:t>packaged knowledge</a:t>
            </a:r>
            <a:endParaRPr lang="en-GB" sz="1800" b="1" i="1" dirty="0" smtClean="0">
              <a:latin typeface="Comic Sans MS" panose="030F0702030302020204" pitchFamily="66" charset="0"/>
            </a:endParaRPr>
          </a:p>
          <a:p>
            <a:endParaRPr lang="en-GB" sz="18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09531" y="2390318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67068" y="2405571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57603" y="3251027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85070" y="3251027"/>
            <a:ext cx="18362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90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Enterprise Data </a:t>
            </a:r>
            <a:r>
              <a:rPr lang="en-GB" sz="3200" dirty="0" smtClean="0">
                <a:latin typeface="Comic Sans MS" panose="030F0702030302020204" pitchFamily="66" charset="0"/>
              </a:rPr>
              <a:t/>
            </a:r>
            <a:br>
              <a:rPr lang="en-GB" sz="3200" dirty="0" smtClean="0">
                <a:latin typeface="Comic Sans MS" panose="030F0702030302020204" pitchFamily="66" charset="0"/>
              </a:rPr>
            </a:br>
            <a:r>
              <a:rPr lang="en-GB" sz="3100" dirty="0" smtClean="0">
                <a:latin typeface="Comic Sans MS" panose="030F0702030302020204" pitchFamily="66" charset="0"/>
              </a:rPr>
              <a:t>Relationships and Complexity</a:t>
            </a:r>
            <a:endParaRPr lang="en-GB" sz="3100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81758652"/>
              </p:ext>
            </p:extLst>
          </p:nvPr>
        </p:nvGraphicFramePr>
        <p:xfrm>
          <a:off x="1965325" y="1973275"/>
          <a:ext cx="54483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Visio" r:id="rId3" imgW="6694627" imgH="5525110" progId="">
                  <p:embed/>
                </p:oleObj>
              </mc:Choice>
              <mc:Fallback>
                <p:oleObj name="Visio" r:id="rId3" imgW="6694627" imgH="5525110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325" y="1973275"/>
                        <a:ext cx="54483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112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7238"/>
            <a:ext cx="8153400" cy="124843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latin typeface="Century Gothic" pitchFamily="34" charset="0"/>
              </a:rPr>
              <a:t/>
            </a:r>
            <a:br>
              <a:rPr lang="en-GB" b="1" dirty="0" smtClean="0">
                <a:latin typeface="Century Gothic" pitchFamily="34" charset="0"/>
              </a:rPr>
            </a:br>
            <a:r>
              <a:rPr lang="en-GB" b="1" dirty="0" smtClean="0">
                <a:latin typeface="Century Gothic" pitchFamily="34" charset="0"/>
              </a:rPr>
              <a:t/>
            </a:r>
            <a:br>
              <a:rPr lang="en-GB" b="1" dirty="0" smtClean="0">
                <a:latin typeface="Century Gothic" pitchFamily="34" charset="0"/>
              </a:rPr>
            </a:br>
            <a:r>
              <a:rPr lang="en-GB" b="1" dirty="0">
                <a:latin typeface="Century Gothic" pitchFamily="34" charset="0"/>
              </a:rPr>
              <a:t/>
            </a:r>
            <a:br>
              <a:rPr lang="en-GB" b="1" dirty="0">
                <a:latin typeface="Century Gothic" pitchFamily="34" charset="0"/>
              </a:rPr>
            </a:br>
            <a:r>
              <a:rPr lang="en-GB" b="1" dirty="0" smtClean="0">
                <a:latin typeface="Comic Sans MS" panose="030F0702030302020204" pitchFamily="66" charset="0"/>
              </a:rPr>
              <a:t>Enterprise </a:t>
            </a:r>
            <a:r>
              <a:rPr lang="en-GB" b="1" dirty="0">
                <a:latin typeface="Comic Sans MS" panose="030F0702030302020204" pitchFamily="66" charset="0"/>
              </a:rPr>
              <a:t>Resource Planning</a:t>
            </a:r>
            <a:br>
              <a:rPr lang="en-GB" b="1" dirty="0">
                <a:latin typeface="Comic Sans MS" panose="030F0702030302020204" pitchFamily="66" charset="0"/>
              </a:rPr>
            </a:b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6115"/>
            <a:ext cx="8229600" cy="4647812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GB" sz="2800" dirty="0">
                <a:latin typeface="Comic Sans MS" panose="030F0702030302020204" pitchFamily="66" charset="0"/>
              </a:rPr>
              <a:t>ERP’s allow companies to replace their existing information systems, with a single integrated system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>
              <a:buFont typeface="Arial" charset="0"/>
              <a:buChar char="•"/>
            </a:pPr>
            <a:r>
              <a:rPr lang="en-GB" sz="2800" dirty="0">
                <a:latin typeface="Comic Sans MS" panose="030F0702030302020204" pitchFamily="66" charset="0"/>
              </a:rPr>
              <a:t>They promise the seamless integration of all the information flowing throughout a company.</a:t>
            </a:r>
          </a:p>
          <a:p>
            <a:pPr>
              <a:buFont typeface="Arial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>
              <a:buFont typeface="Arial" charset="0"/>
              <a:buChar char="•"/>
            </a:pPr>
            <a:r>
              <a:rPr lang="en-GB" sz="2800" dirty="0">
                <a:latin typeface="Comic Sans MS" panose="030F0702030302020204" pitchFamily="66" charset="0"/>
              </a:rPr>
              <a:t>They integrate production, finance, sales and distribution, human resources etc.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82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24462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Comic Sans MS" panose="030F0702030302020204" pitchFamily="66" charset="0"/>
              </a:rPr>
              <a:t>Anatomy of an </a:t>
            </a:r>
            <a:r>
              <a:rPr lang="en-GB" sz="3200" dirty="0" smtClean="0">
                <a:latin typeface="Comic Sans MS" panose="030F0702030302020204" pitchFamily="66" charset="0"/>
              </a:rPr>
              <a:t>Enterprise System (ERP)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30267376"/>
              </p:ext>
            </p:extLst>
          </p:nvPr>
        </p:nvGraphicFramePr>
        <p:xfrm>
          <a:off x="1535113" y="1872691"/>
          <a:ext cx="5929312" cy="4796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Visio" r:id="rId3" imgW="6970471" imgH="6601663" progId="">
                  <p:embed/>
                </p:oleObj>
              </mc:Choice>
              <mc:Fallback>
                <p:oleObj name="Visio" r:id="rId3" imgW="6970471" imgH="6601663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113" y="1872691"/>
                        <a:ext cx="5929312" cy="479639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97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Image result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1194"/>
            <a:ext cx="9144000" cy="6516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161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Supply Chain (</a:t>
            </a:r>
            <a:r>
              <a:rPr lang="en-GB" sz="2800" i="1" dirty="0" smtClean="0">
                <a:latin typeface="Comic Sans MS" panose="030F0702030302020204" pitchFamily="66" charset="0"/>
              </a:rPr>
              <a:t>Information</a:t>
            </a:r>
            <a:r>
              <a:rPr lang="en-GB" sz="2800" dirty="0" smtClean="0">
                <a:latin typeface="Comic Sans MS" panose="030F0702030302020204" pitchFamily="66" charset="0"/>
              </a:rPr>
              <a:t>) </a:t>
            </a:r>
            <a:r>
              <a:rPr lang="en-GB" sz="2800" dirty="0">
                <a:latin typeface="Comic Sans MS" panose="030F0702030302020204" pitchFamily="66" charset="0"/>
              </a:rPr>
              <a:t>M</a:t>
            </a:r>
            <a:r>
              <a:rPr lang="en-GB" sz="2800" dirty="0" smtClean="0">
                <a:latin typeface="Comic Sans MS" panose="030F0702030302020204" pitchFamily="66" charset="0"/>
              </a:rPr>
              <a:t>anagement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H:\SBS\PO Programme\zwischenablage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57" y="1425039"/>
            <a:ext cx="8279086" cy="506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Open Sans"/>
                <a:cs typeface="Arial" pitchFamily="34" charset="0"/>
              </a:rPr>
              <a:t>Universidad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Open Sans"/>
                <a:cs typeface="Arial" pitchFamily="34" charset="0"/>
              </a:rPr>
              <a:t>Politécnica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Open Sans"/>
                <a:cs typeface="Arial" pitchFamily="34" charset="0"/>
              </a:rPr>
              <a:t> de Valencia Logistic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Strategies for delivering Information and Knowledge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9300"/>
            <a:ext cx="8229600" cy="454775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Evaluating emerging </a:t>
            </a:r>
            <a:r>
              <a:rPr lang="en-GB" dirty="0">
                <a:latin typeface="Comic Sans MS" panose="030F0702030302020204" pitchFamily="66" charset="0"/>
              </a:rPr>
              <a:t>and </a:t>
            </a:r>
            <a:r>
              <a:rPr lang="en-GB" dirty="0" smtClean="0">
                <a:latin typeface="Comic Sans MS" panose="030F0702030302020204" pitchFamily="66" charset="0"/>
              </a:rPr>
              <a:t>alternative approaches and strategies </a:t>
            </a:r>
            <a:r>
              <a:rPr lang="en-GB" dirty="0">
                <a:latin typeface="Comic Sans MS" panose="030F0702030302020204" pitchFamily="66" charset="0"/>
              </a:rPr>
              <a:t>for delivering </a:t>
            </a:r>
            <a:r>
              <a:rPr lang="en-GB" dirty="0" smtClean="0">
                <a:latin typeface="Comic Sans MS" panose="030F0702030302020204" pitchFamily="66" charset="0"/>
              </a:rPr>
              <a:t>organisational </a:t>
            </a:r>
            <a:r>
              <a:rPr lang="en-GB" dirty="0">
                <a:latin typeface="Comic Sans MS" panose="030F0702030302020204" pitchFamily="66" charset="0"/>
              </a:rPr>
              <a:t>i</a:t>
            </a:r>
            <a:r>
              <a:rPr lang="en-GB" dirty="0" smtClean="0">
                <a:latin typeface="Comic Sans MS" panose="030F0702030302020204" pitchFamily="66" charset="0"/>
              </a:rPr>
              <a:t>nformation </a:t>
            </a:r>
            <a:r>
              <a:rPr lang="en-GB" dirty="0">
                <a:latin typeface="Comic Sans MS" panose="030F0702030302020204" pitchFamily="66" charset="0"/>
              </a:rPr>
              <a:t>and </a:t>
            </a:r>
            <a:r>
              <a:rPr lang="en-GB" dirty="0" smtClean="0">
                <a:latin typeface="Comic Sans MS" panose="030F0702030302020204" pitchFamily="66" charset="0"/>
              </a:rPr>
              <a:t>knowledge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pPr lvl="1"/>
            <a:r>
              <a:rPr lang="en-GB" dirty="0" smtClean="0">
                <a:latin typeface="Comic Sans MS" panose="030F0702030302020204" pitchFamily="66" charset="0"/>
              </a:rPr>
              <a:t>Traditional approaches- Client-server, VPN</a:t>
            </a: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Outsourcing</a:t>
            </a: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Cloud Computing</a:t>
            </a: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SaaS, </a:t>
            </a:r>
            <a:r>
              <a:rPr lang="en-GB" dirty="0" err="1">
                <a:latin typeface="Comic Sans MS" panose="030F0702030302020204" pitchFamily="66" charset="0"/>
              </a:rPr>
              <a:t>IaaS</a:t>
            </a:r>
            <a:r>
              <a:rPr lang="en-GB" dirty="0">
                <a:latin typeface="Comic Sans MS" panose="030F0702030302020204" pitchFamily="66" charset="0"/>
              </a:rPr>
              <a:t>, </a:t>
            </a:r>
            <a:r>
              <a:rPr lang="en-GB" dirty="0" err="1">
                <a:latin typeface="Comic Sans MS" panose="030F0702030302020204" pitchFamily="66" charset="0"/>
              </a:rPr>
              <a:t>PaaS</a:t>
            </a:r>
            <a:endParaRPr lang="en-GB" dirty="0">
              <a:latin typeface="Comic Sans MS" panose="030F0702030302020204" pitchFamily="66" charset="0"/>
            </a:endParaRP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Other </a:t>
            </a:r>
            <a:r>
              <a:rPr lang="en-GB" dirty="0" smtClean="0">
                <a:latin typeface="Comic Sans MS" panose="030F0702030302020204" pitchFamily="66" charset="0"/>
              </a:rPr>
              <a:t>approaches?</a:t>
            </a:r>
            <a:endParaRPr lang="en-GB" dirty="0">
              <a:latin typeface="Comic Sans MS" panose="030F0702030302020204" pitchFamily="66" charset="0"/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19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693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 smtClean="0"/>
              <a:t>Direct </a:t>
            </a:r>
            <a:r>
              <a:rPr lang="en-GB" sz="2700" dirty="0"/>
              <a:t>Assists Computer Logics LLP</a:t>
            </a:r>
            <a:br>
              <a:rPr lang="en-GB" sz="2700" dirty="0"/>
            </a:b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http://www.directassist.net/Images/servic6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1574"/>
            <a:ext cx="8208912" cy="54257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0/00/Virtual_Private_Network_overview.svg/1280px-Virtual_Private_Network_overview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161925"/>
            <a:ext cx="8684964" cy="661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95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>
                <a:latin typeface="Comic Sans MS" panose="030F0702030302020204" pitchFamily="66" charset="0"/>
              </a:rPr>
              <a:t>Cloud Computing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8171"/>
            <a:ext cx="8229600" cy="4683157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A 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style of computing in which scalable and elastic IT-enabled capabilities are delivered as a service using Internet technologies</a:t>
            </a:r>
            <a:r>
              <a:rPr lang="en-GB" sz="2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</a:p>
          <a:p>
            <a:endParaRPr lang="en-GB" sz="11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A style of computing in which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2"/>
              </a:rPr>
              <a:t>dynamic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3"/>
              </a:rPr>
              <a:t>scalable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 and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4"/>
              </a:rPr>
              <a:t>virtual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 resources are provided over the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5"/>
              </a:rPr>
              <a:t>Internet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6"/>
              </a:rPr>
              <a:t>Cloud computing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 refers to services that provide common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6"/>
              </a:rPr>
              <a:t>business applications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 online, which are accessed from a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7"/>
              </a:rPr>
              <a:t>Web browser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, while the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8"/>
              </a:rPr>
              <a:t>software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 and </a:t>
            </a:r>
            <a:r>
              <a:rPr lang="en-GB" sz="2400" u="sng" dirty="0">
                <a:latin typeface="Comic Sans MS" panose="030F0702030302020204" pitchFamily="66" charset="0"/>
                <a:cs typeface="Arial" panose="020B0604020202020204" pitchFamily="34" charset="0"/>
                <a:hlinkClick r:id="rId9"/>
              </a:rPr>
              <a:t>data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 are stored on the </a:t>
            </a:r>
            <a:r>
              <a:rPr lang="en-GB" sz="2400" u="sng" dirty="0" smtClean="0">
                <a:latin typeface="Comic Sans MS" panose="030F0702030302020204" pitchFamily="66" charset="0"/>
                <a:cs typeface="Arial" panose="020B0604020202020204" pitchFamily="34" charset="0"/>
                <a:hlinkClick r:id="rId10"/>
              </a:rPr>
              <a:t>servers</a:t>
            </a:r>
            <a:endParaRPr lang="en-GB" sz="2400" u="sng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endParaRPr lang="en-GB" sz="1000" dirty="0">
              <a:cs typeface="Arial" panose="020B0604020202020204" pitchFamily="34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8830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upload.wikimedia.org/wikipedia/commons/thumb/b/b5/Cloud_computing.svg/800px-Cloud_computing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" y="475013"/>
            <a:ext cx="8930243" cy="6044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913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34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>
                <a:latin typeface="Comic Sans MS" panose="030F0702030302020204" pitchFamily="66" charset="0"/>
              </a:rPr>
              <a:t>The Growth of Data</a:t>
            </a:r>
            <a:br>
              <a:rPr lang="en-GB" sz="3600" dirty="0" smtClean="0">
                <a:latin typeface="Comic Sans MS" panose="030F0702030302020204" pitchFamily="66" charset="0"/>
              </a:rPr>
            </a:br>
            <a:r>
              <a:rPr lang="en-GB" sz="1800" dirty="0">
                <a:latin typeface="Comic Sans MS" panose="030F0702030302020204" pitchFamily="66" charset="0"/>
              </a:rPr>
              <a:t>Zettabytes = I billion terabytes or 1 trillion </a:t>
            </a:r>
            <a:r>
              <a:rPr lang="en-GB" sz="1800" dirty="0" smtClean="0">
                <a:latin typeface="Comic Sans MS" panose="030F0702030302020204" pitchFamily="66" charset="0"/>
              </a:rPr>
              <a:t>gigabytes</a:t>
            </a:r>
            <a:br>
              <a:rPr lang="en-GB" sz="1800" dirty="0" smtClean="0">
                <a:latin typeface="Comic Sans MS" panose="030F0702030302020204" pitchFamily="66" charset="0"/>
              </a:rPr>
            </a:br>
            <a:r>
              <a:rPr lang="en-GB" sz="1800" dirty="0" smtClean="0">
                <a:latin typeface="Comic Sans MS" panose="030F0702030302020204" pitchFamily="66" charset="0"/>
              </a:rPr>
              <a:t>Structured &amp; Unstructured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pic>
        <p:nvPicPr>
          <p:cNvPr id="4" name="Content Placeholder 3" descr="http://parasdoshi1989.files.wordpress.com/2012/11/data-variety-big-data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57984"/>
            <a:ext cx="8280920" cy="4593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906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The Growth of Big Data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Content Placeholder 3" descr="https://growthcapitalblog.files.wordpress.com/2015/03/data-generation-measured-in-blu-rays-and-eiffel-towers.png?w=705&amp;h=417&amp;crop=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65026"/>
            <a:ext cx="9144000" cy="51929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81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Big Data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524001"/>
            <a:ext cx="8153400" cy="4995552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Estimation by 2020 45-50 zettabytes</a:t>
            </a:r>
          </a:p>
          <a:p>
            <a:pPr marL="0" indent="0">
              <a:buNone/>
            </a:pPr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Data </a:t>
            </a:r>
            <a:r>
              <a:rPr lang="en-GB" sz="2000" dirty="0">
                <a:latin typeface="Comic Sans MS" panose="030F0702030302020204" pitchFamily="66" charset="0"/>
              </a:rPr>
              <a:t>production will be </a:t>
            </a:r>
            <a:r>
              <a:rPr lang="en-GB" sz="2000" dirty="0" smtClean="0">
                <a:latin typeface="Comic Sans MS" panose="030F0702030302020204" pitchFamily="66" charset="0"/>
              </a:rPr>
              <a:t>50 </a:t>
            </a:r>
            <a:r>
              <a:rPr lang="en-GB" sz="2000" dirty="0">
                <a:latin typeface="Comic Sans MS" panose="030F0702030302020204" pitchFamily="66" charset="0"/>
              </a:rPr>
              <a:t>times greater in 2020 than in </a:t>
            </a:r>
            <a:r>
              <a:rPr lang="en-GB" sz="2000" dirty="0" smtClean="0">
                <a:latin typeface="Comic Sans MS" panose="030F0702030302020204" pitchFamily="66" charset="0"/>
              </a:rPr>
              <a:t>2010.</a:t>
            </a:r>
          </a:p>
          <a:p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The size of the digital universe will double every two years at least </a:t>
            </a:r>
            <a:r>
              <a:rPr lang="en-GB" sz="1400" dirty="0" smtClean="0">
                <a:latin typeface="Comic Sans MS" panose="030F0702030302020204" pitchFamily="66" charset="0"/>
              </a:rPr>
              <a:t>(AKA Moore’s Law in 1965)</a:t>
            </a:r>
          </a:p>
          <a:p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Wal-Mart processes one million customer transactions per hour, stored in databases estimated to contain more than 2.5 petabytes of data</a:t>
            </a:r>
            <a:r>
              <a:rPr lang="en-GB" sz="2000" dirty="0" smtClean="0">
                <a:latin typeface="Comic Sans MS" panose="030F0702030302020204" pitchFamily="66" charset="0"/>
              </a:rPr>
              <a:t>.</a:t>
            </a:r>
          </a:p>
          <a:p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The enormous data influx is straining IT infrastructures. In a recent survey, 55 percent of executives said data is slowing down their IT systems</a:t>
            </a:r>
            <a:r>
              <a:rPr lang="en-GB" sz="1600" dirty="0" smtClean="0">
                <a:latin typeface="Comic Sans MS" panose="030F0702030302020204" pitchFamily="66" charset="0"/>
              </a:rPr>
              <a:t>.</a:t>
            </a:r>
          </a:p>
          <a:p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Business Ethics and Big Data </a:t>
            </a:r>
          </a:p>
          <a:p>
            <a:r>
              <a:rPr lang="en-GB" sz="1400" dirty="0" smtClean="0">
                <a:latin typeface="Comic Sans MS" panose="030F0702030302020204" pitchFamily="66" charset="0"/>
                <a:hlinkClick r:id="rId2"/>
              </a:rPr>
              <a:t>https://handouts-live.s3.amazonaws.com/e29d19d363994f6b8e5cb84a62ddb00d?sessionId=2008882885985492492&amp;participantId=300017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endParaRPr lang="en-GB" sz="11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2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Comic Sans MS" panose="030F0702030302020204" pitchFamily="66" charset="0"/>
                <a:hlinkClick r:id="rId2"/>
              </a:rPr>
              <a:t>The Internet </a:t>
            </a:r>
            <a:r>
              <a:rPr lang="en-GB" sz="3600" b="1" dirty="0">
                <a:solidFill>
                  <a:srgbClr val="FF0000"/>
                </a:solidFill>
                <a:latin typeface="Comic Sans MS" panose="030F0702030302020204" pitchFamily="66" charset="0"/>
                <a:hlinkClick r:id="rId2"/>
              </a:rPr>
              <a:t>of Things </a:t>
            </a:r>
            <a:r>
              <a:rPr lang="en-GB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en-GB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n-GB" sz="1600" dirty="0" smtClean="0">
                <a:solidFill>
                  <a:srgbClr val="FF0000"/>
                </a:solidFill>
                <a:latin typeface="Comic Sans MS" panose="030F0702030302020204" pitchFamily="66" charset="0"/>
                <a:hlinkClick r:id="rId3" tooltip="Louis Columbus"/>
              </a:rPr>
              <a:t>Louis </a:t>
            </a:r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  <a:hlinkClick r:id="rId3" tooltip="Louis Columbus"/>
              </a:rPr>
              <a:t>Columbus</a:t>
            </a:r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4" name="Picture 2" descr="growth iot; Internet of Things market forecast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98600"/>
            <a:ext cx="9144000" cy="534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0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Learning Outcomes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sz="2400" dirty="0" smtClean="0">
                <a:latin typeface="Comic Sans MS" panose="030F0702030302020204" pitchFamily="66" charset="0"/>
              </a:rPr>
              <a:t>Managing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sz="2400" dirty="0" smtClean="0">
                <a:latin typeface="Comic Sans MS" panose="030F0702030302020204" pitchFamily="66" charset="0"/>
              </a:rPr>
              <a:t>Data Risk in the Digital Age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100145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>
                <a:latin typeface="Comic Sans MS" panose="030F0702030302020204" pitchFamily="66" charset="0"/>
              </a:rPr>
              <a:t>Identify the inherent ethical risks in managing an organisation’s data </a:t>
            </a:r>
            <a:r>
              <a:rPr lang="en-GB" dirty="0" smtClean="0">
                <a:latin typeface="Comic Sans MS" panose="030F0702030302020204" pitchFamily="66" charset="0"/>
              </a:rPr>
              <a:t>assets</a:t>
            </a:r>
          </a:p>
          <a:p>
            <a:pPr lvl="0"/>
            <a:endParaRPr lang="en-GB" sz="300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Understand the impacts of the new and emerging </a:t>
            </a:r>
            <a:r>
              <a:rPr lang="en-GB" dirty="0" smtClean="0">
                <a:latin typeface="Comic Sans MS" panose="030F0702030302020204" pitchFamily="66" charset="0"/>
              </a:rPr>
              <a:t>technologies</a:t>
            </a:r>
          </a:p>
          <a:p>
            <a:pPr lvl="0"/>
            <a:endParaRPr lang="en-GB" sz="300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Gain an appreciation of the vulnerabilities risks and impact of Cybercrime on individuals and </a:t>
            </a:r>
            <a:r>
              <a:rPr lang="en-GB" dirty="0" smtClean="0">
                <a:latin typeface="Comic Sans MS" panose="030F0702030302020204" pitchFamily="66" charset="0"/>
              </a:rPr>
              <a:t>organisations</a:t>
            </a:r>
          </a:p>
          <a:p>
            <a:pPr lvl="0"/>
            <a:endParaRPr lang="en-GB" sz="300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Identify potential protective mechanisms that organisations and individuals can employ to ‘mitigate’ against data/digital risk </a:t>
            </a:r>
            <a:endParaRPr lang="en-GB" dirty="0" smtClean="0">
              <a:latin typeface="Comic Sans MS" panose="030F0702030302020204" pitchFamily="66" charset="0"/>
            </a:endParaRPr>
          </a:p>
          <a:p>
            <a:pPr lvl="0"/>
            <a:endParaRPr lang="en-GB" sz="300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Understand how business process improvement initiatives can be implemented and </a:t>
            </a:r>
            <a:r>
              <a:rPr lang="en-GB" dirty="0" smtClean="0">
                <a:latin typeface="Comic Sans MS" panose="030F0702030302020204" pitchFamily="66" charset="0"/>
              </a:rPr>
              <a:t>sustained</a:t>
            </a:r>
          </a:p>
          <a:p>
            <a:pPr lvl="0"/>
            <a:endParaRPr lang="en-GB" sz="300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Link the lecture content to the Finnish Red Cross and the </a:t>
            </a:r>
            <a:r>
              <a:rPr lang="en-GB" dirty="0" err="1">
                <a:latin typeface="Comic Sans MS" panose="030F0702030302020204" pitchFamily="66" charset="0"/>
              </a:rPr>
              <a:t>Kontti</a:t>
            </a:r>
            <a:r>
              <a:rPr lang="en-GB" dirty="0">
                <a:latin typeface="Comic Sans MS" panose="030F0702030302020204" pitchFamily="66" charset="0"/>
              </a:rPr>
              <a:t> Case Study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72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altLang="en-US" dirty="0" smtClean="0">
                <a:latin typeface="Comic Sans MS" panose="030F0702030302020204" pitchFamily="66" charset="0"/>
              </a:rPr>
              <a:t>The Internet of Things (Everything)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12775" y="1907628"/>
            <a:ext cx="8153400" cy="4572000"/>
          </a:xfrm>
        </p:spPr>
        <p:txBody>
          <a:bodyPr/>
          <a:lstStyle/>
          <a:p>
            <a:r>
              <a:rPr lang="en-GB" altLang="en-US" sz="1800" dirty="0" smtClean="0">
                <a:latin typeface="Comic Sans MS" panose="030F0702030302020204" pitchFamily="66" charset="0"/>
                <a:hlinkClick r:id="rId2"/>
              </a:rPr>
              <a:t>https://www.youtube.com/watch?v=LVlT4sX6uVs</a:t>
            </a:r>
            <a:endParaRPr lang="en-GB" altLang="en-US" sz="1800" dirty="0" smtClean="0">
              <a:latin typeface="Comic Sans MS" panose="030F0702030302020204" pitchFamily="66" charset="0"/>
            </a:endParaRPr>
          </a:p>
          <a:p>
            <a:endParaRPr lang="en-GB" altLang="en-US" sz="1800" dirty="0">
              <a:latin typeface="Comic Sans MS" panose="030F0702030302020204" pitchFamily="66" charset="0"/>
            </a:endParaRPr>
          </a:p>
          <a:p>
            <a:endParaRPr lang="en-GB" altLang="en-US" sz="1800" dirty="0">
              <a:latin typeface="Comic Sans MS" panose="030F0702030302020204" pitchFamily="66" charset="0"/>
            </a:endParaRPr>
          </a:p>
          <a:p>
            <a:r>
              <a:rPr lang="en-GB" altLang="en-US" sz="1800" dirty="0">
                <a:latin typeface="Comic Sans MS" panose="030F0702030302020204" pitchFamily="66" charset="0"/>
                <a:hlinkClick r:id="rId3"/>
              </a:rPr>
              <a:t>https://</a:t>
            </a:r>
            <a:r>
              <a:rPr lang="en-GB" altLang="en-US" sz="1800" dirty="0" smtClean="0">
                <a:latin typeface="Comic Sans MS" panose="030F0702030302020204" pitchFamily="66" charset="0"/>
                <a:hlinkClick r:id="rId3"/>
              </a:rPr>
              <a:t>www.youtube.com/watch?v=Q3ur8wzzhBU</a:t>
            </a:r>
            <a:endParaRPr lang="en-GB" altLang="en-US" sz="1800" dirty="0" smtClean="0">
              <a:latin typeface="Comic Sans MS" panose="030F0702030302020204" pitchFamily="66" charset="0"/>
            </a:endParaRPr>
          </a:p>
          <a:p>
            <a:endParaRPr lang="en-GB" altLang="en-US" sz="1800" dirty="0">
              <a:latin typeface="Comic Sans MS" panose="030F0702030302020204" pitchFamily="66" charset="0"/>
            </a:endParaRPr>
          </a:p>
          <a:p>
            <a:endParaRPr lang="en-GB" altLang="en-US" sz="1800" dirty="0" smtClean="0">
              <a:latin typeface="Comic Sans MS" panose="030F0702030302020204" pitchFamily="66" charset="0"/>
            </a:endParaRPr>
          </a:p>
          <a:p>
            <a:r>
              <a:rPr lang="en-GB" altLang="en-US" sz="1800" dirty="0">
                <a:latin typeface="Comic Sans MS" panose="030F0702030302020204" pitchFamily="66" charset="0"/>
                <a:hlinkClick r:id="rId4"/>
              </a:rPr>
              <a:t>https://www.youtube.com/watch?v=QaTIt1C5R-M</a:t>
            </a:r>
            <a:endParaRPr lang="en-GB" altLang="en-US" sz="1800" dirty="0">
              <a:latin typeface="Comic Sans MS" panose="030F0702030302020204" pitchFamily="66" charset="0"/>
            </a:endParaRPr>
          </a:p>
          <a:p>
            <a:endParaRPr lang="en-GB" altLang="en-US" sz="1800" u="sng" dirty="0" smtClean="0">
              <a:latin typeface="Comic Sans MS" panose="030F0702030302020204" pitchFamily="66" charset="0"/>
              <a:hlinkClick r:id="rId5"/>
            </a:endParaRPr>
          </a:p>
          <a:p>
            <a:endParaRPr lang="en-GB" altLang="en-US" sz="1800" u="sng" dirty="0" smtClean="0">
              <a:latin typeface="Comic Sans MS" panose="030F0702030302020204" pitchFamily="66" charset="0"/>
              <a:hlinkClick r:id="rId5"/>
            </a:endParaRPr>
          </a:p>
          <a:p>
            <a:r>
              <a:rPr lang="en-GB" altLang="en-US" sz="1800" u="sng" dirty="0">
                <a:latin typeface="Comic Sans MS" panose="030F0702030302020204" pitchFamily="66" charset="0"/>
                <a:hlinkClick r:id="rId5"/>
              </a:rPr>
              <a:t>https://www.enterpriseirregulars.com/104084/roundup-internet-things-forecasts-market-estimates-2015</a:t>
            </a:r>
            <a:r>
              <a:rPr lang="en-GB" altLang="en-US" sz="1800" u="sng" dirty="0" smtClean="0">
                <a:latin typeface="Comic Sans MS" panose="030F0702030302020204" pitchFamily="66" charset="0"/>
                <a:hlinkClick r:id=""/>
              </a:rPr>
              <a:t>/</a:t>
            </a:r>
          </a:p>
          <a:p>
            <a:endParaRPr lang="en-GB" altLang="en-US" sz="1800" u="sng" dirty="0" smtClean="0">
              <a:hlinkClick r:id=""/>
            </a:endParaRPr>
          </a:p>
          <a:p>
            <a:endParaRPr lang="en-GB" altLang="en-US" sz="1800" u="sng" dirty="0" smtClean="0">
              <a:hlinkClick r:id=""/>
            </a:endParaRPr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20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455440"/>
          </a:xfrm>
        </p:spPr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Data Quality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988840"/>
            <a:ext cx="8153400" cy="410716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What is meant by data quality?</a:t>
            </a:r>
          </a:p>
          <a:p>
            <a:endParaRPr lang="en-GB" sz="3600" dirty="0" smtClean="0">
              <a:latin typeface="Comic Sans MS" panose="030F0702030302020204" pitchFamily="66" charset="0"/>
            </a:endParaRPr>
          </a:p>
          <a:p>
            <a:r>
              <a:rPr lang="en-GB" sz="3600" dirty="0" smtClean="0">
                <a:latin typeface="Comic Sans MS" panose="030F0702030302020204" pitchFamily="66" charset="0"/>
              </a:rPr>
              <a:t>What are the disadvantages poor quality data?</a:t>
            </a:r>
          </a:p>
          <a:p>
            <a:endParaRPr lang="en-GB" sz="3600" dirty="0" smtClean="0">
              <a:latin typeface="Comic Sans MS" panose="030F0702030302020204" pitchFamily="66" charset="0"/>
            </a:endParaRPr>
          </a:p>
          <a:p>
            <a:r>
              <a:rPr lang="en-GB" sz="3600" dirty="0" smtClean="0">
                <a:latin typeface="Comic Sans MS" panose="030F0702030302020204" pitchFamily="66" charset="0"/>
              </a:rPr>
              <a:t>What are advantages of having quality data?</a:t>
            </a:r>
          </a:p>
          <a:p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323978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5157191"/>
            <a:ext cx="5807546" cy="1424583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http://www.iqtrainwrecks.com/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" name="Picture Placeholder 4" descr="trainwreck[1]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7244" b="17244"/>
          <a:stretch>
            <a:fillRect/>
          </a:stretch>
        </p:blipFill>
        <p:spPr>
          <a:xfrm>
            <a:off x="755576" y="838201"/>
            <a:ext cx="8007424" cy="4850080"/>
          </a:xfrm>
        </p:spPr>
      </p:pic>
      <p:sp>
        <p:nvSpPr>
          <p:cNvPr id="6" name="Rectangle 5"/>
          <p:cNvSpPr/>
          <p:nvPr/>
        </p:nvSpPr>
        <p:spPr>
          <a:xfrm>
            <a:off x="755576" y="548680"/>
            <a:ext cx="48245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1" dirty="0" smtClean="0">
              <a:solidFill>
                <a:srgbClr val="FF0000"/>
              </a:solidFill>
            </a:endParaRPr>
          </a:p>
          <a:p>
            <a:r>
              <a:rPr lang="en-GB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Data Disasters</a:t>
            </a:r>
            <a:endParaRPr lang="en-GB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2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20837"/>
          </a:xfrm>
        </p:spPr>
        <p:txBody>
          <a:bodyPr/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Data Disasters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294"/>
            <a:ext cx="8229600" cy="5035137"/>
          </a:xfrm>
        </p:spPr>
        <p:txBody>
          <a:bodyPr>
            <a:normAutofit fontScale="92500" lnSpcReduction="10000"/>
          </a:bodyPr>
          <a:lstStyle/>
          <a:p>
            <a:endParaRPr lang="en-US" sz="900" dirty="0" smtClean="0"/>
          </a:p>
          <a:p>
            <a:pPr lvl="1"/>
            <a:r>
              <a:rPr lang="en-GB" sz="3000" dirty="0" smtClean="0">
                <a:latin typeface="Comic Sans MS" panose="030F0702030302020204" pitchFamily="66" charset="0"/>
              </a:rPr>
              <a:t>A problem that affects real people in the real world that has, at its heart, poor quality information </a:t>
            </a:r>
          </a:p>
          <a:p>
            <a:pPr lvl="1"/>
            <a:endParaRPr lang="en-GB" sz="9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3000" dirty="0" smtClean="0">
                <a:latin typeface="Comic Sans MS" panose="030F0702030302020204" pitchFamily="66" charset="0"/>
              </a:rPr>
              <a:t>A failure to manage the quality of data/information. </a:t>
            </a:r>
          </a:p>
          <a:p>
            <a:pPr lvl="1"/>
            <a:endParaRPr lang="en-GB" sz="9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3000" dirty="0" smtClean="0">
                <a:latin typeface="Comic Sans MS" panose="030F0702030302020204" pitchFamily="66" charset="0"/>
              </a:rPr>
              <a:t>Can range from poor customer service to the loss of life or limb that might arise if there is a failure to manage data/information appropriately.</a:t>
            </a:r>
          </a:p>
          <a:p>
            <a:pPr lvl="1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pPr lvl="1">
              <a:buNone/>
            </a:pPr>
            <a:r>
              <a:rPr lang="en-GB" sz="3000" dirty="0" smtClean="0">
                <a:latin typeface="Comic Sans MS" panose="030F0702030302020204" pitchFamily="66" charset="0"/>
              </a:rPr>
              <a:t>Overarching theme: Data Quality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2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96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 flipH="1">
            <a:off x="1258888" y="1268413"/>
            <a:ext cx="950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133308" anchor="ctr">
            <a:spAutoFit/>
          </a:bodyPr>
          <a:lstStyle/>
          <a:p>
            <a:pPr algn="l"/>
            <a:r>
              <a:rPr lang="en-US" sz="1400" b="1" dirty="0">
                <a:solidFill>
                  <a:srgbClr val="9A9A9A"/>
                </a:solidFill>
                <a:ea typeface="Times New Roman" pitchFamily="18" charset="0"/>
                <a:cs typeface="Arial" charset="0"/>
              </a:rPr>
              <a:t>News</a:t>
            </a:r>
            <a:endParaRPr lang="en-GB" sz="1100" dirty="0">
              <a:ea typeface="Times New Roman" pitchFamily="18" charset="0"/>
              <a:cs typeface="Arial" charset="0"/>
            </a:endParaRPr>
          </a:p>
          <a:p>
            <a:pPr algn="l" eaLnBrk="0" hangingPunct="0"/>
            <a:endParaRPr lang="en-GB" dirty="0">
              <a:ea typeface="Times New Roman" pitchFamily="18" charset="0"/>
              <a:cs typeface="Arial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12519" y="2560164"/>
            <a:ext cx="724403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Red-faced 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Tesco feels the pain of the business cycle</a:t>
            </a:r>
            <a:endParaRPr lang="en-GB" sz="2000" dirty="0">
              <a:latin typeface="Comic Sans MS" panose="030F0702030302020204" pitchFamily="66" charset="0"/>
              <a:ea typeface="Times New Roman" pitchFamily="18" charset="0"/>
              <a:cs typeface="Arial" charset="0"/>
            </a:endParaRPr>
          </a:p>
          <a:p>
            <a:pPr algn="l" eaLnBrk="0" hangingPunct="0"/>
            <a:r>
              <a:rPr lang="en-US" sz="12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 Date: 25-Nov-09 </a:t>
            </a:r>
            <a:r>
              <a:rPr lang="en-US" sz="10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 </a:t>
            </a:r>
            <a:endParaRPr lang="en-US" sz="1000" dirty="0" smtClean="0">
              <a:solidFill>
                <a:srgbClr val="000000"/>
              </a:solidFill>
              <a:latin typeface="Comic Sans MS" panose="030F0702030302020204" pitchFamily="66" charset="0"/>
              <a:ea typeface="Times New Roman" pitchFamily="18" charset="0"/>
              <a:cs typeface="Arial" charset="0"/>
            </a:endParaRPr>
          </a:p>
          <a:p>
            <a:pPr algn="l" eaLnBrk="0" hangingPunct="0"/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  <a:ea typeface="Times New Roman" pitchFamily="18" charset="0"/>
              <a:cs typeface="Arial" charset="0"/>
            </a:endParaRPr>
          </a:p>
          <a:p>
            <a:pPr algn="l" eaLnBrk="0" hangingPunct="0"/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Tesco managed to pay a supplier almost £1m for six bikes. </a:t>
            </a:r>
          </a:p>
          <a:p>
            <a:pPr algn="l" eaLnBrk="0" hangingPunct="0"/>
            <a:endParaRPr lang="en-US" sz="800" b="1" dirty="0">
              <a:solidFill>
                <a:srgbClr val="000000"/>
              </a:solidFill>
              <a:latin typeface="Comic Sans MS" panose="030F0702030302020204" pitchFamily="66" charset="0"/>
              <a:ea typeface="Times New Roman" pitchFamily="18" charset="0"/>
              <a:cs typeface="Arial" charset="0"/>
            </a:endParaRPr>
          </a:p>
          <a:p>
            <a:pPr algn="l" eaLnBrk="0" hangingPunct="0"/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Someone's getting a rocket in </a:t>
            </a:r>
            <a:r>
              <a:rPr lang="en-US" b="1" i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Arial" charset="0"/>
              </a:rPr>
              <a:t>accounts...</a:t>
            </a:r>
            <a:endParaRPr lang="en-US" b="1" i="1" dirty="0">
              <a:latin typeface="Comic Sans MS" panose="030F0702030302020204" pitchFamily="66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9221" name="Picture 5" descr="http://cached.imagescaler.hbpl.co.uk/resize/scaleToFit/191/136/?sURL=http://offlinehbpl.hbpl.co.uk/news/TM/2B4D7B26-E8DD-C5CD-251F2C8458DD899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187450" y="1558131"/>
            <a:ext cx="1581150" cy="92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Management Today - not just business as usual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187450" y="620713"/>
            <a:ext cx="12001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827088" y="3919738"/>
            <a:ext cx="72009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  <a:p>
            <a:pPr algn="l"/>
            <a:endParaRPr lang="en-US" b="1" dirty="0" smtClean="0"/>
          </a:p>
          <a:p>
            <a:pPr algn="l"/>
            <a:r>
              <a:rPr lang="en-US" b="1" dirty="0" smtClean="0">
                <a:latin typeface="Comic Sans MS" panose="030F0702030302020204" pitchFamily="66" charset="0"/>
              </a:rPr>
              <a:t>But </a:t>
            </a:r>
            <a:r>
              <a:rPr lang="en-US" b="1" dirty="0">
                <a:latin typeface="Comic Sans MS" panose="030F0702030302020204" pitchFamily="66" charset="0"/>
              </a:rPr>
              <a:t>the £164,000 question is: </a:t>
            </a:r>
          </a:p>
          <a:p>
            <a:pPr algn="l"/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what’s happened to the poor soul in </a:t>
            </a:r>
            <a:r>
              <a:rPr lang="en-US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accounts </a:t>
            </a:r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who managed to put an extra three </a:t>
            </a:r>
            <a:r>
              <a:rPr lang="en-US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noughts</a:t>
            </a:r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 on the </a:t>
            </a:r>
            <a:r>
              <a:rPr lang="en-US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cheque</a:t>
            </a:r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  <a:p>
            <a:pPr algn="l"/>
            <a:endParaRPr lang="en-US" sz="1400" b="1" dirty="0">
              <a:solidFill>
                <a:srgbClr val="FF0000"/>
              </a:solidFill>
            </a:endParaRPr>
          </a:p>
          <a:p>
            <a:pPr algn="l"/>
            <a:r>
              <a:rPr lang="en-US" sz="2000" b="1" dirty="0">
                <a:latin typeface="Comic Sans MS" panose="030F0702030302020204" pitchFamily="66" charset="0"/>
              </a:rPr>
              <a:t>Why is it an </a:t>
            </a:r>
            <a:r>
              <a:rPr lang="en-US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accounts issue</a:t>
            </a:r>
            <a:r>
              <a:rPr lang="en-US" sz="2000" b="1" dirty="0">
                <a:latin typeface="Comic Sans MS" panose="030F0702030302020204" pitchFamily="66" charset="0"/>
              </a:rPr>
              <a:t>?…Its about DATA and CONTROLS</a:t>
            </a:r>
          </a:p>
          <a:p>
            <a:pPr algn="l"/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827088" y="3596799"/>
            <a:ext cx="742473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en-US" b="1" dirty="0">
              <a:solidFill>
                <a:srgbClr val="FF0000"/>
              </a:solidFill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</a:t>
            </a:r>
            <a:r>
              <a:rPr lang="en-US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finance department</a:t>
            </a:r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 managed to overpay by a factor of thousand – </a:t>
            </a:r>
          </a:p>
          <a:p>
            <a:pPr algn="l"/>
            <a:r>
              <a:rPr 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meaning the bikes cost a rather steep £984,000, or £164,000 each</a:t>
            </a:r>
            <a:r>
              <a:rPr lang="en-US" b="1" dirty="0">
                <a:latin typeface="Comic Sans MS" panose="030F0702030302020204" pitchFamily="66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898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3328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>
                <a:latin typeface="Comic Sans MS" panose="030F0702030302020204" pitchFamily="66" charset="0"/>
              </a:rPr>
              <a:t>Data Quality</a:t>
            </a:r>
            <a:r>
              <a:rPr lang="en-GB" sz="4800" dirty="0" smtClean="0">
                <a:latin typeface="Comic Sans MS" panose="030F0702030302020204" pitchFamily="66" charset="0"/>
              </a:rPr>
              <a:t/>
            </a:r>
            <a:br>
              <a:rPr lang="en-GB" sz="4800" dirty="0" smtClean="0">
                <a:latin typeface="Comic Sans MS" panose="030F0702030302020204" pitchFamily="66" charset="0"/>
              </a:rPr>
            </a:br>
            <a:endParaRPr lang="en-GB" dirty="0" smtClean="0">
              <a:latin typeface="Comic Sans MS" panose="030F0702030302020204" pitchFamily="66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1852551"/>
            <a:ext cx="8229600" cy="45007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smtClean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Personal definition</a:t>
            </a:r>
          </a:p>
          <a:p>
            <a:pPr marL="0" indent="0">
              <a:buNone/>
            </a:pPr>
            <a:r>
              <a:rPr lang="en-GB" sz="2400" dirty="0" smtClean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“Having </a:t>
            </a:r>
            <a:r>
              <a:rPr lang="en-GB" sz="24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right </a:t>
            </a:r>
            <a:r>
              <a:rPr lang="en-GB" sz="24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and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correct</a:t>
            </a:r>
            <a:r>
              <a:rPr lang="en-GB" sz="24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 data in the right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format</a:t>
            </a:r>
            <a:r>
              <a:rPr lang="en-GB" sz="24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, in the right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place</a:t>
            </a:r>
            <a:r>
              <a:rPr lang="en-GB" sz="24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 at the right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time</a:t>
            </a:r>
            <a:r>
              <a:rPr lang="en-GB" sz="24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, by having </a:t>
            </a:r>
            <a:r>
              <a:rPr lang="en-GB" sz="2400" i="1" dirty="0">
                <a:solidFill>
                  <a:srgbClr val="0070C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one single version of the truth </a:t>
            </a:r>
            <a:r>
              <a:rPr lang="en-GB" sz="2400" i="1" dirty="0">
                <a:solidFill>
                  <a:srgbClr val="92D05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across the enterprise</a:t>
            </a:r>
            <a:r>
              <a:rPr lang="en-GB" sz="2400" i="1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” </a:t>
            </a:r>
            <a:r>
              <a:rPr lang="en-GB" sz="2400" i="1" dirty="0">
                <a:solidFill>
                  <a:srgbClr val="0070C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1500" dirty="0"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(O'Brien 2011)</a:t>
            </a:r>
            <a:endParaRPr lang="en-GB" sz="1500" dirty="0">
              <a:latin typeface="Comic Sans MS" panose="030F0702030302020204" pitchFamily="66" charset="0"/>
            </a:endParaRPr>
          </a:p>
          <a:p>
            <a:pPr marL="0" indent="0">
              <a:buFontTx/>
              <a:buNone/>
            </a:pPr>
            <a:endParaRPr lang="en-GB" sz="1700" dirty="0" smtClean="0">
              <a:latin typeface="Comic Sans MS" panose="030F0702030302020204" pitchFamily="66" charset="0"/>
            </a:endParaRPr>
          </a:p>
          <a:p>
            <a:pPr marL="0" indent="0">
              <a:buFontTx/>
              <a:buNone/>
            </a:pPr>
            <a:r>
              <a:rPr lang="en-GB" sz="2800" dirty="0" smtClean="0">
                <a:latin typeface="Comic Sans MS" panose="030F0702030302020204" pitchFamily="66" charset="0"/>
              </a:rPr>
              <a:t>Cost of Poor Data Quality</a:t>
            </a:r>
            <a:endParaRPr lang="en-GB" sz="2800" dirty="0">
              <a:latin typeface="Comic Sans MS" panose="030F0702030302020204" pitchFamily="66" charset="0"/>
            </a:endParaRPr>
          </a:p>
          <a:p>
            <a:pPr marL="0" indent="0">
              <a:buFontTx/>
              <a:buNone/>
            </a:pPr>
            <a:r>
              <a:rPr lang="en-GB" sz="2400" dirty="0" smtClean="0">
                <a:latin typeface="Comic Sans MS" panose="030F0702030302020204" pitchFamily="66" charset="0"/>
              </a:rPr>
              <a:t>Companies can </a:t>
            </a:r>
            <a:r>
              <a:rPr lang="en-GB" sz="2400" b="1" dirty="0" smtClean="0">
                <a:latin typeface="Comic Sans MS" panose="030F0702030302020204" pitchFamily="66" charset="0"/>
              </a:rPr>
              <a:t>lose up to 10% </a:t>
            </a:r>
            <a:r>
              <a:rPr lang="en-GB" sz="2400" dirty="0" smtClean="0">
                <a:latin typeface="Comic Sans MS" panose="030F0702030302020204" pitchFamily="66" charset="0"/>
              </a:rPr>
              <a:t>of their revenues as a result of poor operational data, together with other serious consequential effects relating to tactical decision making and strategy generation. </a:t>
            </a: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FontTx/>
              <a:buNone/>
            </a:pPr>
            <a:r>
              <a:rPr lang="en-GB" sz="1500" dirty="0" smtClean="0">
                <a:latin typeface="Comic Sans MS" panose="030F0702030302020204" pitchFamily="66" charset="0"/>
              </a:rPr>
              <a:t>(Redman 2001:) </a:t>
            </a:r>
          </a:p>
          <a:p>
            <a:pPr marL="0" indent="0">
              <a:buFontTx/>
              <a:buNone/>
            </a:pPr>
            <a:endParaRPr lang="en-GB" sz="1500" dirty="0">
              <a:latin typeface="Comic Sans MS" panose="030F0702030302020204" pitchFamily="66" charset="0"/>
            </a:endParaRPr>
          </a:p>
          <a:p>
            <a:pPr marL="0" indent="0">
              <a:buFontTx/>
              <a:buNone/>
            </a:pPr>
            <a:r>
              <a:rPr lang="en-GB" sz="2800" dirty="0" smtClean="0">
                <a:latin typeface="Comic Sans MS" panose="030F0702030302020204" pitchFamily="66" charset="0"/>
              </a:rPr>
              <a:t>Tom Redman's lake...</a:t>
            </a:r>
          </a:p>
          <a:p>
            <a:pPr marL="0" indent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8286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978449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Costs of Poor Data </a:t>
            </a:r>
            <a:r>
              <a:rPr lang="en-GB" sz="3600" dirty="0" smtClean="0">
                <a:latin typeface="Comic Sans MS" panose="030F0702030302020204" pitchFamily="66" charset="0"/>
              </a:rPr>
              <a:t>Quality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71145"/>
            <a:ext cx="8153400" cy="5186855"/>
          </a:xfrm>
        </p:spPr>
        <p:txBody>
          <a:bodyPr>
            <a:normAutofit fontScale="55000" lnSpcReduction="20000"/>
          </a:bodyPr>
          <a:lstStyle/>
          <a:p>
            <a:r>
              <a:rPr lang="en-GB" sz="3500" dirty="0">
                <a:latin typeface="Comic Sans MS" panose="030F0702030302020204" pitchFamily="66" charset="0"/>
              </a:rPr>
              <a:t>TDWI: Data quality problems costs US business $600 billion a year (5% of US GDP) </a:t>
            </a:r>
            <a:r>
              <a:rPr lang="en-GB" sz="2900" dirty="0">
                <a:latin typeface="Comic Sans MS" panose="030F0702030302020204" pitchFamily="66" charset="0"/>
              </a:rPr>
              <a:t>(Eckerson </a:t>
            </a:r>
            <a:r>
              <a:rPr lang="en-GB" sz="2900" dirty="0" smtClean="0">
                <a:latin typeface="Comic Sans MS" panose="030F0702030302020204" pitchFamily="66" charset="0"/>
              </a:rPr>
              <a:t>2002) 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3500" dirty="0" smtClean="0">
                <a:latin typeface="Comic Sans MS" panose="030F0702030302020204" pitchFamily="66" charset="0"/>
              </a:rPr>
              <a:t>PWC Report: 75% of those surveyed reported major problems resulting from faulty data, </a:t>
            </a:r>
            <a:r>
              <a:rPr lang="en-GB" sz="2900" dirty="0" smtClean="0">
                <a:latin typeface="Comic Sans MS" panose="030F0702030302020204" pitchFamily="66" charset="0"/>
              </a:rPr>
              <a:t>(</a:t>
            </a:r>
            <a:r>
              <a:rPr lang="en-GB" sz="2900" dirty="0" err="1" smtClean="0">
                <a:latin typeface="Comic Sans MS" panose="030F0702030302020204" pitchFamily="66" charset="0"/>
              </a:rPr>
              <a:t>Informatica</a:t>
            </a:r>
            <a:r>
              <a:rPr lang="en-GB" sz="2900" dirty="0" smtClean="0">
                <a:latin typeface="Comic Sans MS" panose="030F0702030302020204" pitchFamily="66" charset="0"/>
              </a:rPr>
              <a:t>. 2005:). 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r>
              <a:rPr lang="en-GB" sz="3500" dirty="0" smtClean="0">
                <a:latin typeface="Comic Sans MS" panose="030F0702030302020204" pitchFamily="66" charset="0"/>
              </a:rPr>
              <a:t>“Every business function will have direct costs associated with poor data quality” </a:t>
            </a:r>
            <a:r>
              <a:rPr lang="en-GB" sz="2900" dirty="0" smtClean="0">
                <a:latin typeface="Comic Sans MS" panose="030F0702030302020204" pitchFamily="66" charset="0"/>
              </a:rPr>
              <a:t>(Dun and Bradstreet (2006).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r>
              <a:rPr lang="en-GB" sz="3500" dirty="0">
                <a:latin typeface="Comic Sans MS" panose="030F0702030302020204" pitchFamily="66" charset="0"/>
              </a:rPr>
              <a:t>A Survey of 193 organisations sponsored, 39% of which had revenues in excess of US $1 billion: 33% rated their data quality as poor at best, whilst only 4% reported it as </a:t>
            </a:r>
            <a:r>
              <a:rPr lang="en-GB" sz="2900" dirty="0">
                <a:latin typeface="Comic Sans MS" panose="030F0702030302020204" pitchFamily="66" charset="0"/>
              </a:rPr>
              <a:t>excellent (Information Difference 2009</a:t>
            </a:r>
            <a:r>
              <a:rPr lang="en-GB" sz="2900" dirty="0" smtClean="0">
                <a:latin typeface="Comic Sans MS" panose="030F0702030302020204" pitchFamily="66" charset="0"/>
              </a:rPr>
              <a:t>).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r>
              <a:rPr lang="en-GB" sz="3500" dirty="0" smtClean="0">
                <a:latin typeface="Comic Sans MS" panose="030F0702030302020204" pitchFamily="66" charset="0"/>
              </a:rPr>
              <a:t>33</a:t>
            </a:r>
            <a:r>
              <a:rPr lang="en-GB" sz="3500" dirty="0">
                <a:latin typeface="Comic Sans MS" panose="030F0702030302020204" pitchFamily="66" charset="0"/>
              </a:rPr>
              <a:t>% of Fortune 100 organisations will experience a data crisis by 2017 arising from their inability to value, govern or trust their enterprise data </a:t>
            </a:r>
            <a:r>
              <a:rPr lang="en-GB" sz="2900" dirty="0">
                <a:latin typeface="Comic Sans MS" panose="030F0702030302020204" pitchFamily="66" charset="0"/>
              </a:rPr>
              <a:t>(Gartner 2014</a:t>
            </a:r>
            <a:r>
              <a:rPr lang="en-GB" sz="2900" dirty="0" smtClean="0">
                <a:latin typeface="Comic Sans MS" panose="030F0702030302020204" pitchFamily="66" charset="0"/>
              </a:rPr>
              <a:t>)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endParaRPr lang="en-GB" sz="900" dirty="0">
              <a:latin typeface="Comic Sans MS" panose="030F0702030302020204" pitchFamily="66" charset="0"/>
            </a:endParaRPr>
          </a:p>
          <a:p>
            <a:r>
              <a:rPr lang="en-GB" sz="3500" dirty="0">
                <a:latin typeface="Comic Sans MS" panose="030F0702030302020204" pitchFamily="66" charset="0"/>
              </a:rPr>
              <a:t>On average global companies feel that 26% of their data is inaccurate (up 25% on last year) and 80% do not have a sophisticated approach to data quality . </a:t>
            </a:r>
            <a:r>
              <a:rPr lang="en-GB" sz="2900" dirty="0">
                <a:latin typeface="Comic Sans MS" panose="030F0702030302020204" pitchFamily="66" charset="0"/>
              </a:rPr>
              <a:t>(Experian 2015</a:t>
            </a:r>
            <a:r>
              <a:rPr lang="en-GB" sz="2900" dirty="0" smtClean="0">
                <a:latin typeface="Comic Sans MS" panose="030F0702030302020204" pitchFamily="66" charset="0"/>
              </a:rPr>
              <a:t>)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r>
              <a:rPr lang="en-GB" sz="3500" dirty="0"/>
              <a:t>Nearly 60% of organisations do not measure the cost of poor data quality </a:t>
            </a:r>
            <a:r>
              <a:rPr lang="en-GB" sz="2900" dirty="0"/>
              <a:t>(Gartner 2017)</a:t>
            </a:r>
          </a:p>
          <a:p>
            <a:endParaRPr lang="en-GB" sz="2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9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>
                <a:latin typeface="Comic Sans MS" panose="030F0702030302020204" pitchFamily="66" charset="0"/>
              </a:rPr>
              <a:t>Data Disaster to Competitive Advantage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352200"/>
              </p:ext>
            </p:extLst>
          </p:nvPr>
        </p:nvGraphicFramePr>
        <p:xfrm>
          <a:off x="3302000" y="1814513"/>
          <a:ext cx="2525713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Visio" r:id="rId3" imgW="3492331" imgH="6250432" progId="Visio.Drawing.11">
                  <p:embed/>
                </p:oleObj>
              </mc:Choice>
              <mc:Fallback>
                <p:oleObj name="Visio" r:id="rId3" imgW="3492331" imgH="6250432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0" y="1814513"/>
                        <a:ext cx="2525713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312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>
                <a:latin typeface="Comic Sans MS" panose="030F0702030302020204" pitchFamily="66" charset="0"/>
                <a:cs typeface="Arial" pitchFamily="34" charset="0"/>
              </a:rPr>
              <a:t>Data Seen as an </a:t>
            </a:r>
            <a:r>
              <a:rPr lang="en-GB" sz="4000" dirty="0" smtClean="0">
                <a:latin typeface="Comic Sans MS" panose="030F0702030302020204" pitchFamily="66" charset="0"/>
                <a:cs typeface="Arial" pitchFamily="34" charset="0"/>
              </a:rPr>
              <a:t>Asset</a:t>
            </a:r>
            <a:r>
              <a:rPr lang="en-GB" sz="4000" dirty="0">
                <a:latin typeface="Comic Sans MS" panose="030F0702030302020204" pitchFamily="66" charset="0"/>
                <a:cs typeface="Arial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4421"/>
            <a:ext cx="8229600" cy="445174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80000"/>
              </a:lnSpc>
            </a:pPr>
            <a:endParaRPr lang="en-GB" sz="34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200" dirty="0" smtClean="0">
                <a:latin typeface="Comic Sans MS" panose="030F0702030302020204" pitchFamily="66" charset="0"/>
              </a:rPr>
              <a:t>Data </a:t>
            </a:r>
            <a:r>
              <a:rPr lang="en-GB" sz="4200" dirty="0">
                <a:latin typeface="Comic Sans MS" panose="030F0702030302020204" pitchFamily="66" charset="0"/>
              </a:rPr>
              <a:t>itself remains one of our most abundant yet under-utilised </a:t>
            </a:r>
            <a:r>
              <a:rPr lang="en-GB" sz="4200" dirty="0" smtClean="0">
                <a:latin typeface="Comic Sans MS" panose="030F0702030302020204" pitchFamily="66" charset="0"/>
              </a:rPr>
              <a:t>resources</a:t>
            </a:r>
            <a:r>
              <a:rPr lang="en-GB" sz="4200" dirty="0">
                <a:latin typeface="Comic Sans MS" panose="030F0702030302020204" pitchFamily="66" charset="0"/>
              </a:rPr>
              <a:t>” </a:t>
            </a:r>
            <a:r>
              <a:rPr lang="en-GB" sz="3400" dirty="0">
                <a:latin typeface="Comic Sans MS" panose="030F0702030302020204" pitchFamily="66" charset="0"/>
              </a:rPr>
              <a:t>(Davenport, Harris, De Long and Jacobson 2001: 1)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26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200" dirty="0">
                <a:latin typeface="Comic Sans MS" panose="030F0702030302020204" pitchFamily="66" charset="0"/>
              </a:rPr>
              <a:t>Many organisations will readily agree that their data is an important asset, but fail to take </a:t>
            </a:r>
            <a:r>
              <a:rPr lang="en-GB" sz="4200" dirty="0" smtClean="0">
                <a:latin typeface="Comic Sans MS" panose="030F0702030302020204" pitchFamily="66" charset="0"/>
              </a:rPr>
              <a:t>any action </a:t>
            </a:r>
            <a:r>
              <a:rPr lang="en-GB" sz="3400" dirty="0" smtClean="0">
                <a:latin typeface="Comic Sans MS" panose="030F0702030302020204" pitchFamily="66" charset="0"/>
              </a:rPr>
              <a:t>(Hewlett </a:t>
            </a:r>
            <a:r>
              <a:rPr lang="en-GB" sz="3400" dirty="0">
                <a:latin typeface="Comic Sans MS" panose="030F0702030302020204" pitchFamily="66" charset="0"/>
              </a:rPr>
              <a:t>Packard 2007: 3)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34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200" dirty="0" smtClean="0">
                <a:latin typeface="Comic Sans MS" panose="030F0702030302020204" pitchFamily="66" charset="0"/>
              </a:rPr>
              <a:t>Less </a:t>
            </a:r>
            <a:r>
              <a:rPr lang="en-GB" sz="4200" dirty="0">
                <a:latin typeface="Comic Sans MS" panose="030F0702030302020204" pitchFamily="66" charset="0"/>
              </a:rPr>
              <a:t>than one third of organisations regularly monitor data </a:t>
            </a:r>
            <a:r>
              <a:rPr lang="en-GB" sz="4200" dirty="0" smtClean="0">
                <a:latin typeface="Comic Sans MS" panose="030F0702030302020204" pitchFamily="66" charset="0"/>
              </a:rPr>
              <a:t>quality </a:t>
            </a:r>
            <a:r>
              <a:rPr lang="en-GB" sz="3400" dirty="0">
                <a:latin typeface="Comic Sans MS" panose="030F0702030302020204" pitchFamily="66" charset="0"/>
              </a:rPr>
              <a:t>(</a:t>
            </a:r>
            <a:r>
              <a:rPr lang="en-GB" sz="3400" dirty="0" err="1">
                <a:latin typeface="Comic Sans MS" panose="030F0702030302020204" pitchFamily="66" charset="0"/>
              </a:rPr>
              <a:t>Hayler</a:t>
            </a:r>
            <a:r>
              <a:rPr lang="en-GB" sz="3400" dirty="0">
                <a:latin typeface="Comic Sans MS" panose="030F0702030302020204" pitchFamily="66" charset="0"/>
              </a:rPr>
              <a:t> 2010: 22).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3400" dirty="0">
              <a:latin typeface="Comic Sans MS" panose="030F0702030302020204" pitchFamily="66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dirty="0">
                <a:latin typeface="Comic Sans MS" panose="030F0702030302020204" pitchFamily="66" charset="0"/>
              </a:rPr>
              <a:t>BUT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34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200" dirty="0">
                <a:latin typeface="Comic Sans MS" panose="030F0702030302020204" pitchFamily="66" charset="0"/>
              </a:rPr>
              <a:t>Companies who are able to gain a better understanding of their customers through improved information may be in a position to enhance their operating margins by up to six </a:t>
            </a:r>
            <a:r>
              <a:rPr lang="en-GB" sz="4200" dirty="0" err="1">
                <a:latin typeface="Comic Sans MS" panose="030F0702030302020204" pitchFamily="66" charset="0"/>
              </a:rPr>
              <a:t>percent</a:t>
            </a:r>
            <a:r>
              <a:rPr lang="en-GB" sz="4200" dirty="0">
                <a:latin typeface="Comic Sans MS" panose="030F0702030302020204" pitchFamily="66" charset="0"/>
              </a:rPr>
              <a:t> </a:t>
            </a:r>
            <a:r>
              <a:rPr lang="en-GB" sz="3400" dirty="0">
                <a:latin typeface="Comic Sans MS" panose="030F0702030302020204" pitchFamily="66" charset="0"/>
              </a:rPr>
              <a:t>(Davenport and Harris 2002: 30).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06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Bringing everything together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latin typeface="Comic Sans MS" panose="030F0702030302020204" pitchFamily="66" charset="0"/>
              </a:rPr>
              <a:t>Data is both an organisational resource and an enterprise-wide asset, as valuable as any of physical, financial or personal assets and therefore must be managed appropriately.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800" dirty="0" smtClean="0">
                <a:latin typeface="Comic Sans MS" panose="030F0702030302020204" pitchFamily="66" charset="0"/>
              </a:rPr>
              <a:t>Its sole purpose is to serve the organisation to enable the it to attain its objectives and goals whilst conforming to the requirements of overall </a:t>
            </a:r>
            <a:r>
              <a:rPr lang="en-GB" sz="2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corporate governance</a:t>
            </a:r>
          </a:p>
        </p:txBody>
      </p:sp>
    </p:spTree>
    <p:extLst>
      <p:ext uri="{BB962C8B-B14F-4D97-AF65-F5344CB8AC3E}">
        <p14:creationId xmlns:p14="http://schemas.microsoft.com/office/powerpoint/2010/main" val="29776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Lecture Structure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600" b="1" dirty="0">
                <a:latin typeface="Comic Sans MS" panose="030F0702030302020204" pitchFamily="66" charset="0"/>
              </a:rPr>
              <a:t>Lecture 1- The Digital Age- Implications for Business Ethics</a:t>
            </a:r>
          </a:p>
          <a:p>
            <a:pPr lvl="0"/>
            <a:r>
              <a:rPr lang="en-GB" dirty="0" smtClean="0">
                <a:latin typeface="Comic Sans MS" panose="030F0702030302020204" pitchFamily="66" charset="0"/>
              </a:rPr>
              <a:t>The </a:t>
            </a:r>
            <a:r>
              <a:rPr lang="en-GB" dirty="0">
                <a:latin typeface="Comic Sans MS" panose="030F0702030302020204" pitchFamily="66" charset="0"/>
              </a:rPr>
              <a:t>ever increasing difficulties in managing data assets in today’s (and tomorrow’s) volatile </a:t>
            </a:r>
            <a:r>
              <a:rPr lang="en-GB" dirty="0" smtClean="0">
                <a:latin typeface="Comic Sans MS" panose="030F0702030302020204" pitchFamily="66" charset="0"/>
              </a:rPr>
              <a:t>environments</a:t>
            </a:r>
          </a:p>
          <a:p>
            <a:r>
              <a:rPr lang="en-GB" dirty="0">
                <a:latin typeface="Comic Sans MS" panose="030F0702030302020204" pitchFamily="66" charset="0"/>
              </a:rPr>
              <a:t>The effects of poor data quality and the consequential impacts on all stakeholders’ </a:t>
            </a:r>
            <a:r>
              <a:rPr lang="en-GB" dirty="0" smtClean="0">
                <a:latin typeface="Comic Sans MS" panose="030F0702030302020204" pitchFamily="66" charset="0"/>
              </a:rPr>
              <a:t>values</a:t>
            </a:r>
            <a:endParaRPr lang="en-GB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The complexities of managing national and international  integrated supply chains and stakeholder </a:t>
            </a:r>
            <a:r>
              <a:rPr lang="en-GB" dirty="0" smtClean="0">
                <a:latin typeface="Comic Sans MS" panose="030F0702030302020204" pitchFamily="66" charset="0"/>
              </a:rPr>
              <a:t>connectivity</a:t>
            </a:r>
          </a:p>
          <a:p>
            <a:pPr lvl="0"/>
            <a:endParaRPr lang="en-GB" sz="500" dirty="0">
              <a:latin typeface="Comic Sans MS" panose="030F0702030302020204" pitchFamily="66" charset="0"/>
            </a:endParaRPr>
          </a:p>
          <a:p>
            <a:r>
              <a:rPr lang="en-GB" sz="2600" b="1" dirty="0">
                <a:latin typeface="Comic Sans MS" panose="030F0702030302020204" pitchFamily="66" charset="0"/>
              </a:rPr>
              <a:t>Lecture 2- Cyber Crime- Vulnerabilities, Risks and Impact</a:t>
            </a: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The globalisation of the digital world and the ‘real’ threat of Cybercrime </a:t>
            </a:r>
            <a:r>
              <a:rPr lang="en-GB" i="1" dirty="0">
                <a:latin typeface="Comic Sans MS" panose="030F0702030302020204" pitchFamily="66" charset="0"/>
              </a:rPr>
              <a:t>for everyone</a:t>
            </a:r>
            <a:endParaRPr lang="en-GB" dirty="0"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latin typeface="Comic Sans MS" panose="030F0702030302020204" pitchFamily="66" charset="0"/>
              </a:rPr>
              <a:t>The increasing risks relating to the protection of personal data both around social media and within </a:t>
            </a:r>
            <a:r>
              <a:rPr lang="en-GB" dirty="0" smtClean="0">
                <a:latin typeface="Comic Sans MS" panose="030F0702030302020204" pitchFamily="66" charset="0"/>
              </a:rPr>
              <a:t>organisational </a:t>
            </a:r>
            <a:r>
              <a:rPr lang="en-GB" dirty="0">
                <a:latin typeface="Comic Sans MS" panose="030F0702030302020204" pitchFamily="66" charset="0"/>
              </a:rPr>
              <a:t>information systems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94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/>
              <a:t>Do you recognise this?</a:t>
            </a:r>
            <a:endParaRPr lang="en-GB" sz="4000" dirty="0"/>
          </a:p>
        </p:txBody>
      </p:sp>
      <p:pic>
        <p:nvPicPr>
          <p:cNvPr id="6" name="Content Placeholder 5" descr="https://media.licdn.com/mpr/mpr/AAEAAQAAAAAAAA1VAAAAJGM4NDg1YmU4LTZiOGUtNDk1Yi04MTcyLWM5YTgyN2IyYTVmM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5152"/>
            <a:ext cx="9144000" cy="50428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23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Implications?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 smtClean="0">
                <a:latin typeface="Comic Sans MS" panose="030F0702030302020204" pitchFamily="66" charset="0"/>
              </a:rPr>
              <a:t>Finnish Red Cross</a:t>
            </a:r>
          </a:p>
          <a:p>
            <a:pPr algn="ctr"/>
            <a:endParaRPr lang="en-GB" sz="4800" dirty="0">
              <a:latin typeface="Comic Sans MS" panose="030F0702030302020204" pitchFamily="66" charset="0"/>
            </a:endParaRPr>
          </a:p>
          <a:p>
            <a:pPr algn="ctr"/>
            <a:endParaRPr lang="en-GB" sz="4800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4800" dirty="0" err="1">
                <a:latin typeface="Comic Sans MS" panose="030F0702030302020204" pitchFamily="66" charset="0"/>
              </a:rPr>
              <a:t>K</a:t>
            </a:r>
            <a:r>
              <a:rPr lang="en-GB" sz="4800" dirty="0" err="1" smtClean="0">
                <a:latin typeface="Comic Sans MS" panose="030F0702030302020204" pitchFamily="66" charset="0"/>
              </a:rPr>
              <a:t>ontti</a:t>
            </a:r>
            <a:endParaRPr lang="en-GB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94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21653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References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6290"/>
            <a:ext cx="8229600" cy="4837835"/>
          </a:xfrm>
        </p:spPr>
        <p:txBody>
          <a:bodyPr>
            <a:no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Alter, S. (1998) Information Systems. Longman Publishing. Boston </a:t>
            </a:r>
            <a:r>
              <a:rPr lang="en-GB" sz="1600" dirty="0" smtClean="0">
                <a:latin typeface="Comic Sans MS" panose="030F0702030302020204" pitchFamily="66" charset="0"/>
              </a:rPr>
              <a:t>MA</a:t>
            </a:r>
            <a:endParaRPr lang="en-GB" sz="1600" dirty="0">
              <a:latin typeface="Comic Sans MS" panose="030F0702030302020204" pitchFamily="66" charset="0"/>
            </a:endParaRPr>
          </a:p>
          <a:p>
            <a:r>
              <a:rPr lang="en-GB" sz="1600" dirty="0" err="1" smtClean="0">
                <a:latin typeface="Comic Sans MS" panose="030F0702030302020204" pitchFamily="66" charset="0"/>
              </a:rPr>
              <a:t>Checkland</a:t>
            </a:r>
            <a:r>
              <a:rPr lang="en-GB" sz="1600" dirty="0">
                <a:latin typeface="Comic Sans MS" panose="030F0702030302020204" pitchFamily="66" charset="0"/>
              </a:rPr>
              <a:t>, P. and Howell, S. (1997) </a:t>
            </a:r>
            <a:r>
              <a:rPr lang="en-GB" sz="1600" u="sng" dirty="0">
                <a:latin typeface="Comic Sans MS" panose="030F0702030302020204" pitchFamily="66" charset="0"/>
              </a:rPr>
              <a:t>Information, systems and information systems: making sense of the field</a:t>
            </a:r>
            <a:r>
              <a:rPr lang="en-GB" sz="1600" dirty="0">
                <a:latin typeface="Comic Sans MS" panose="030F0702030302020204" pitchFamily="66" charset="0"/>
              </a:rPr>
              <a:t>. Chichester: John Wiley &amp; </a:t>
            </a:r>
            <a:r>
              <a:rPr lang="en-GB" sz="1600" dirty="0" smtClean="0">
                <a:latin typeface="Comic Sans MS" panose="030F0702030302020204" pitchFamily="66" charset="0"/>
              </a:rPr>
              <a:t>Sons</a:t>
            </a:r>
          </a:p>
          <a:p>
            <a:r>
              <a:rPr lang="en-GB" sz="1600" dirty="0" err="1">
                <a:latin typeface="Comic Sans MS" panose="030F0702030302020204" pitchFamily="66" charset="0"/>
              </a:rPr>
              <a:t>Choo</a:t>
            </a:r>
            <a:r>
              <a:rPr lang="en-GB" sz="1600" dirty="0">
                <a:latin typeface="Comic Sans MS" panose="030F0702030302020204" pitchFamily="66" charset="0"/>
              </a:rPr>
              <a:t>, C.W. (1996) The Knowing Organisation: How Organisations Use Information to Construct Meaning, Create Knowledge and Make Decisions. International Journal of Information Management 16(5) 329-340</a:t>
            </a:r>
          </a:p>
          <a:p>
            <a:r>
              <a:rPr lang="en-GB" sz="1600" dirty="0" err="1">
                <a:latin typeface="Comic Sans MS" panose="030F0702030302020204" pitchFamily="66" charset="0"/>
              </a:rPr>
              <a:t>Choo</a:t>
            </a:r>
            <a:r>
              <a:rPr lang="en-GB" sz="1600" dirty="0">
                <a:latin typeface="Comic Sans MS" panose="030F0702030302020204" pitchFamily="66" charset="0"/>
              </a:rPr>
              <a:t>, C.W. (2001) The Knowing Organisation as Learning Organisation. Education and Training 43(4/5) </a:t>
            </a:r>
            <a:r>
              <a:rPr lang="en-GB" sz="1600" dirty="0" smtClean="0">
                <a:latin typeface="Comic Sans MS" panose="030F0702030302020204" pitchFamily="66" charset="0"/>
              </a:rPr>
              <a:t>197-205</a:t>
            </a:r>
            <a:endParaRPr lang="en-GB" sz="1600" dirty="0">
              <a:latin typeface="Comic Sans MS" panose="030F0702030302020204" pitchFamily="66" charset="0"/>
            </a:endParaRPr>
          </a:p>
          <a:p>
            <a:r>
              <a:rPr lang="en-GB" sz="1600" dirty="0" smtClean="0">
                <a:latin typeface="Comic Sans MS" panose="030F0702030302020204" pitchFamily="66" charset="0"/>
              </a:rPr>
              <a:t>Davenport</a:t>
            </a:r>
            <a:r>
              <a:rPr lang="en-GB" sz="1600" dirty="0">
                <a:latin typeface="Comic Sans MS" panose="030F0702030302020204" pitchFamily="66" charset="0"/>
              </a:rPr>
              <a:t>, T. H. (1998) Putting the Enterprise into the Enterprise System. </a:t>
            </a:r>
            <a:r>
              <a:rPr lang="en-GB" sz="1600" u="sng" dirty="0">
                <a:latin typeface="Comic Sans MS" panose="030F0702030302020204" pitchFamily="66" charset="0"/>
              </a:rPr>
              <a:t>Harvard Business Review</a:t>
            </a:r>
            <a:r>
              <a:rPr lang="en-GB" sz="1600" dirty="0">
                <a:latin typeface="Comic Sans MS" panose="030F0702030302020204" pitchFamily="66" charset="0"/>
              </a:rPr>
              <a:t>, July-August 1998: 121-131</a:t>
            </a:r>
            <a:r>
              <a:rPr lang="en-GB" sz="16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Davenport, T. H. (</a:t>
            </a:r>
            <a:r>
              <a:rPr lang="en-GB" sz="1600" dirty="0" smtClean="0">
                <a:latin typeface="Comic Sans MS" panose="030F0702030302020204" pitchFamily="66" charset="0"/>
              </a:rPr>
              <a:t>2006) </a:t>
            </a:r>
            <a:r>
              <a:rPr lang="en-GB" sz="1600" dirty="0">
                <a:latin typeface="Comic Sans MS" panose="030F0702030302020204" pitchFamily="66" charset="0"/>
              </a:rPr>
              <a:t>Competing on Analytics. </a:t>
            </a:r>
            <a:r>
              <a:rPr lang="en-GB" sz="1600" u="sng" dirty="0">
                <a:latin typeface="Comic Sans MS" panose="030F0702030302020204" pitchFamily="66" charset="0"/>
              </a:rPr>
              <a:t>Harvard Business Review</a:t>
            </a:r>
            <a:r>
              <a:rPr lang="en-GB" sz="1600" dirty="0">
                <a:latin typeface="Comic Sans MS" panose="030F0702030302020204" pitchFamily="66" charset="0"/>
              </a:rPr>
              <a:t>, January 2006: 99-107. </a:t>
            </a:r>
            <a:endParaRPr lang="en-GB" sz="1600" dirty="0" smtClean="0">
              <a:latin typeface="Comic Sans MS" panose="030F0702030302020204" pitchFamily="66" charset="0"/>
            </a:endParaRPr>
          </a:p>
          <a:p>
            <a:r>
              <a:rPr lang="en-GB" sz="1600" dirty="0">
                <a:latin typeface="Comic Sans MS" panose="030F0702030302020204" pitchFamily="66" charset="0"/>
              </a:rPr>
              <a:t>Davenport, T. H. (2009) Make Better Decisions. </a:t>
            </a:r>
            <a:r>
              <a:rPr lang="en-GB" sz="1600" u="sng" dirty="0">
                <a:latin typeface="Comic Sans MS" panose="030F0702030302020204" pitchFamily="66" charset="0"/>
              </a:rPr>
              <a:t>Harvard Business Review</a:t>
            </a:r>
            <a:r>
              <a:rPr lang="en-GB" sz="1600" dirty="0">
                <a:latin typeface="Comic Sans MS" panose="030F0702030302020204" pitchFamily="66" charset="0"/>
              </a:rPr>
              <a:t>, November 2009. </a:t>
            </a:r>
            <a:endParaRPr lang="en-GB" sz="1600" dirty="0" smtClean="0">
              <a:latin typeface="Comic Sans MS" panose="030F0702030302020204" pitchFamily="66" charset="0"/>
            </a:endParaRPr>
          </a:p>
          <a:p>
            <a:r>
              <a:rPr lang="en-GB" sz="1600" dirty="0" smtClean="0">
                <a:latin typeface="Comic Sans MS" panose="030F0702030302020204" pitchFamily="66" charset="0"/>
              </a:rPr>
              <a:t>Davenport</a:t>
            </a:r>
            <a:r>
              <a:rPr lang="en-GB" sz="1600" dirty="0">
                <a:latin typeface="Comic Sans MS" panose="030F0702030302020204" pitchFamily="66" charset="0"/>
              </a:rPr>
              <a:t>, T. H. and </a:t>
            </a:r>
            <a:r>
              <a:rPr lang="en-GB" sz="1600" dirty="0" err="1">
                <a:latin typeface="Comic Sans MS" panose="030F0702030302020204" pitchFamily="66" charset="0"/>
              </a:rPr>
              <a:t>Prusak</a:t>
            </a:r>
            <a:r>
              <a:rPr lang="en-GB" sz="1600" dirty="0">
                <a:latin typeface="Comic Sans MS" panose="030F0702030302020204" pitchFamily="66" charset="0"/>
              </a:rPr>
              <a:t>, L (1998) Working knowledge: how organisations manage what they know. Boston MA:  Harvard Business School Press </a:t>
            </a: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500" dirty="0" smtClean="0"/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638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164"/>
            <a:ext cx="8153400" cy="1443036"/>
          </a:xfrm>
        </p:spPr>
        <p:txBody>
          <a:bodyPr/>
          <a:lstStyle/>
          <a:p>
            <a:pPr algn="ctr"/>
            <a:r>
              <a:rPr lang="en-GB" sz="2800" dirty="0">
                <a:latin typeface="Comic Sans MS" panose="030F0702030302020204" pitchFamily="66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0036"/>
            <a:ext cx="8229600" cy="5146964"/>
          </a:xfrm>
        </p:spPr>
        <p:txBody>
          <a:bodyPr>
            <a:normAutofit/>
          </a:bodyPr>
          <a:lstStyle/>
          <a:p>
            <a:r>
              <a:rPr lang="en-GB" sz="1700" dirty="0" smtClean="0">
                <a:latin typeface="Comic Sans MS" panose="030F0702030302020204" pitchFamily="66" charset="0"/>
              </a:rPr>
              <a:t>Davenport</a:t>
            </a:r>
            <a:r>
              <a:rPr lang="en-GB" sz="1700" dirty="0">
                <a:latin typeface="Comic Sans MS" panose="030F0702030302020204" pitchFamily="66" charset="0"/>
              </a:rPr>
              <a:t>, T. H., De Long, D. W. and Beers, M. C. (1998) Successful Knowledge Management Projects. </a:t>
            </a:r>
            <a:r>
              <a:rPr lang="en-GB" sz="1700" u="sng" dirty="0">
                <a:latin typeface="Comic Sans MS" panose="030F0702030302020204" pitchFamily="66" charset="0"/>
              </a:rPr>
              <a:t>Sloan Management Review</a:t>
            </a:r>
            <a:r>
              <a:rPr lang="en-GB" sz="1700" dirty="0">
                <a:latin typeface="Comic Sans MS" panose="030F0702030302020204" pitchFamily="66" charset="0"/>
              </a:rPr>
              <a:t>, Winter 43-57.</a:t>
            </a:r>
          </a:p>
          <a:p>
            <a:r>
              <a:rPr lang="en-GB" sz="1700" dirty="0">
                <a:latin typeface="Comic Sans MS" panose="030F0702030302020204" pitchFamily="66" charset="0"/>
              </a:rPr>
              <a:t>Davenport, T. H. and Harris, J. G. (2007) </a:t>
            </a:r>
            <a:r>
              <a:rPr lang="en-GB" sz="1700" u="sng" dirty="0">
                <a:latin typeface="Comic Sans MS" panose="030F0702030302020204" pitchFamily="66" charset="0"/>
              </a:rPr>
              <a:t>Competing on Analytics: The New Science of Winning</a:t>
            </a:r>
            <a:r>
              <a:rPr lang="en-GB" sz="1700" dirty="0">
                <a:latin typeface="Comic Sans MS" panose="030F0702030302020204" pitchFamily="66" charset="0"/>
              </a:rPr>
              <a:t>. Cambridge MA: Harvard Business School Press: 225. </a:t>
            </a:r>
          </a:p>
          <a:p>
            <a:r>
              <a:rPr lang="en-GB" sz="1700" dirty="0">
                <a:latin typeface="Comic Sans MS" panose="030F0702030302020204" pitchFamily="66" charset="0"/>
              </a:rPr>
              <a:t>Davenport, T. H., Harris, J. G., De Long, D. W. and Jacobson, A. L. (2001b) Data to Knowledge to Results: Building an Analytic Capability: 1-26: Accenture. </a:t>
            </a:r>
          </a:p>
          <a:p>
            <a:r>
              <a:rPr lang="en-GB" sz="1700" dirty="0">
                <a:latin typeface="Comic Sans MS" panose="030F0702030302020204" pitchFamily="66" charset="0"/>
              </a:rPr>
              <a:t>Davenport, T. H., Harris, J. G. and Morison, R. (2010) Overcoming Sticking Points to Embedding Analytics, </a:t>
            </a:r>
            <a:r>
              <a:rPr lang="en-GB" sz="1700" u="sng" dirty="0">
                <a:latin typeface="Comic Sans MS" panose="030F0702030302020204" pitchFamily="66" charset="0"/>
              </a:rPr>
              <a:t>Information Management Magazine</a:t>
            </a:r>
            <a:r>
              <a:rPr lang="en-GB" sz="1700" dirty="0">
                <a:latin typeface="Comic Sans MS" panose="030F0702030302020204" pitchFamily="66" charset="0"/>
              </a:rPr>
              <a:t>, Vol. May/June: 1-2. </a:t>
            </a:r>
          </a:p>
          <a:p>
            <a:r>
              <a:rPr lang="en-GB" sz="1700" dirty="0" err="1">
                <a:latin typeface="Comic Sans MS" panose="030F0702030302020204" pitchFamily="66" charset="0"/>
              </a:rPr>
              <a:t>Edvinsson</a:t>
            </a:r>
            <a:r>
              <a:rPr lang="en-GB" sz="1700" dirty="0">
                <a:latin typeface="Comic Sans MS" panose="030F0702030302020204" pitchFamily="66" charset="0"/>
              </a:rPr>
              <a:t>, Leif and Michael S. Malone (1997), Intellectual Capital: Realizing Your Company’s True Value by Finding Its Hidden Roots, HarperCollins Publishers </a:t>
            </a:r>
            <a:r>
              <a:rPr lang="en-GB" sz="1700" dirty="0" err="1">
                <a:latin typeface="Comic Sans MS" panose="030F0702030302020204" pitchFamily="66" charset="0"/>
              </a:rPr>
              <a:t>inc.</a:t>
            </a:r>
            <a:r>
              <a:rPr lang="en-GB" sz="1700" dirty="0">
                <a:latin typeface="Comic Sans MS" panose="030F0702030302020204" pitchFamily="66" charset="0"/>
              </a:rPr>
              <a:t>, New </a:t>
            </a:r>
            <a:r>
              <a:rPr lang="en-GB" sz="1700" dirty="0" smtClean="0">
                <a:latin typeface="Comic Sans MS" panose="030F0702030302020204" pitchFamily="66" charset="0"/>
              </a:rPr>
              <a:t>York</a:t>
            </a:r>
          </a:p>
          <a:p>
            <a:r>
              <a:rPr lang="en-GB" sz="1700" dirty="0">
                <a:latin typeface="Comic Sans MS" panose="030F0702030302020204" pitchFamily="66" charset="0"/>
              </a:rPr>
              <a:t>Gartner (2014) Gartner press release Egham </a:t>
            </a:r>
            <a:r>
              <a:rPr lang="en-GB" sz="1100" u="sng" dirty="0">
                <a:latin typeface="Comic Sans MS" panose="030F0702030302020204" pitchFamily="66" charset="0"/>
                <a:hlinkClick r:id="rId2"/>
              </a:rPr>
              <a:t>http://</a:t>
            </a:r>
            <a:r>
              <a:rPr lang="en-GB" sz="1100" u="sng" dirty="0" smtClean="0">
                <a:latin typeface="Comic Sans MS" panose="030F0702030302020204" pitchFamily="66" charset="0"/>
                <a:hlinkClick r:id="rId2"/>
              </a:rPr>
              <a:t>www.gartner.com/newsroom/id/2672515</a:t>
            </a:r>
            <a:endParaRPr lang="en-GB" sz="1100" dirty="0">
              <a:latin typeface="Comic Sans MS" panose="030F0702030302020204" pitchFamily="66" charset="0"/>
            </a:endParaRPr>
          </a:p>
          <a:p>
            <a:r>
              <a:rPr lang="en-GB" sz="1700" dirty="0">
                <a:latin typeface="Comic Sans MS" panose="030F0702030302020204" pitchFamily="66" charset="0"/>
              </a:rPr>
              <a:t>Harris, J. G. (2005a) Insight-to-Action Loop: Theory to Practice: Accenture.</a:t>
            </a:r>
          </a:p>
          <a:p>
            <a:r>
              <a:rPr lang="en-GB" sz="1700" dirty="0">
                <a:latin typeface="Comic Sans MS" panose="030F0702030302020204" pitchFamily="66" charset="0"/>
              </a:rPr>
              <a:t>Harris, J. G. (</a:t>
            </a:r>
            <a:r>
              <a:rPr lang="en-GB" sz="1700" dirty="0" smtClean="0">
                <a:latin typeface="Comic Sans MS" panose="030F0702030302020204" pitchFamily="66" charset="0"/>
              </a:rPr>
              <a:t>2005b). </a:t>
            </a:r>
            <a:r>
              <a:rPr lang="en-GB" sz="1700" dirty="0">
                <a:latin typeface="Comic Sans MS" panose="030F0702030302020204" pitchFamily="66" charset="0"/>
              </a:rPr>
              <a:t>The Insight-to-Action Loop: Transforming Information into Business Performance: Accenture</a:t>
            </a:r>
          </a:p>
        </p:txBody>
      </p:sp>
    </p:spTree>
    <p:extLst>
      <p:ext uri="{BB962C8B-B14F-4D97-AF65-F5344CB8AC3E}">
        <p14:creationId xmlns:p14="http://schemas.microsoft.com/office/powerpoint/2010/main" val="35118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164"/>
            <a:ext cx="8153400" cy="1837891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References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650"/>
            <a:ext cx="8229600" cy="4831169"/>
          </a:xfrm>
        </p:spPr>
        <p:txBody>
          <a:bodyPr>
            <a:norm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Harris</a:t>
            </a:r>
            <a:r>
              <a:rPr lang="en-GB" sz="1600" dirty="0">
                <a:latin typeface="Comic Sans MS" panose="030F0702030302020204" pitchFamily="66" charset="0"/>
              </a:rPr>
              <a:t>, J. G. (2007) Forget the toys- It's the guy with the best data who wins: Accenture.</a:t>
            </a:r>
          </a:p>
          <a:p>
            <a:r>
              <a:rPr lang="en-GB" sz="1600" dirty="0" err="1">
                <a:latin typeface="Comic Sans MS" panose="030F0702030302020204" pitchFamily="66" charset="0"/>
              </a:rPr>
              <a:t>Hlupic</a:t>
            </a:r>
            <a:r>
              <a:rPr lang="en-GB" sz="1600" dirty="0">
                <a:latin typeface="Comic Sans MS" panose="030F0702030302020204" pitchFamily="66" charset="0"/>
              </a:rPr>
              <a:t>, V,(2003) Knowledge and business process management, IDEA Group Publishing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IBM (2012) Analytics: The rea-world use of big data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Intel IT Centre (2013) Planning Guide- Getting Started with Big Data </a:t>
            </a:r>
            <a:endParaRPr lang="en-GB" sz="1600" dirty="0" smtClean="0">
              <a:latin typeface="Comic Sans MS" panose="030F0702030302020204" pitchFamily="66" charset="0"/>
            </a:endParaRPr>
          </a:p>
          <a:p>
            <a:r>
              <a:rPr lang="en-GB" sz="1600" dirty="0" smtClean="0">
                <a:latin typeface="Comic Sans MS" panose="030F0702030302020204" pitchFamily="66" charset="0"/>
              </a:rPr>
              <a:t>Laudon</a:t>
            </a:r>
            <a:r>
              <a:rPr lang="en-GB" sz="1600" dirty="0">
                <a:latin typeface="Comic Sans MS" panose="030F0702030302020204" pitchFamily="66" charset="0"/>
              </a:rPr>
              <a:t>, K.C., Laudon, J, (2014) Management Information Systems - Managing the digital firm, 13th Edition, Pearson </a:t>
            </a:r>
            <a:r>
              <a:rPr lang="en-GB" sz="1600" dirty="0" smtClean="0">
                <a:latin typeface="Comic Sans MS" panose="030F0702030302020204" pitchFamily="66" charset="0"/>
              </a:rPr>
              <a:t>publishers</a:t>
            </a:r>
          </a:p>
          <a:p>
            <a:r>
              <a:rPr lang="en-GB" sz="1600" dirty="0" err="1" smtClean="0">
                <a:latin typeface="Comic Sans MS" panose="030F0702030302020204" pitchFamily="66" charset="0"/>
              </a:rPr>
              <a:t>Marchand</a:t>
            </a:r>
            <a:r>
              <a:rPr lang="en-GB" sz="1600" dirty="0">
                <a:latin typeface="Comic Sans MS" panose="030F0702030302020204" pitchFamily="66" charset="0"/>
              </a:rPr>
              <a:t>, M. A. (2000) </a:t>
            </a:r>
            <a:r>
              <a:rPr lang="en-GB" sz="1600" u="sng" dirty="0">
                <a:latin typeface="Comic Sans MS" panose="030F0702030302020204" pitchFamily="66" charset="0"/>
              </a:rPr>
              <a:t>Competing with Information: a manager's guide to creating value with information content</a:t>
            </a:r>
            <a:r>
              <a:rPr lang="en-GB" sz="1600" dirty="0">
                <a:latin typeface="Comic Sans MS" panose="030F0702030302020204" pitchFamily="66" charset="0"/>
              </a:rPr>
              <a:t>. Chichester: John Wiley &amp; Sons: 342</a:t>
            </a:r>
            <a:r>
              <a:rPr lang="en-GB" sz="1600" dirty="0" smtClean="0">
                <a:latin typeface="Comic Sans MS" panose="030F0702030302020204" pitchFamily="66" charset="0"/>
              </a:rPr>
              <a:t>. </a:t>
            </a:r>
          </a:p>
          <a:p>
            <a:r>
              <a:rPr lang="en-GB" sz="1600" dirty="0" err="1" smtClean="0">
                <a:latin typeface="Comic Sans MS" panose="030F0702030302020204" pitchFamily="66" charset="0"/>
              </a:rPr>
              <a:t>Mutch</a:t>
            </a:r>
            <a:r>
              <a:rPr lang="en-GB" sz="1600" dirty="0">
                <a:latin typeface="Comic Sans MS" panose="030F0702030302020204" pitchFamily="66" charset="0"/>
              </a:rPr>
              <a:t>, A. (2008) </a:t>
            </a:r>
            <a:r>
              <a:rPr lang="en-GB" sz="1600" u="sng" dirty="0">
                <a:latin typeface="Comic Sans MS" panose="030F0702030302020204" pitchFamily="66" charset="0"/>
              </a:rPr>
              <a:t>Managing Information and Knowledge in Organizations</a:t>
            </a:r>
            <a:r>
              <a:rPr lang="en-GB" sz="1600" dirty="0">
                <a:latin typeface="Comic Sans MS" panose="030F0702030302020204" pitchFamily="66" charset="0"/>
              </a:rPr>
              <a:t>. London: Routledge: 272. </a:t>
            </a:r>
            <a:endParaRPr lang="en-GB" sz="1600" dirty="0" smtClean="0">
              <a:latin typeface="Comic Sans MS" panose="030F0702030302020204" pitchFamily="66" charset="0"/>
            </a:endParaRPr>
          </a:p>
          <a:p>
            <a:r>
              <a:rPr lang="en-GB" sz="1600" dirty="0" err="1">
                <a:latin typeface="Comic Sans MS" panose="030F0702030302020204" pitchFamily="66" charset="0"/>
              </a:rPr>
              <a:t>Nonaka</a:t>
            </a:r>
            <a:r>
              <a:rPr lang="en-GB" sz="1600" dirty="0">
                <a:latin typeface="Comic Sans MS" panose="030F0702030302020204" pitchFamily="66" charset="0"/>
              </a:rPr>
              <a:t>, I. and Takeuchi, H. (1995) </a:t>
            </a:r>
            <a:r>
              <a:rPr lang="en-GB" sz="1600" u="sng" dirty="0">
                <a:latin typeface="Comic Sans MS" panose="030F0702030302020204" pitchFamily="66" charset="0"/>
              </a:rPr>
              <a:t>The Knowledge-Creating Company</a:t>
            </a:r>
            <a:r>
              <a:rPr lang="en-GB" sz="1600" dirty="0">
                <a:latin typeface="Comic Sans MS" panose="030F0702030302020204" pitchFamily="66" charset="0"/>
              </a:rPr>
              <a:t>. Oxford: Oxford University Press: 284</a:t>
            </a:r>
          </a:p>
          <a:p>
            <a:r>
              <a:rPr lang="en-GB" sz="1600" dirty="0" err="1">
                <a:latin typeface="Comic Sans MS" panose="030F0702030302020204" pitchFamily="66" charset="0"/>
              </a:rPr>
              <a:t>Orna</a:t>
            </a:r>
            <a:r>
              <a:rPr lang="en-GB" sz="1600" dirty="0">
                <a:latin typeface="Comic Sans MS" panose="030F0702030302020204" pitchFamily="66" charset="0"/>
              </a:rPr>
              <a:t>, E. (1996) Information Products and Presentation in Organisations: Accident or Design? </a:t>
            </a:r>
            <a:r>
              <a:rPr lang="en-GB" sz="1600" u="sng" dirty="0">
                <a:latin typeface="Comic Sans MS" panose="030F0702030302020204" pitchFamily="66" charset="0"/>
              </a:rPr>
              <a:t>International Journal of Information Management</a:t>
            </a:r>
            <a:r>
              <a:rPr lang="en-GB" sz="1600" dirty="0">
                <a:latin typeface="Comic Sans MS" panose="030F0702030302020204" pitchFamily="66" charset="0"/>
              </a:rPr>
              <a:t>, 16(5): 341-351. 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055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163"/>
            <a:ext cx="8153400" cy="1517257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References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0666"/>
            <a:ext cx="8229600" cy="5597360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Comic Sans MS" panose="030F0702030302020204" pitchFamily="66" charset="0"/>
              </a:rPr>
              <a:t>Oz</a:t>
            </a:r>
            <a:r>
              <a:rPr lang="en-GB" sz="1800" dirty="0">
                <a:latin typeface="Comic Sans MS" panose="030F0702030302020204" pitchFamily="66" charset="0"/>
              </a:rPr>
              <a:t>, Jones and </a:t>
            </a:r>
            <a:r>
              <a:rPr lang="en-GB" sz="1800" dirty="0" err="1">
                <a:latin typeface="Comic Sans MS" panose="030F0702030302020204" pitchFamily="66" charset="0"/>
              </a:rPr>
              <a:t>Gowthorpe</a:t>
            </a:r>
            <a:r>
              <a:rPr lang="en-GB" sz="1800" dirty="0">
                <a:latin typeface="Comic Sans MS" panose="030F0702030302020204" pitchFamily="66" charset="0"/>
              </a:rPr>
              <a:t>. (2012) Financial and Management Information. Cengage Learning: 636 </a:t>
            </a:r>
            <a:endParaRPr lang="en-GB" sz="1800" dirty="0" smtClean="0">
              <a:latin typeface="Comic Sans MS" panose="030F0702030302020204" pitchFamily="66" charset="0"/>
            </a:endParaRPr>
          </a:p>
          <a:p>
            <a:r>
              <a:rPr lang="en-GB" sz="1800" dirty="0">
                <a:latin typeface="Comic Sans MS" panose="030F0702030302020204" pitchFamily="66" charset="0"/>
              </a:rPr>
              <a:t>Porter, M.E. (</a:t>
            </a:r>
            <a:r>
              <a:rPr lang="en-GB" sz="1800" i="1" dirty="0">
                <a:latin typeface="Comic Sans MS" panose="030F0702030302020204" pitchFamily="66" charset="0"/>
              </a:rPr>
              <a:t>1985</a:t>
            </a:r>
            <a:r>
              <a:rPr lang="en-GB" sz="1800" dirty="0">
                <a:latin typeface="Comic Sans MS" panose="030F0702030302020204" pitchFamily="66" charset="0"/>
              </a:rPr>
              <a:t>) Competitive Advantage, Free Press, New York, </a:t>
            </a:r>
          </a:p>
          <a:p>
            <a:r>
              <a:rPr lang="en-GB" sz="1800" dirty="0">
                <a:latin typeface="Comic Sans MS" panose="030F0702030302020204" pitchFamily="66" charset="0"/>
              </a:rPr>
              <a:t>Redman, T. C. (2005) Data: A Sea Change Ahead. </a:t>
            </a:r>
            <a:r>
              <a:rPr lang="en-GB" sz="1800" u="sng" dirty="0">
                <a:latin typeface="Comic Sans MS" panose="030F0702030302020204" pitchFamily="66" charset="0"/>
              </a:rPr>
              <a:t>Wall Street Technology</a:t>
            </a:r>
            <a:r>
              <a:rPr lang="en-GB" sz="1800" dirty="0">
                <a:latin typeface="Comic Sans MS" panose="030F0702030302020204" pitchFamily="66" charset="0"/>
              </a:rPr>
              <a:t>, September</a:t>
            </a:r>
          </a:p>
          <a:p>
            <a:r>
              <a:rPr lang="en-GB" sz="1800" dirty="0">
                <a:latin typeface="Comic Sans MS" panose="030F0702030302020204" pitchFamily="66" charset="0"/>
              </a:rPr>
              <a:t>Robison, L. (2010) Correcting the Misconceptions About the Nature of Data that Thwart Information Quality. MIT Information Quality Industry Symposium. Massachusetts Institute of Technology, Cambridge, MA, </a:t>
            </a:r>
            <a:r>
              <a:rPr lang="en-GB" sz="1800" dirty="0" smtClean="0">
                <a:latin typeface="Comic Sans MS" panose="030F0702030302020204" pitchFamily="66" charset="0"/>
              </a:rPr>
              <a:t>USA</a:t>
            </a:r>
          </a:p>
          <a:p>
            <a:r>
              <a:rPr lang="en-GB" sz="1800" dirty="0">
                <a:latin typeface="Comic Sans MS" panose="030F0702030302020204" pitchFamily="66" charset="0"/>
              </a:rPr>
              <a:t>Strong, D. M., Lee, Y. W. and Wang, R. Y. (1997) Data Quality in Context. </a:t>
            </a:r>
            <a:r>
              <a:rPr lang="en-GB" sz="1800" u="sng" dirty="0">
                <a:latin typeface="Comic Sans MS" panose="030F0702030302020204" pitchFamily="66" charset="0"/>
              </a:rPr>
              <a:t>Communications of the ACM</a:t>
            </a:r>
            <a:r>
              <a:rPr lang="en-GB" sz="1800" dirty="0">
                <a:latin typeface="Comic Sans MS" panose="030F0702030302020204" pitchFamily="66" charset="0"/>
              </a:rPr>
              <a:t>, 40(5): </a:t>
            </a:r>
            <a:r>
              <a:rPr lang="en-GB" sz="1800" dirty="0" smtClean="0">
                <a:latin typeface="Comic Sans MS" panose="030F0702030302020204" pitchFamily="66" charset="0"/>
              </a:rPr>
              <a:t>103-11</a:t>
            </a:r>
            <a:endParaRPr lang="en-GB" sz="1800" dirty="0">
              <a:latin typeface="Comic Sans MS" panose="030F0702030302020204" pitchFamily="66" charset="0"/>
            </a:endParaRPr>
          </a:p>
          <a:p>
            <a:r>
              <a:rPr lang="en-GB" sz="1800" dirty="0">
                <a:latin typeface="Comic Sans MS" panose="030F0702030302020204" pitchFamily="66" charset="0"/>
              </a:rPr>
              <a:t>Universidad </a:t>
            </a:r>
            <a:r>
              <a:rPr lang="en-GB" sz="1800" dirty="0" err="1">
                <a:latin typeface="Comic Sans MS" panose="030F0702030302020204" pitchFamily="66" charset="0"/>
              </a:rPr>
              <a:t>Politenica</a:t>
            </a:r>
            <a:r>
              <a:rPr lang="en-GB" sz="1800" dirty="0">
                <a:latin typeface="Comic Sans MS" panose="030F0702030302020204" pitchFamily="66" charset="0"/>
              </a:rPr>
              <a:t> de Valencia Logistic. sedislogistic.wordpress.com 2011/03/28</a:t>
            </a:r>
          </a:p>
          <a:p>
            <a:r>
              <a:rPr lang="en-GB" sz="1800" dirty="0" smtClean="0">
                <a:latin typeface="Comic Sans MS" panose="030F0702030302020204" pitchFamily="66" charset="0"/>
              </a:rPr>
              <a:t>Wang</a:t>
            </a:r>
            <a:r>
              <a:rPr lang="en-GB" sz="1800" dirty="0">
                <a:latin typeface="Comic Sans MS" panose="030F0702030302020204" pitchFamily="66" charset="0"/>
              </a:rPr>
              <a:t>, R. Y. (1998) A Product Perspective on Total Data. </a:t>
            </a:r>
            <a:r>
              <a:rPr lang="en-GB" sz="1800" u="sng" dirty="0">
                <a:latin typeface="Comic Sans MS" panose="030F0702030302020204" pitchFamily="66" charset="0"/>
              </a:rPr>
              <a:t>Communications of the ACM</a:t>
            </a:r>
            <a:r>
              <a:rPr lang="en-GB" sz="1800" dirty="0">
                <a:latin typeface="Comic Sans MS" panose="030F0702030302020204" pitchFamily="66" charset="0"/>
              </a:rPr>
              <a:t>, 41(2): 58-65. </a:t>
            </a:r>
          </a:p>
          <a:p>
            <a:r>
              <a:rPr lang="en-GB" sz="1800" dirty="0">
                <a:latin typeface="Comic Sans MS" panose="030F0702030302020204" pitchFamily="66" charset="0"/>
              </a:rPr>
              <a:t>Wenger, E. (2002) </a:t>
            </a:r>
            <a:r>
              <a:rPr lang="en-GB" sz="1800" u="sng" dirty="0">
                <a:latin typeface="Comic Sans MS" panose="030F0702030302020204" pitchFamily="66" charset="0"/>
              </a:rPr>
              <a:t>Cultivating Communities of Practice: A Guide to Managing Knowledge</a:t>
            </a:r>
            <a:r>
              <a:rPr lang="en-GB" sz="1800" dirty="0">
                <a:latin typeface="Comic Sans MS" panose="030F0702030302020204" pitchFamily="66" charset="0"/>
              </a:rPr>
              <a:t>: Harvard Business School Books</a:t>
            </a:r>
            <a:r>
              <a:rPr lang="en-GB" sz="1600" dirty="0"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88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Lecture Structure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800" b="1" dirty="0">
                <a:latin typeface="Comic Sans MS" panose="030F0702030302020204" pitchFamily="66" charset="0"/>
              </a:rPr>
              <a:t>Lecture 3- Mitigating Data Risks</a:t>
            </a:r>
            <a:endParaRPr lang="en-GB" sz="2800" dirty="0">
              <a:latin typeface="Comic Sans MS" panose="030F0702030302020204" pitchFamily="66" charset="0"/>
            </a:endParaRPr>
          </a:p>
          <a:p>
            <a:pPr lvl="0"/>
            <a:r>
              <a:rPr lang="en-GB" sz="2800" dirty="0">
                <a:latin typeface="Comic Sans MS" panose="030F0702030302020204" pitchFamily="66" charset="0"/>
              </a:rPr>
              <a:t>The potential protective mechanisms that organisations and individuals can employ to ‘mitigate’ against these ever-more sophisticated ethical and social risks and threats</a:t>
            </a:r>
          </a:p>
          <a:p>
            <a:r>
              <a:rPr lang="en-GB" sz="2800" b="1" dirty="0">
                <a:latin typeface="Comic Sans MS" panose="030F0702030302020204" pitchFamily="66" charset="0"/>
              </a:rPr>
              <a:t> </a:t>
            </a:r>
            <a:endParaRPr lang="en-GB" sz="2800" dirty="0">
              <a:latin typeface="Comic Sans MS" panose="030F0702030302020204" pitchFamily="66" charset="0"/>
            </a:endParaRPr>
          </a:p>
          <a:p>
            <a:r>
              <a:rPr lang="en-GB" sz="2800" b="1" dirty="0">
                <a:latin typeface="Comic Sans MS" panose="030F0702030302020204" pitchFamily="66" charset="0"/>
              </a:rPr>
              <a:t>Lecture 4- Managing Change for Sustainable Improvements</a:t>
            </a:r>
            <a:endParaRPr lang="en-GB" sz="2800" dirty="0">
              <a:latin typeface="Comic Sans MS" panose="030F0702030302020204" pitchFamily="66" charset="0"/>
            </a:endParaRPr>
          </a:p>
          <a:p>
            <a:pPr lvl="0"/>
            <a:r>
              <a:rPr lang="en-GB" sz="2800" dirty="0">
                <a:latin typeface="Comic Sans MS" panose="030F0702030302020204" pitchFamily="66" charset="0"/>
              </a:rPr>
              <a:t>Methods of embedding business process changes to achieve sustainable organisational improvement initiatives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293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69276"/>
          </a:xfrm>
        </p:spPr>
        <p:txBody>
          <a:bodyPr/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Our key topics for discussion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655" y="1907629"/>
            <a:ext cx="83721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omic Sans MS" panose="030F0702030302020204" pitchFamily="66" charset="0"/>
              </a:rPr>
              <a:t>IS </a:t>
            </a:r>
            <a:r>
              <a:rPr lang="en-GB" sz="2400" dirty="0">
                <a:latin typeface="Comic Sans MS" panose="030F0702030302020204" pitchFamily="66" charset="0"/>
              </a:rPr>
              <a:t>within the organisational and global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Awareness of enabling technologies we need to drive and/or support information and knowledge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Data/Information as an </a:t>
            </a:r>
            <a:r>
              <a:rPr lang="en-GB" sz="2400" i="1" dirty="0">
                <a:latin typeface="Comic Sans MS" panose="030F0702030302020204" pitchFamily="66" charset="0"/>
              </a:rPr>
              <a:t>enterprise-wide asset </a:t>
            </a:r>
            <a:r>
              <a:rPr lang="en-GB" sz="2400" dirty="0">
                <a:latin typeface="Comic Sans MS" panose="030F0702030302020204" pitchFamily="66" charset="0"/>
              </a:rPr>
              <a:t>as important as any physical, financial or human asset that organisations </a:t>
            </a:r>
            <a:r>
              <a:rPr lang="en-GB" sz="2400" dirty="0" smtClean="0">
                <a:latin typeface="Comic Sans MS" panose="030F0702030302020204" pitchFamily="66" charset="0"/>
              </a:rPr>
              <a:t>manage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omic Sans MS" panose="030F0702030302020204" pitchFamily="66" charset="0"/>
              </a:rPr>
              <a:t>Managing</a:t>
            </a:r>
            <a:r>
              <a:rPr lang="en-GB" sz="2400" dirty="0">
                <a:latin typeface="Comic Sans MS" panose="030F0702030302020204" pitchFamily="66" charset="0"/>
              </a:rPr>
              <a:t> information, knowledge, systems, processes and technology as strategic resources to </a:t>
            </a:r>
            <a:r>
              <a:rPr lang="en-GB" sz="2400" i="1" dirty="0">
                <a:latin typeface="Comic Sans MS" panose="030F0702030302020204" pitchFamily="66" charset="0"/>
              </a:rPr>
              <a:t>enable organisation to achieve their </a:t>
            </a:r>
            <a:r>
              <a:rPr lang="en-GB" sz="2400" i="1" dirty="0" smtClean="0">
                <a:latin typeface="Comic Sans MS" panose="030F0702030302020204" pitchFamily="66" charset="0"/>
              </a:rPr>
              <a:t>objectives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8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omic Sans MS" panose="030F0702030302020204" pitchFamily="66" charset="0"/>
              </a:rPr>
              <a:t>Data/Information Quality risks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Emerging(</a:t>
            </a:r>
            <a:r>
              <a:rPr lang="en-GB" sz="3600" dirty="0" err="1" smtClean="0">
                <a:latin typeface="Comic Sans MS" panose="030F0702030302020204" pitchFamily="66" charset="0"/>
              </a:rPr>
              <a:t>ed</a:t>
            </a:r>
            <a:r>
              <a:rPr lang="en-GB" sz="3600" dirty="0" smtClean="0">
                <a:latin typeface="Comic Sans MS" panose="030F0702030302020204" pitchFamily="66" charset="0"/>
              </a:rPr>
              <a:t>) Technology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39613"/>
            <a:ext cx="8229600" cy="5044965"/>
          </a:xfrm>
        </p:spPr>
        <p:txBody>
          <a:bodyPr>
            <a:normAutofit fontScale="70000" lnSpcReduction="20000"/>
          </a:bodyPr>
          <a:lstStyle/>
          <a:p>
            <a:r>
              <a:rPr lang="en-GB" sz="4300" dirty="0" smtClean="0">
                <a:latin typeface="Comic Sans MS" panose="030F0702030302020204" pitchFamily="66" charset="0"/>
              </a:rPr>
              <a:t>The expanding use of the internet and the growth of E-Business &amp; E-Commerce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>
                <a:latin typeface="Comic Sans MS" panose="030F0702030302020204" pitchFamily="66" charset="0"/>
              </a:rPr>
              <a:t>The explosion in social </a:t>
            </a:r>
            <a:r>
              <a:rPr lang="en-GB" sz="4300" dirty="0" smtClean="0">
                <a:latin typeface="Comic Sans MS" panose="030F0702030302020204" pitchFamily="66" charset="0"/>
              </a:rPr>
              <a:t>media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 smtClean="0">
                <a:latin typeface="Comic Sans MS" panose="030F0702030302020204" pitchFamily="66" charset="0"/>
              </a:rPr>
              <a:t>The </a:t>
            </a:r>
            <a:r>
              <a:rPr lang="en-GB" sz="4300" dirty="0">
                <a:latin typeface="Comic Sans MS" panose="030F0702030302020204" pitchFamily="66" charset="0"/>
              </a:rPr>
              <a:t>proliferation of mobile devices, </a:t>
            </a:r>
            <a:r>
              <a:rPr lang="en-GB" sz="4300" dirty="0" err="1">
                <a:latin typeface="Comic Sans MS" panose="030F0702030302020204" pitchFamily="66" charset="0"/>
              </a:rPr>
              <a:t>inc.</a:t>
            </a:r>
            <a:r>
              <a:rPr lang="en-GB" sz="4300" dirty="0">
                <a:latin typeface="Comic Sans MS" panose="030F0702030302020204" pitchFamily="66" charset="0"/>
              </a:rPr>
              <a:t> BYOD</a:t>
            </a:r>
          </a:p>
          <a:p>
            <a:pPr marL="0" indent="0">
              <a:buNone/>
            </a:pPr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4300" dirty="0">
                <a:latin typeface="Comic Sans MS" panose="030F0702030302020204" pitchFamily="66" charset="0"/>
              </a:rPr>
              <a:t>Cloud Computing &amp; SAAS- (Software as a Service)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 smtClean="0">
                <a:latin typeface="Comic Sans MS" panose="030F0702030302020204" pitchFamily="66" charset="0"/>
              </a:rPr>
              <a:t>The </a:t>
            </a:r>
            <a:r>
              <a:rPr lang="en-GB" sz="4300" dirty="0">
                <a:latin typeface="Comic Sans MS" panose="030F0702030302020204" pitchFamily="66" charset="0"/>
              </a:rPr>
              <a:t>evolution of 'Big </a:t>
            </a:r>
            <a:r>
              <a:rPr lang="en-GB" sz="4300" dirty="0" smtClean="0">
                <a:latin typeface="Comic Sans MS" panose="030F0702030302020204" pitchFamily="66" charset="0"/>
              </a:rPr>
              <a:t>Data‘, Analytics &amp; </a:t>
            </a:r>
            <a:r>
              <a:rPr lang="en-GB" sz="4300" dirty="0" err="1" smtClean="0">
                <a:latin typeface="Comic Sans MS" panose="030F0702030302020204" pitchFamily="66" charset="0"/>
              </a:rPr>
              <a:t>IoT</a:t>
            </a:r>
            <a:endParaRPr lang="en-GB" sz="11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 smtClean="0">
                <a:latin typeface="Comic Sans MS" panose="030F0702030302020204" pitchFamily="66" charset="0"/>
              </a:rPr>
              <a:t>Data Risk &amp; Security issues, </a:t>
            </a:r>
            <a:r>
              <a:rPr lang="en-GB" sz="43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including……… Cybercrime</a:t>
            </a:r>
          </a:p>
          <a:p>
            <a:endParaRPr lang="en-GB" sz="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2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Systems- Definitions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0700"/>
            <a:ext cx="8229600" cy="4590628"/>
          </a:xfrm>
        </p:spPr>
        <p:txBody>
          <a:bodyPr>
            <a:normAutofit/>
          </a:bodyPr>
          <a:lstStyle/>
          <a:p>
            <a:r>
              <a:rPr lang="en-GB" dirty="0"/>
              <a:t>S</a:t>
            </a:r>
            <a:r>
              <a:rPr lang="en-GB" dirty="0" smtClean="0"/>
              <a:t>ystem: </a:t>
            </a:r>
          </a:p>
          <a:p>
            <a:pPr lvl="1"/>
            <a:r>
              <a:rPr lang="en-GB" dirty="0"/>
              <a:t>An array of components that work together to achieve a </a:t>
            </a:r>
            <a:r>
              <a:rPr lang="en-GB" i="1" dirty="0">
                <a:solidFill>
                  <a:srgbClr val="FF0000"/>
                </a:solidFill>
              </a:rPr>
              <a:t>common goal</a:t>
            </a:r>
            <a:r>
              <a:rPr lang="en-GB" dirty="0"/>
              <a:t> or </a:t>
            </a:r>
            <a:r>
              <a:rPr lang="en-GB" dirty="0">
                <a:solidFill>
                  <a:srgbClr val="FF0000"/>
                </a:solidFill>
              </a:rPr>
              <a:t>multiple </a:t>
            </a:r>
            <a:r>
              <a:rPr lang="en-GB" dirty="0" smtClean="0">
                <a:solidFill>
                  <a:srgbClr val="FF0000"/>
                </a:solidFill>
              </a:rPr>
              <a:t>goals</a:t>
            </a:r>
          </a:p>
          <a:p>
            <a:pPr lvl="1"/>
            <a:endParaRPr lang="en-GB" sz="900" dirty="0" smtClean="0"/>
          </a:p>
          <a:p>
            <a:r>
              <a:rPr lang="en-GB" dirty="0" smtClean="0"/>
              <a:t>Business System:</a:t>
            </a:r>
          </a:p>
          <a:p>
            <a:pPr lvl="1"/>
            <a:r>
              <a:rPr lang="en-GB" dirty="0" smtClean="0"/>
              <a:t>A methodical procedure or process that is used as a delivery mechanism for providing specific goods or services to customers</a:t>
            </a:r>
          </a:p>
          <a:p>
            <a:pPr lvl="1"/>
            <a:endParaRPr lang="en-GB" sz="900" dirty="0" smtClean="0"/>
          </a:p>
          <a:p>
            <a:r>
              <a:rPr lang="en-GB" dirty="0" smtClean="0"/>
              <a:t>Information System:</a:t>
            </a:r>
          </a:p>
          <a:p>
            <a:pPr lvl="1"/>
            <a:r>
              <a:rPr lang="en-GB" dirty="0" smtClean="0"/>
              <a:t>Computer-based set of applications supported by </a:t>
            </a:r>
            <a:r>
              <a:rPr lang="en-GB" i="1" dirty="0" smtClean="0">
                <a:solidFill>
                  <a:srgbClr val="FF0000"/>
                </a:solidFill>
              </a:rPr>
              <a:t>People</a:t>
            </a:r>
            <a:r>
              <a:rPr lang="en-GB" dirty="0" smtClean="0"/>
              <a:t> and </a:t>
            </a:r>
            <a:r>
              <a:rPr lang="en-GB" i="1" dirty="0" smtClean="0">
                <a:solidFill>
                  <a:srgbClr val="FF0000"/>
                </a:solidFill>
              </a:rPr>
              <a:t>Processes</a:t>
            </a:r>
            <a:r>
              <a:rPr lang="en-GB" dirty="0" smtClean="0"/>
              <a:t> to process </a:t>
            </a:r>
            <a:r>
              <a:rPr lang="en-GB" i="1" dirty="0" smtClean="0">
                <a:solidFill>
                  <a:srgbClr val="FF0000"/>
                </a:solidFill>
              </a:rPr>
              <a:t>Data</a:t>
            </a:r>
            <a:r>
              <a:rPr lang="en-GB" dirty="0" smtClean="0"/>
              <a:t> and turn it into </a:t>
            </a:r>
            <a:r>
              <a:rPr lang="en-GB" i="1" dirty="0" smtClean="0">
                <a:solidFill>
                  <a:srgbClr val="FF0000"/>
                </a:solidFill>
              </a:rPr>
              <a:t>Information</a:t>
            </a:r>
          </a:p>
          <a:p>
            <a:pPr marL="457200" lvl="1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sz="1500" dirty="0"/>
              <a:t> </a:t>
            </a:r>
            <a:r>
              <a:rPr lang="en-GB" sz="1500" dirty="0" smtClean="0"/>
              <a:t>            Oz, Jones and Gowthorpe (2012)</a:t>
            </a:r>
          </a:p>
          <a:p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024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Supply Chain Management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H:\SBS\PO Programme\zwischenablage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57" y="1600200"/>
            <a:ext cx="8279086" cy="488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Open Sans"/>
                <a:cs typeface="Arial" pitchFamily="34" charset="0"/>
              </a:rPr>
              <a:t>Universidad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Open Sans"/>
                <a:cs typeface="Arial" pitchFamily="34" charset="0"/>
              </a:rPr>
              <a:t>Politécnica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Open Sans"/>
                <a:cs typeface="Arial" pitchFamily="34" charset="0"/>
              </a:rPr>
              <a:t> de Valencia Logistic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1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8681</TotalTime>
  <Words>2558</Words>
  <Application>Microsoft Office PowerPoint</Application>
  <PresentationFormat>On-screen Show (4:3)</PresentationFormat>
  <Paragraphs>354</Paragraphs>
  <Slides>45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ＭＳ Ｐゴシック</vt:lpstr>
      <vt:lpstr>Arial</vt:lpstr>
      <vt:lpstr>Calibri</vt:lpstr>
      <vt:lpstr>Century Gothic</vt:lpstr>
      <vt:lpstr>Comic Sans MS</vt:lpstr>
      <vt:lpstr>Open Sans</vt:lpstr>
      <vt:lpstr>Times New Roman</vt:lpstr>
      <vt:lpstr>Wingdings</vt:lpstr>
      <vt:lpstr>Clarity</vt:lpstr>
      <vt:lpstr>Visio</vt:lpstr>
      <vt:lpstr>    IPW 2017 Managing Data Risks in the Digital Age</vt:lpstr>
      <vt:lpstr>PowerPoint Presentation</vt:lpstr>
      <vt:lpstr>Learning Outcomes Managing Data Risk in the Digital Age</vt:lpstr>
      <vt:lpstr>Lecture Structure</vt:lpstr>
      <vt:lpstr>Lecture Structure</vt:lpstr>
      <vt:lpstr>Our key topics for discussion</vt:lpstr>
      <vt:lpstr>Emerging(ed) Technology</vt:lpstr>
      <vt:lpstr>Systems- Definitions</vt:lpstr>
      <vt:lpstr>Supply Chain Management</vt:lpstr>
      <vt:lpstr>Information Systems: Definitions</vt:lpstr>
      <vt:lpstr>Levels of Management Decision Making and IS support</vt:lpstr>
      <vt:lpstr>Data to Wisdom</vt:lpstr>
      <vt:lpstr>Data and Wisdom</vt:lpstr>
      <vt:lpstr>Data and Information</vt:lpstr>
      <vt:lpstr>Data/Information/Knowledge Process Model</vt:lpstr>
      <vt:lpstr>    Following on Checkland and Howell (1997) Mutch (2008) </vt:lpstr>
      <vt:lpstr>Enterprise Data  Relationships and Complexity</vt:lpstr>
      <vt:lpstr>   Enterprise Resource Planning </vt:lpstr>
      <vt:lpstr>Anatomy of an Enterprise System (ERP)</vt:lpstr>
      <vt:lpstr>Supply Chain (Information) Management</vt:lpstr>
      <vt:lpstr>Strategies for delivering Information and Knowledge</vt:lpstr>
      <vt:lpstr> Direct Assists Computer Logics LLP </vt:lpstr>
      <vt:lpstr>PowerPoint Presentation</vt:lpstr>
      <vt:lpstr> Cloud Computing</vt:lpstr>
      <vt:lpstr>PowerPoint Presentation</vt:lpstr>
      <vt:lpstr> The Growth of Data Zettabytes = I billion terabytes or 1 trillion gigabytes Structured &amp; Unstructured</vt:lpstr>
      <vt:lpstr>The Growth of Big Data</vt:lpstr>
      <vt:lpstr>Big Data</vt:lpstr>
      <vt:lpstr>The Internet of Things  Louis Columbus </vt:lpstr>
      <vt:lpstr>The Internet of Things (Everything)</vt:lpstr>
      <vt:lpstr>Data Quality</vt:lpstr>
      <vt:lpstr>http://www.iqtrainwrecks.com/</vt:lpstr>
      <vt:lpstr>Data Disasters</vt:lpstr>
      <vt:lpstr>PowerPoint Presentation</vt:lpstr>
      <vt:lpstr>   Data Quality </vt:lpstr>
      <vt:lpstr>Costs of Poor Data Quality</vt:lpstr>
      <vt:lpstr>Data Disaster to Competitive Advantage</vt:lpstr>
      <vt:lpstr>Data Seen as an Asset?</vt:lpstr>
      <vt:lpstr>Bringing everything together</vt:lpstr>
      <vt:lpstr>Do you recognise this?</vt:lpstr>
      <vt:lpstr>Implications?</vt:lpstr>
      <vt:lpstr>References</vt:lpstr>
      <vt:lpstr>References</vt:lpstr>
      <vt:lpstr>References</vt:lpstr>
      <vt:lpstr>References</vt:lpstr>
    </vt:vector>
  </TitlesOfParts>
  <Company>DE1 Design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 Williams</dc:creator>
  <cp:lastModifiedBy>Anne-Mari Raivio</cp:lastModifiedBy>
  <cp:revision>375</cp:revision>
  <cp:lastPrinted>2016-04-02T18:49:23Z</cp:lastPrinted>
  <dcterms:created xsi:type="dcterms:W3CDTF">2013-06-21T14:29:29Z</dcterms:created>
  <dcterms:modified xsi:type="dcterms:W3CDTF">2017-05-15T05:47:59Z</dcterms:modified>
</cp:coreProperties>
</file>