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0" r:id="rId1"/>
  </p:sldMasterIdLst>
  <p:notesMasterIdLst>
    <p:notesMasterId r:id="rId30"/>
  </p:notesMasterIdLst>
  <p:handoutMasterIdLst>
    <p:handoutMasterId r:id="rId31"/>
  </p:handoutMasterIdLst>
  <p:sldIdLst>
    <p:sldId id="623" r:id="rId2"/>
    <p:sldId id="482" r:id="rId3"/>
    <p:sldId id="638" r:id="rId4"/>
    <p:sldId id="536" r:id="rId5"/>
    <p:sldId id="539" r:id="rId6"/>
    <p:sldId id="540" r:id="rId7"/>
    <p:sldId id="630" r:id="rId8"/>
    <p:sldId id="635" r:id="rId9"/>
    <p:sldId id="549" r:id="rId10"/>
    <p:sldId id="629" r:id="rId11"/>
    <p:sldId id="634" r:id="rId12"/>
    <p:sldId id="541" r:id="rId13"/>
    <p:sldId id="624" r:id="rId14"/>
    <p:sldId id="625" r:id="rId15"/>
    <p:sldId id="543" r:id="rId16"/>
    <p:sldId id="544" r:id="rId17"/>
    <p:sldId id="546" r:id="rId18"/>
    <p:sldId id="547" r:id="rId19"/>
    <p:sldId id="548" r:id="rId20"/>
    <p:sldId id="550" r:id="rId21"/>
    <p:sldId id="551" r:id="rId22"/>
    <p:sldId id="627" r:id="rId23"/>
    <p:sldId id="553" r:id="rId24"/>
    <p:sldId id="555" r:id="rId25"/>
    <p:sldId id="554" r:id="rId26"/>
    <p:sldId id="628" r:id="rId27"/>
    <p:sldId id="572" r:id="rId28"/>
    <p:sldId id="633" r:id="rId29"/>
  </p:sldIdLst>
  <p:sldSz cx="9144000" cy="6858000" type="screen4x3"/>
  <p:notesSz cx="6858000" cy="987425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086" autoAdjust="0"/>
  </p:normalViewPr>
  <p:slideViewPr>
    <p:cSldViewPr snapToGrid="0" snapToObjects="1">
      <p:cViewPr>
        <p:scale>
          <a:sx n="70" d="100"/>
          <a:sy n="70" d="100"/>
        </p:scale>
        <p:origin x="-2178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5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4B23A-972D-4C0F-8CED-5F2A6A487A08}" type="datetimeFigureOut">
              <a:rPr lang="en-GB" smtClean="0"/>
              <a:pPr/>
              <a:t>13/05/2017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5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1D2A9-8642-43A9-8C34-554D7575C4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420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fld id="{86F00F49-1FFA-4927-84B1-F749F2C16CEB}" type="datetime1">
              <a:rPr lang="en-US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690270"/>
            <a:ext cx="5486400" cy="44434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378824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fld id="{F488DB28-2AD9-47D0-9514-047641F62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58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88DB28-2AD9-47D0-9514-047641F625C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57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88DB28-2AD9-47D0-9514-047641F625C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83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4"/>
          </p:nvPr>
        </p:nvSpPr>
        <p:spPr>
          <a:xfrm>
            <a:off x="7772400" y="6248400"/>
            <a:ext cx="990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BB480D5-2849-48F8-AED1-BF967F85B280}" type="datetime1">
              <a:rPr lang="en-US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2133600" y="6248400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3C16-DECF-4384-BA45-9B2B32455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54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rgbClr val="65002E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rgbClr val="A5003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pic>
        <p:nvPicPr>
          <p:cNvPr id="14" name="Picture 16" descr="Sheffield-Hallam-Business-School-logo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987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304800" y="3948113"/>
            <a:ext cx="1935163" cy="36988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Programme Title: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304800" y="4459288"/>
            <a:ext cx="19351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Module Title: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800" y="4968875"/>
            <a:ext cx="1935163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Session: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4800" y="5480050"/>
            <a:ext cx="1935163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Tutor(s):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03980"/>
            <a:ext cx="5800698" cy="1416580"/>
          </a:xfrm>
        </p:spPr>
        <p:txBody>
          <a:bodyPr rtlCol="0"/>
          <a:lstStyle>
            <a:lvl1pPr algn="l">
              <a:defRPr cap="all" baseline="0">
                <a:solidFill>
                  <a:srgbClr val="B0083E"/>
                </a:solidFill>
                <a:latin typeface="Comic Sans MS" pitchFamily="66" charset="0"/>
                <a:cs typeface="Comic Sans MS" pitchFamily="66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359152" y="3881774"/>
            <a:ext cx="3609849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2362201" y="4398832"/>
            <a:ext cx="3606800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6" name="Text Placeholder 23"/>
          <p:cNvSpPr>
            <a:spLocks noGrp="1"/>
          </p:cNvSpPr>
          <p:nvPr>
            <p:ph type="body" sz="quarter" idx="15"/>
          </p:nvPr>
        </p:nvSpPr>
        <p:spPr>
          <a:xfrm>
            <a:off x="2359152" y="4922948"/>
            <a:ext cx="3609975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5" name="Text Placeholder 23"/>
          <p:cNvSpPr>
            <a:spLocks noGrp="1"/>
          </p:cNvSpPr>
          <p:nvPr>
            <p:ph type="body" sz="quarter" idx="16"/>
          </p:nvPr>
        </p:nvSpPr>
        <p:spPr>
          <a:xfrm>
            <a:off x="2359152" y="1658525"/>
            <a:ext cx="3609849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17"/>
          </p:nvPr>
        </p:nvSpPr>
        <p:spPr>
          <a:xfrm>
            <a:off x="2359026" y="5435020"/>
            <a:ext cx="3609975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8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3D7BE50-2160-4341-A48B-6CE02DF5D245}" type="datetime1">
              <a:rPr lang="en-US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23" name="Slide Number Placeholder 28"/>
          <p:cNvSpPr>
            <a:spLocks noGrp="1"/>
          </p:cNvSpPr>
          <p:nvPr>
            <p:ph type="sldNum" sz="quarter" idx="19"/>
          </p:nvPr>
        </p:nvSpPr>
        <p:spPr>
          <a:xfrm>
            <a:off x="8001000" y="5440363"/>
            <a:ext cx="838200" cy="381000"/>
          </a:xfrm>
        </p:spPr>
        <p:txBody>
          <a:bodyPr/>
          <a:lstStyle>
            <a:lvl1pPr>
              <a:defRPr>
                <a:solidFill>
                  <a:srgbClr val="5C6266"/>
                </a:solidFill>
              </a:defRPr>
            </a:lvl1pPr>
          </a:lstStyle>
          <a:p>
            <a:pPr>
              <a:defRPr/>
            </a:pPr>
            <a:fld id="{36FDDEE5-841A-4DB0-A706-2CBFEB018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230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23C7-A7BD-494E-9C4F-AB4C35EF6832}" type="datetimeFigureOut">
              <a:rPr lang="en-GB" smtClean="0"/>
              <a:t>13/05/2017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DC0D-D0C7-41C8-9E2A-B3FE724E9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DD20C-940C-4740-88CB-1FC6F3781412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8DF1C-3188-4641-BE2A-1F7AAF051B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1162AD-0354-4BCF-AC16-B0BEF154BD2F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A16B5-3108-44D4-986F-3B2A8A9244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0B701C-D21A-4C28-AFD8-E70A6F79A495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EEE19-7FB8-4771-8D5A-14D870DFB5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A22841-E828-4743-A77F-F621AD070772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93C7A-54DA-47F7-BCDB-E9E8F57A11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EE17CA-5906-40BC-A470-442D29550F36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6965F-088A-4FAA-A11B-7E59CAA983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9E6EE3-655E-4851-8CD5-6AA0BD0EF9FF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6CFE8-6AC8-47B3-82F8-BDFF7858EF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6A8D8-6806-4EC8-8245-A18F65037A85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A43093-0F8F-4589-8664-FBC928D71E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19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2" Type="http://schemas.openxmlformats.org/officeDocument/2006/relationships/hyperlink" Target="mailto:phishing@hmrc.gsi.gov.uk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inks.advice.hmrc.gov.uk/track?type=click&amp;enid=ZWFzPTEmbXNpZD0mYXVpZD0mbWFpbGluZ2lkPTIwMTcwNTExLjczMjU5NTMxJm1lc3NhZ2VpZD1NREItUFJELUJVTC0yMDE3MDUxMS43MzI1OTUzMSZkYXRhYmFzZWlkPTEwMDEmc2VyaWFsPTE2OTIzODMyJmVtYWlsaWQ9dG9ueS5vYnJpZW5AaG90bWFpbC5jb20mdXNlcmlkPXRvbnkub2JyaWVuQGhvdG1haWwuY29tJnRhcmdldGlkPSZmbD0mZXh0cmE9TXVsdGl2YXJpYXRlSWQ9JiYm&amp;&amp;&amp;100&amp;&amp;&amp;https://content.govdelivery.com/accounts/UKHMRCED/bulletins/199ecd7?reqfrom=share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nKh6SFEaLg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Y-lMkeZVuY" TargetMode="External"/><Relationship Id="rId2" Type="http://schemas.openxmlformats.org/officeDocument/2006/relationships/hyperlink" Target="https://www.youtube.com/watch?v=HIwqcYwNWh4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gR3WxSo3ho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gitalattackmap.com/understanding-ddos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he0PbDfaC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health-39906019" TargetMode="External"/><Relationship Id="rId2" Type="http://schemas.openxmlformats.org/officeDocument/2006/relationships/hyperlink" Target="https://www.theguardian.com/society/2017/may/12/hospitals-across-england-hit-by-large-scale-cyber-attack?CMP=Share_AndroidApp_Emai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bc.co.uk/news/technology-39905509" TargetMode="External"/><Relationship Id="rId5" Type="http://schemas.openxmlformats.org/officeDocument/2006/relationships/hyperlink" Target="http://www.bbc.co.uk/news/technology-39896393" TargetMode="External"/><Relationship Id="rId4" Type="http://schemas.openxmlformats.org/officeDocument/2006/relationships/hyperlink" Target="http://www.bbc.co.uk/news/technology-3990138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news/uk-politics-2349512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business-39798022" TargetMode="External"/><Relationship Id="rId2" Type="http://schemas.openxmlformats.org/officeDocument/2006/relationships/hyperlink" Target="http://www.bbc.co.uk/news/world-us-canada-3832452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bc.co.uk/news/world-us-canada-39210628" TargetMode="External"/><Relationship Id="rId5" Type="http://schemas.openxmlformats.org/officeDocument/2006/relationships/hyperlink" Target="http://www.bbc.co.uk/news/uk-39268542" TargetMode="External"/><Relationship Id="rId4" Type="http://schemas.openxmlformats.org/officeDocument/2006/relationships/hyperlink" Target="http://www.bbc.co.uk/news/uk-3808360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hpbooks.com/the-book-industry-has-a-new-hero-and-its-microsoft/microsoft-logo/" TargetMode="External"/><Relationship Id="rId2" Type="http://schemas.openxmlformats.org/officeDocument/2006/relationships/hyperlink" Target="http://kidsfun.in/templates/system/images/zonalzone/homezone/index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9069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4000" dirty="0" smtClean="0">
                <a:latin typeface="Comic Sans MS" panose="030F0702030302020204" pitchFamily="66" charset="0"/>
              </a:rPr>
              <a:t>IPW 2017</a:t>
            </a:r>
            <a:br>
              <a:rPr lang="en-GB" sz="4000" dirty="0" smtClean="0">
                <a:latin typeface="Comic Sans MS" panose="030F0702030302020204" pitchFamily="66" charset="0"/>
              </a:rPr>
            </a:br>
            <a:r>
              <a:rPr lang="en-GB" sz="3600" dirty="0" smtClean="0">
                <a:latin typeface="Comic Sans MS" panose="030F0702030302020204" pitchFamily="66" charset="0"/>
              </a:rPr>
              <a:t>Managing </a:t>
            </a:r>
            <a:r>
              <a:rPr lang="en-GB" sz="3600" dirty="0">
                <a:latin typeface="Comic Sans MS" panose="030F0702030302020204" pitchFamily="66" charset="0"/>
              </a:rPr>
              <a:t>Data Risks in the Digital </a:t>
            </a:r>
            <a:r>
              <a:rPr lang="en-GB" sz="3600" dirty="0" smtClean="0">
                <a:latin typeface="Comic Sans MS" panose="030F0702030302020204" pitchFamily="66" charset="0"/>
              </a:rPr>
              <a:t>Age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609193"/>
          </a:xfrm>
        </p:spPr>
        <p:txBody>
          <a:bodyPr>
            <a:normAutofit fontScale="85000" lnSpcReduction="10000"/>
          </a:bodyPr>
          <a:lstStyle/>
          <a:p>
            <a:endParaRPr lang="en-GB" sz="3200" dirty="0" smtClean="0"/>
          </a:p>
          <a:p>
            <a:pPr algn="ctr"/>
            <a:r>
              <a:rPr lang="en-GB" sz="3500" dirty="0">
                <a:latin typeface="Comic Sans MS" panose="030F0702030302020204" pitchFamily="66" charset="0"/>
              </a:rPr>
              <a:t>Cyber Crime- </a:t>
            </a:r>
          </a:p>
          <a:p>
            <a:pPr algn="ctr"/>
            <a:r>
              <a:rPr lang="en-GB" sz="3500" dirty="0">
                <a:latin typeface="Comic Sans MS" panose="030F0702030302020204" pitchFamily="66" charset="0"/>
              </a:rPr>
              <a:t>Vulnerabilities, Risks and Impact</a:t>
            </a:r>
          </a:p>
          <a:p>
            <a:pPr algn="ctr"/>
            <a:r>
              <a:rPr lang="en-GB" sz="3300" dirty="0">
                <a:latin typeface="Comic Sans MS" panose="030F0702030302020204" pitchFamily="66" charset="0"/>
              </a:rPr>
              <a:t>Lecture 2</a:t>
            </a:r>
          </a:p>
          <a:p>
            <a:pPr algn="ctr"/>
            <a:r>
              <a:rPr lang="en-GB" sz="2600" smtClean="0">
                <a:latin typeface="Comic Sans MS" panose="030F0702030302020204" pitchFamily="66" charset="0"/>
              </a:rPr>
              <a:t>Dr Tony </a:t>
            </a:r>
            <a:r>
              <a:rPr lang="en-GB" sz="2600" dirty="0">
                <a:latin typeface="Comic Sans MS" panose="030F0702030302020204" pitchFamily="66" charset="0"/>
              </a:rPr>
              <a:t>O’Brien</a:t>
            </a:r>
          </a:p>
        </p:txBody>
      </p:sp>
    </p:spTree>
    <p:extLst>
      <p:ext uri="{BB962C8B-B14F-4D97-AF65-F5344CB8AC3E}">
        <p14:creationId xmlns:p14="http://schemas.microsoft.com/office/powerpoint/2010/main" val="164158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857250"/>
            <a:ext cx="83248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10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146289"/>
              </p:ext>
            </p:extLst>
          </p:nvPr>
        </p:nvGraphicFramePr>
        <p:xfrm>
          <a:off x="0" y="1311797"/>
          <a:ext cx="9144000" cy="53892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/>
              </a:tblGrid>
              <a:tr h="237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37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834954">
                <a:tc>
                  <a:txBody>
                    <a:bodyPr/>
                    <a:lstStyle/>
                    <a:p>
                      <a:pPr algn="r">
                        <a:spcBef>
                          <a:spcPts val="1050"/>
                        </a:spcBef>
                        <a:spcAft>
                          <a:spcPts val="1050"/>
                        </a:spcAft>
                      </a:pPr>
                      <a:endParaRPr lang="en-GB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GB" sz="1050">
                          <a:effectLst/>
                        </a:rPr>
                        <a:t>Dear customer,</a:t>
                      </a:r>
                      <a:endParaRPr lang="en-GB" sz="1000">
                        <a:effectLst/>
                        <a:latin typeface="Arial"/>
                        <a:ea typeface="Calibri"/>
                      </a:endParaRPr>
                    </a:p>
                  </a:txBody>
                  <a:tcPr marL="190500" marR="190500" marT="0" marB="0"/>
                </a:tc>
              </a:tr>
              <a:tr h="2633574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050" dirty="0">
                          <a:effectLst/>
                        </a:rPr>
                        <a:t>Customers are strongly advised to lookout for a new phishing scam. If you get an email with the subject, “Your 2016 Tax Report”, with an attachment, do not open it. 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050" dirty="0">
                          <a:effectLst/>
                        </a:rPr>
                        <a:t>Please forward it to </a:t>
                      </a:r>
                      <a:r>
                        <a:rPr lang="en-GB" sz="1050" dirty="0">
                          <a:effectLst/>
                          <a:hlinkClick r:id="rId2"/>
                        </a:rPr>
                        <a:t>phishing@hmrc.gsi.gov.uk</a:t>
                      </a:r>
                      <a:r>
                        <a:rPr lang="en-GB" sz="1050" dirty="0">
                          <a:effectLst/>
                        </a:rPr>
                        <a:t> and then delete it. 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050" dirty="0">
                          <a:effectLst/>
                        </a:rPr>
                        <a:t>For more advice, please visit GOV.‌UK and search “phishing”.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190500" marR="190500" marT="0" marB="0"/>
                </a:tc>
              </a:tr>
              <a:tr h="14454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</a:endParaRPr>
                    </a:p>
                    <a:p>
                      <a:pPr>
                        <a:spcBef>
                          <a:spcPts val="1050"/>
                        </a:spcBef>
                        <a:spcAft>
                          <a:spcPts val="1050"/>
                        </a:spcAft>
                      </a:pPr>
                      <a:r>
                        <a:rPr lang="en-GB" sz="1050" dirty="0">
                          <a:effectLst/>
                        </a:rPr>
                        <a:t>Alison Walsh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Bef>
                          <a:spcPts val="1050"/>
                        </a:spcBef>
                        <a:spcAft>
                          <a:spcPts val="1050"/>
                        </a:spcAft>
                      </a:pPr>
                      <a:r>
                        <a:rPr lang="en-GB" sz="1050" dirty="0">
                          <a:effectLst/>
                        </a:rPr>
                        <a:t>Head of Digital Support for Business and Agents</a:t>
                      </a:r>
                      <a:endParaRPr lang="en-GB" sz="1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190500" marR="190500" marT="0" marB="190500"/>
                </a:tc>
              </a:tr>
            </a:tbl>
          </a:graphicData>
        </a:graphic>
      </p:graphicFrame>
      <p:pic>
        <p:nvPicPr>
          <p:cNvPr id="1031" name="Picture 7" descr="Spacer Graph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965325"/>
            <a:ext cx="572452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3" descr="HM Revenue and Custom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072"/>
            <a:ext cx="91440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4" descr="Spacer Graphi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965325"/>
            <a:ext cx="5724525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5" descr="Bookmark and Shar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965325"/>
            <a:ext cx="790575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6" descr="A Walsh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5199844"/>
            <a:ext cx="943259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714500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2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3605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Vulnerabilities, Threats and Risks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1378"/>
            <a:ext cx="8229600" cy="487225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kumimoji="1" lang="en-US" altLang="ja-JP" sz="900" kern="0" dirty="0" smtClean="0">
              <a:latin typeface="Verdana" pitchFamily="34" charset="0"/>
              <a:cs typeface="Arial" pitchFamily="34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Vulnerabilities</a:t>
            </a:r>
          </a:p>
          <a:p>
            <a:pPr lvl="1"/>
            <a:r>
              <a:rPr kumimoji="1" lang="en-US" altLang="ja-JP" sz="2400" dirty="0" smtClean="0">
                <a:latin typeface="Comic Sans MS" panose="030F0702030302020204" pitchFamily="66" charset="0"/>
                <a:cs typeface="Arial" charset="0"/>
              </a:rPr>
              <a:t>A weakness in the organization, IT Systems, or network that can be exploited by a threat (a window)</a:t>
            </a:r>
          </a:p>
          <a:p>
            <a:pPr lvl="1"/>
            <a:endParaRPr kumimoji="1" lang="en-US" altLang="ja-JP" sz="900" dirty="0" smtClean="0">
              <a:latin typeface="Comic Sans MS" panose="030F0702030302020204" pitchFamily="66" charset="0"/>
              <a:cs typeface="Arial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Threats</a:t>
            </a:r>
          </a:p>
          <a:p>
            <a:pPr lvl="1"/>
            <a:r>
              <a:rPr kumimoji="1" lang="en-US" altLang="ja-JP" sz="2400" dirty="0" smtClean="0">
                <a:latin typeface="Comic Sans MS" panose="030F0702030302020204" pitchFamily="66" charset="0"/>
                <a:cs typeface="Arial" charset="0"/>
              </a:rPr>
              <a:t>Something that can potentially cause damage to the organisation, IT Systems or network</a:t>
            </a:r>
          </a:p>
          <a:p>
            <a:pPr lvl="1"/>
            <a:endParaRPr kumimoji="1" lang="en-US" altLang="ja-JP" sz="900" dirty="0" smtClean="0">
              <a:latin typeface="Comic Sans MS" panose="030F0702030302020204" pitchFamily="66" charset="0"/>
              <a:cs typeface="Arial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Risk </a:t>
            </a:r>
          </a:p>
          <a:p>
            <a:pPr lvl="1"/>
            <a:r>
              <a:rPr kumimoji="1" lang="en-US" altLang="ja-JP" sz="2400" kern="0" dirty="0" smtClean="0">
                <a:latin typeface="Comic Sans MS" panose="030F0702030302020204" pitchFamily="66" charset="0"/>
                <a:cs typeface="Arial" pitchFamily="34" charset="0"/>
              </a:rPr>
              <a:t>A possibility that a threat exploits a vulnerability in an asset and causes damage or loss to the asset 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52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73025" y="484188"/>
            <a:ext cx="8318500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GB" altLang="en-US" sz="1100" dirty="0" smtClean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Comic Sans MS" panose="030F0702030302020204" pitchFamily="66" charset="0"/>
              </a:rPr>
              <a:t>Management </a:t>
            </a:r>
            <a:r>
              <a:rPr lang="en-GB" altLang="en-US" dirty="0">
                <a:latin typeface="Comic Sans MS" panose="030F0702030302020204" pitchFamily="66" charset="0"/>
              </a:rPr>
              <a:t>Information Systems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71438" y="1698625"/>
            <a:ext cx="90011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GB" altLang="en-US" sz="2400" dirty="0">
                <a:latin typeface="Comic Sans MS" panose="030F0702030302020204" pitchFamily="66" charset="0"/>
              </a:rPr>
              <a:t>Why Systems Are Vulnerable </a:t>
            </a:r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</a:pPr>
            <a:endParaRPr lang="en-GB" altLang="en-US" sz="1400" dirty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GB" altLang="en-US" sz="2400" dirty="0">
                <a:latin typeface="Comic Sans MS" panose="030F0702030302020204" pitchFamily="66" charset="0"/>
              </a:rPr>
              <a:t>Contemporary Security Challenges and Vulnerabilities 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1187450" y="2816225"/>
            <a:ext cx="7416800" cy="4041775"/>
            <a:chOff x="720" y="1680"/>
            <a:chExt cx="4563" cy="2594"/>
          </a:xfrm>
        </p:grpSpPr>
        <p:sp>
          <p:nvSpPr>
            <p:cNvPr id="12293" name="Rectangle 48"/>
            <p:cNvSpPr>
              <a:spLocks noChangeArrowheads="1"/>
            </p:cNvSpPr>
            <p:nvPr/>
          </p:nvSpPr>
          <p:spPr bwMode="auto">
            <a:xfrm>
              <a:off x="2448" y="4041"/>
              <a:ext cx="1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000" b="1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294" name="Picture 49" descr="fg_10_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680"/>
              <a:ext cx="4563" cy="2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1961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76100"/>
          </a:xfrm>
        </p:spPr>
        <p:txBody>
          <a:bodyPr>
            <a:normAutofit/>
          </a:bodyPr>
          <a:lstStyle/>
          <a:p>
            <a:pPr algn="ctr"/>
            <a:r>
              <a:rPr lang="en-GB" altLang="en-US" sz="4000" dirty="0" smtClean="0">
                <a:latin typeface="Comic Sans MS" panose="030F0702030302020204" pitchFamily="66" charset="0"/>
              </a:rPr>
              <a:t>Origin </a:t>
            </a:r>
            <a:r>
              <a:rPr lang="en-GB" altLang="en-US" sz="4000" dirty="0">
                <a:latin typeface="Comic Sans MS" panose="030F0702030302020204" pitchFamily="66" charset="0"/>
              </a:rPr>
              <a:t>of the Intrusion or Threat 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1803400"/>
            <a:ext cx="8153400" cy="4606925"/>
          </a:xfrm>
        </p:spPr>
        <p:txBody>
          <a:bodyPr>
            <a:normAutofit/>
          </a:bodyPr>
          <a:lstStyle/>
          <a:p>
            <a:r>
              <a:rPr lang="en-GB" altLang="en-US" sz="3200" dirty="0">
                <a:latin typeface="Comic Sans MS" panose="030F0702030302020204" pitchFamily="66" charset="0"/>
              </a:rPr>
              <a:t>External</a:t>
            </a:r>
          </a:p>
          <a:p>
            <a:pPr>
              <a:buNone/>
            </a:pPr>
            <a:r>
              <a:rPr lang="en-GB" altLang="en-US" dirty="0">
                <a:latin typeface="Comic Sans MS" panose="030F0702030302020204" pitchFamily="66" charset="0"/>
              </a:rPr>
              <a:t>    - </a:t>
            </a:r>
            <a:r>
              <a:rPr lang="en-GB" altLang="en-US" sz="2800" dirty="0">
                <a:latin typeface="Comic Sans MS" panose="030F0702030302020204" pitchFamily="66" charset="0"/>
              </a:rPr>
              <a:t>malware, hackers, script kiddies, former employees, espionage, adversaries, terrorists</a:t>
            </a:r>
            <a:r>
              <a:rPr lang="en-GB" altLang="en-US" dirty="0">
                <a:latin typeface="Comic Sans MS" panose="030F0702030302020204" pitchFamily="66" charset="0"/>
              </a:rPr>
              <a:t>.</a:t>
            </a:r>
          </a:p>
          <a:p>
            <a:pPr>
              <a:buFont typeface="Arial" charset="0"/>
              <a:buChar char="•"/>
            </a:pPr>
            <a:endParaRPr lang="en-GB" altLang="en-US" sz="2000" dirty="0">
              <a:latin typeface="Comic Sans MS" panose="030F0702030302020204" pitchFamily="66" charset="0"/>
            </a:endParaRPr>
          </a:p>
          <a:p>
            <a:r>
              <a:rPr lang="en-GB" altLang="en-US" sz="3200" dirty="0">
                <a:latin typeface="Comic Sans MS" panose="030F0702030302020204" pitchFamily="66" charset="0"/>
              </a:rPr>
              <a:t> Internal</a:t>
            </a:r>
          </a:p>
          <a:p>
            <a:pPr>
              <a:buNone/>
            </a:pPr>
            <a:r>
              <a:rPr lang="en-GB" altLang="en-US" dirty="0">
                <a:latin typeface="Comic Sans MS" panose="030F0702030302020204" pitchFamily="66" charset="0"/>
              </a:rPr>
              <a:t>    </a:t>
            </a:r>
            <a:r>
              <a:rPr lang="en-GB" altLang="en-US" sz="2800" dirty="0">
                <a:latin typeface="Comic Sans MS" panose="030F0702030302020204" pitchFamily="66" charset="0"/>
              </a:rPr>
              <a:t>- management, employees, consultants, contract workers, maintenance crew, temporary staff.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46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09600" y="157163"/>
            <a:ext cx="8153400" cy="1576103"/>
          </a:xfrm>
        </p:spPr>
        <p:txBody>
          <a:bodyPr/>
          <a:lstStyle/>
          <a:p>
            <a:pPr algn="ctr"/>
            <a:r>
              <a:rPr lang="en-GB" altLang="en-US" sz="3600" dirty="0" smtClean="0">
                <a:latin typeface="Comic Sans MS" panose="030F0702030302020204" pitchFamily="66" charset="0"/>
                <a:cs typeface="Arial" pitchFamily="34" charset="0"/>
              </a:rPr>
              <a:t>Types  of Cybercrime</a:t>
            </a:r>
            <a:r>
              <a:rPr lang="en-GB" altLang="en-US" sz="4000" dirty="0" smtClean="0">
                <a:latin typeface="Comic Sans MS" panose="030F0702030302020204" pitchFamily="66" charset="0"/>
                <a:cs typeface="Arial" pitchFamily="34" charset="0"/>
              </a:rPr>
              <a:t/>
            </a:r>
            <a:br>
              <a:rPr lang="en-GB" altLang="en-US" sz="4000" dirty="0" smtClean="0">
                <a:latin typeface="Comic Sans MS" panose="030F0702030302020204" pitchFamily="66" charset="0"/>
                <a:cs typeface="Arial" pitchFamily="34" charset="0"/>
              </a:rPr>
            </a:br>
            <a:r>
              <a:rPr lang="en-GB" altLang="en-US" sz="2400" dirty="0" smtClean="0">
                <a:latin typeface="Comic Sans MS" panose="030F0702030302020204" pitchFamily="66" charset="0"/>
                <a:cs typeface="Arial" pitchFamily="34" charset="0"/>
              </a:rPr>
              <a:t>External and Internal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83140"/>
            <a:ext cx="8305800" cy="507696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Malware, Spam and Phishing (</a:t>
            </a:r>
            <a:r>
              <a:rPr lang="en-GB" altLang="en-US" dirty="0" err="1" smtClean="0">
                <a:latin typeface="Comic Sans MS" panose="030F0702030302020204" pitchFamily="66" charset="0"/>
                <a:cs typeface="Arial" pitchFamily="34" charset="0"/>
              </a:rPr>
              <a:t>inc.</a:t>
            </a: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 Spear &amp; Whale)</a:t>
            </a:r>
          </a:p>
          <a:p>
            <a:pPr>
              <a:lnSpc>
                <a:spcPct val="80000"/>
              </a:lnSpc>
            </a:pPr>
            <a:endParaRPr lang="en-GB" altLang="en-US" sz="8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Viruses, worms, </a:t>
            </a:r>
            <a:r>
              <a:rPr lang="en-GB" altLang="en-US" dirty="0" err="1" smtClean="0">
                <a:latin typeface="Comic Sans MS" panose="030F0702030302020204" pitchFamily="66" charset="0"/>
                <a:cs typeface="Arial" pitchFamily="34" charset="0"/>
              </a:rPr>
              <a:t>trojans</a:t>
            </a: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, spyware, ransomware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GB" altLang="en-US" sz="8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Identity theft</a:t>
            </a:r>
          </a:p>
          <a:p>
            <a:pPr>
              <a:lnSpc>
                <a:spcPct val="80000"/>
              </a:lnSpc>
            </a:pPr>
            <a:endParaRPr lang="en-GB" altLang="en-US" sz="8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Denial of service- </a:t>
            </a:r>
            <a:r>
              <a:rPr lang="en-GB" altLang="en-US" dirty="0" err="1" smtClean="0">
                <a:latin typeface="Comic Sans MS" panose="030F0702030302020204" pitchFamily="66" charset="0"/>
                <a:cs typeface="Arial" pitchFamily="34" charset="0"/>
              </a:rPr>
              <a:t>DDoS</a:t>
            </a: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 &amp; Botnets</a:t>
            </a:r>
          </a:p>
          <a:p>
            <a:pPr>
              <a:lnSpc>
                <a:spcPct val="80000"/>
              </a:lnSpc>
            </a:pPr>
            <a:endParaRPr lang="en-GB" altLang="en-US" sz="8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Social engineering</a:t>
            </a:r>
          </a:p>
          <a:p>
            <a:pPr>
              <a:lnSpc>
                <a:spcPct val="80000"/>
              </a:lnSpc>
            </a:pPr>
            <a:endParaRPr lang="en-GB" altLang="en-US" sz="8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Cyber terrorism</a:t>
            </a:r>
          </a:p>
          <a:p>
            <a:pPr>
              <a:lnSpc>
                <a:spcPct val="80000"/>
              </a:lnSpc>
            </a:pPr>
            <a:endParaRPr lang="en-GB" altLang="en-US" sz="8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Hacking</a:t>
            </a:r>
          </a:p>
          <a:p>
            <a:pPr>
              <a:lnSpc>
                <a:spcPct val="80000"/>
              </a:lnSpc>
            </a:pPr>
            <a:endParaRPr lang="en-GB" altLang="en-US" sz="800" dirty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Personal attacks- bullying, stalking, abuse </a:t>
            </a:r>
            <a:r>
              <a:rPr lang="en-GB" altLang="en-US" sz="2000" dirty="0" smtClean="0">
                <a:latin typeface="Comic Sans MS" panose="030F0702030302020204" pitchFamily="66" charset="0"/>
                <a:cs typeface="Arial" pitchFamily="34" charset="0"/>
              </a:rPr>
              <a:t>etc.</a:t>
            </a:r>
          </a:p>
          <a:p>
            <a:pPr>
              <a:lnSpc>
                <a:spcPct val="80000"/>
              </a:lnSpc>
            </a:pPr>
            <a:endParaRPr lang="en-GB" altLang="en-US" sz="800" dirty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Theft of digital assets</a:t>
            </a:r>
          </a:p>
          <a:p>
            <a:pPr>
              <a:lnSpc>
                <a:spcPct val="80000"/>
              </a:lnSpc>
            </a:pPr>
            <a:endParaRPr lang="en-GB" altLang="en-US" sz="8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latin typeface="Comic Sans MS" panose="030F0702030302020204" pitchFamily="66" charset="0"/>
                <a:cs typeface="Arial" pitchFamily="34" charset="0"/>
              </a:rPr>
              <a:t>Theft of loss of personal </a:t>
            </a:r>
            <a:r>
              <a:rPr lang="en-GB" altLang="en-US" sz="2200" dirty="0" smtClean="0">
                <a:latin typeface="Comic Sans MS" panose="030F0702030302020204" pitchFamily="66" charset="0"/>
                <a:cs typeface="Arial" pitchFamily="34" charset="0"/>
              </a:rPr>
              <a:t>data- </a:t>
            </a:r>
            <a:r>
              <a:rPr lang="en-GB" altLang="en-US" sz="2200" i="1" dirty="0" smtClean="0">
                <a:latin typeface="Comic Sans MS" panose="030F0702030302020204" pitchFamily="66" charset="0"/>
                <a:cs typeface="Arial" pitchFamily="34" charset="0"/>
              </a:rPr>
              <a:t>intentional or accidental</a:t>
            </a:r>
          </a:p>
          <a:p>
            <a:pPr>
              <a:lnSpc>
                <a:spcPct val="80000"/>
              </a:lnSpc>
            </a:pPr>
            <a:endParaRPr lang="en-GB" altLang="en-US" sz="1100" dirty="0" smtClean="0">
              <a:latin typeface="Century Gothic" pitchFamily="34" charset="0"/>
            </a:endParaRPr>
          </a:p>
          <a:p>
            <a:pPr>
              <a:lnSpc>
                <a:spcPct val="80000"/>
              </a:lnSpc>
            </a:pPr>
            <a:endParaRPr lang="en-GB" alt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32856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09600" y="157163"/>
            <a:ext cx="8153400" cy="1521511"/>
          </a:xfrm>
        </p:spPr>
        <p:txBody>
          <a:bodyPr/>
          <a:lstStyle/>
          <a:p>
            <a:pPr algn="ctr"/>
            <a:r>
              <a:rPr lang="en-GB" altLang="en-US" sz="3600" dirty="0" smtClean="0">
                <a:latin typeface="Comic Sans MS" panose="030F0702030302020204" pitchFamily="66" charset="0"/>
                <a:cs typeface="Arial" pitchFamily="34" charset="0"/>
              </a:rPr>
              <a:t>Intent or Motive of the Attacker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1555844"/>
            <a:ext cx="8153400" cy="504967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altLang="en-US" sz="3400" dirty="0" smtClean="0">
                <a:latin typeface="Comic Sans MS" panose="030F0702030302020204" pitchFamily="66" charset="0"/>
                <a:cs typeface="Arial" pitchFamily="34" charset="0"/>
              </a:rPr>
              <a:t>Political or military objectives- cyber terrorism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en-GB" altLang="en-US" sz="11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GB" altLang="en-US" sz="3400" dirty="0" smtClean="0">
                <a:latin typeface="Comic Sans MS" panose="030F0702030302020204" pitchFamily="66" charset="0"/>
                <a:cs typeface="Arial" pitchFamily="34" charset="0"/>
              </a:rPr>
              <a:t>Retaliation or vengeance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en-GB" altLang="en-US" sz="11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GB" altLang="en-US" sz="3400" dirty="0" smtClean="0">
                <a:latin typeface="Comic Sans MS" panose="030F0702030302020204" pitchFamily="66" charset="0"/>
                <a:cs typeface="Arial" pitchFamily="34" charset="0"/>
              </a:rPr>
              <a:t>Ideological objectives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en-GB" altLang="en-US" sz="11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GB" altLang="en-US" sz="3400" dirty="0" smtClean="0">
                <a:latin typeface="Comic Sans MS" panose="030F0702030302020204" pitchFamily="66" charset="0"/>
                <a:cs typeface="Arial" pitchFamily="34" charset="0"/>
              </a:rPr>
              <a:t>Financial gain, extortion, or blackmail</a:t>
            </a:r>
          </a:p>
          <a:p>
            <a:pPr>
              <a:lnSpc>
                <a:spcPct val="120000"/>
              </a:lnSpc>
            </a:pPr>
            <a:endParaRPr lang="en-GB" altLang="en-US" sz="10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GB" altLang="en-US" sz="3400" dirty="0" smtClean="0">
                <a:latin typeface="Comic Sans MS" panose="030F0702030302020204" pitchFamily="66" charset="0"/>
                <a:cs typeface="Arial" pitchFamily="34" charset="0"/>
              </a:rPr>
              <a:t>Curiosity or the thrill of vandalism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en-GB" altLang="en-US" sz="11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GB" altLang="en-US" sz="3400" dirty="0" smtClean="0">
                <a:latin typeface="Comic Sans MS" panose="030F0702030302020204" pitchFamily="66" charset="0"/>
                <a:cs typeface="Arial" pitchFamily="34" charset="0"/>
              </a:rPr>
              <a:t>Competitive advantage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en-GB" altLang="en-US" sz="8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GB" altLang="en-US" sz="3400" dirty="0" smtClean="0">
                <a:latin typeface="Comic Sans MS" panose="030F0702030302020204" pitchFamily="66" charset="0"/>
                <a:cs typeface="Arial" pitchFamily="34" charset="0"/>
              </a:rPr>
              <a:t>Focused attack against security companies for trophy hunting</a:t>
            </a:r>
          </a:p>
          <a:p>
            <a:pPr>
              <a:lnSpc>
                <a:spcPct val="80000"/>
              </a:lnSpc>
            </a:pPr>
            <a:endParaRPr lang="en-GB" altLang="en-US" sz="3400" dirty="0" smtClean="0">
              <a:latin typeface="Century Gothic" pitchFamily="34" charset="0"/>
            </a:endParaRPr>
          </a:p>
          <a:p>
            <a:pPr>
              <a:lnSpc>
                <a:spcPct val="80000"/>
              </a:lnSpc>
            </a:pPr>
            <a:endParaRPr lang="en-GB" alt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58812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4400" b="1" dirty="0">
                <a:latin typeface="Comic Sans MS" panose="030F0702030302020204" pitchFamily="66" charset="0"/>
              </a:rPr>
              <a:t>What is Hacking</a:t>
            </a:r>
            <a:r>
              <a:rPr lang="en-GB" altLang="en-US" sz="4400" b="1" dirty="0" smtClean="0">
                <a:latin typeface="Comic Sans MS" panose="030F0702030302020204" pitchFamily="66" charset="0"/>
              </a:rPr>
              <a:t>?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706582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z="3200" dirty="0">
                <a:latin typeface="Comic Sans MS" panose="030F0702030302020204" pitchFamily="66" charset="0"/>
              </a:rPr>
              <a:t>Hacking is a way of thinking</a:t>
            </a:r>
          </a:p>
          <a:p>
            <a:pPr eaLnBrk="1" hangingPunct="1">
              <a:spcBef>
                <a:spcPct val="0"/>
              </a:spcBef>
            </a:pPr>
            <a:endParaRPr lang="en-GB" altLang="en-US" sz="8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Breaking </a:t>
            </a:r>
            <a:r>
              <a:rPr lang="en-GB" sz="3200" dirty="0">
                <a:latin typeface="Comic Sans MS" panose="030F0702030302020204" pitchFamily="66" charset="0"/>
              </a:rPr>
              <a:t>through a computer or a network’s security defences to view or alter information that the intruder does not have access to.</a:t>
            </a:r>
            <a:endParaRPr lang="en-GB" altLang="en-US" sz="32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8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3200" dirty="0">
                <a:latin typeface="Comic Sans MS" panose="030F0702030302020204" pitchFamily="66" charset="0"/>
              </a:rPr>
              <a:t>Increasingly, hacking is used to perpetrate many crimes – theft, blackmail, terrorism, etc</a:t>
            </a:r>
            <a:r>
              <a:rPr lang="en-GB" altLang="en-US" dirty="0">
                <a:latin typeface="Comic Sans MS" panose="030F0702030302020204" pitchFamily="66" charset="0"/>
              </a:rPr>
              <a:t>.</a:t>
            </a:r>
          </a:p>
          <a:p>
            <a:r>
              <a:rPr lang="en-GB" sz="1800" u="sng" dirty="0">
                <a:latin typeface="Comic Sans MS" panose="030F0702030302020204" pitchFamily="66" charset="0"/>
                <a:hlinkClick r:id="rId2"/>
              </a:rPr>
              <a:t>https://www.youtube.com/watch?v=nnKh6SFEaLg</a:t>
            </a:r>
            <a:endParaRPr lang="en-GB" sz="1800" u="sng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22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Types of Hackers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524000"/>
            <a:ext cx="8153400" cy="4931391"/>
          </a:xfrm>
        </p:spPr>
        <p:txBody>
          <a:bodyPr/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Black Hats- </a:t>
            </a:r>
            <a:r>
              <a:rPr lang="en-GB" sz="2600" dirty="0" smtClean="0">
                <a:latin typeface="Comic Sans MS" panose="030F0702030302020204" pitchFamily="66" charset="0"/>
              </a:rPr>
              <a:t>Bad Guys</a:t>
            </a:r>
            <a:endParaRPr lang="en-GB" sz="2600" dirty="0">
              <a:latin typeface="Comic Sans MS" panose="030F0702030302020204" pitchFamily="66" charset="0"/>
            </a:endParaRPr>
          </a:p>
          <a:p>
            <a:pPr lvl="1"/>
            <a:r>
              <a:rPr lang="en-GB" altLang="en-US" sz="2500" dirty="0" smtClean="0">
                <a:latin typeface="Comic Sans MS" panose="030F0702030302020204" pitchFamily="66" charset="0"/>
              </a:rPr>
              <a:t>Subverts </a:t>
            </a:r>
            <a:r>
              <a:rPr lang="en-GB" altLang="en-US" sz="2500" dirty="0">
                <a:latin typeface="Comic Sans MS" panose="030F0702030302020204" pitchFamily="66" charset="0"/>
              </a:rPr>
              <a:t>computer/electronic equipment </a:t>
            </a:r>
            <a:r>
              <a:rPr lang="en-GB" altLang="en-US" sz="2500" dirty="0" smtClean="0">
                <a:latin typeface="Comic Sans MS" panose="030F0702030302020204" pitchFamily="66" charset="0"/>
              </a:rPr>
              <a:t>behaviour </a:t>
            </a:r>
            <a:r>
              <a:rPr lang="en-GB" altLang="en-US" sz="2500" dirty="0">
                <a:latin typeface="Comic Sans MS" panose="030F0702030302020204" pitchFamily="66" charset="0"/>
              </a:rPr>
              <a:t>without </a:t>
            </a:r>
            <a:r>
              <a:rPr lang="en-GB" altLang="en-US" sz="2500" dirty="0" smtClean="0">
                <a:latin typeface="Comic Sans MS" panose="030F0702030302020204" pitchFamily="66" charset="0"/>
              </a:rPr>
              <a:t>authorisation- Bad Guys</a:t>
            </a:r>
            <a:endParaRPr lang="en-GB" altLang="en-US" sz="25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800" dirty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White Hats- </a:t>
            </a:r>
            <a:r>
              <a:rPr lang="en-GB" sz="2600" dirty="0" smtClean="0">
                <a:latin typeface="Comic Sans MS" panose="030F0702030302020204" pitchFamily="66" charset="0"/>
              </a:rPr>
              <a:t>Good Guys</a:t>
            </a:r>
          </a:p>
          <a:p>
            <a:pPr lvl="1" eaLnBrk="1" hangingPunct="1">
              <a:spcBef>
                <a:spcPct val="0"/>
              </a:spcBef>
            </a:pPr>
            <a:r>
              <a:rPr lang="en-GB" altLang="en-US" sz="2500" dirty="0" smtClean="0">
                <a:latin typeface="Comic Sans MS" panose="030F0702030302020204" pitchFamily="66" charset="0"/>
              </a:rPr>
              <a:t>Work </a:t>
            </a:r>
            <a:r>
              <a:rPr lang="en-GB" altLang="en-US" sz="2500" dirty="0">
                <a:latin typeface="Comic Sans MS" panose="030F0702030302020204" pitchFamily="66" charset="0"/>
              </a:rPr>
              <a:t>with </a:t>
            </a:r>
            <a:r>
              <a:rPr lang="en-GB" altLang="en-US" sz="2500" dirty="0" smtClean="0">
                <a:latin typeface="Comic Sans MS" panose="030F0702030302020204" pitchFamily="66" charset="0"/>
              </a:rPr>
              <a:t>or in organisations:</a:t>
            </a:r>
          </a:p>
          <a:p>
            <a:pPr lvl="2" eaLnBrk="1" hangingPunct="1">
              <a:spcBef>
                <a:spcPct val="0"/>
              </a:spcBef>
            </a:pPr>
            <a:r>
              <a:rPr lang="en-GB" altLang="en-US" sz="2200" dirty="0" smtClean="0">
                <a:latin typeface="Comic Sans MS" panose="030F0702030302020204" pitchFamily="66" charset="0"/>
              </a:rPr>
              <a:t>to </a:t>
            </a:r>
            <a:r>
              <a:rPr lang="en-GB" altLang="en-US" sz="2200" dirty="0">
                <a:latin typeface="Comic Sans MS" panose="030F0702030302020204" pitchFamily="66" charset="0"/>
              </a:rPr>
              <a:t>identify or to get rid of weaknesses </a:t>
            </a:r>
            <a:endParaRPr lang="en-GB" altLang="en-US" sz="2200" dirty="0" smtClean="0">
              <a:latin typeface="Comic Sans MS" panose="030F0702030302020204" pitchFamily="66" charset="0"/>
            </a:endParaRPr>
          </a:p>
          <a:p>
            <a:pPr lvl="2" eaLnBrk="1" hangingPunct="1">
              <a:spcBef>
                <a:spcPct val="0"/>
              </a:spcBef>
            </a:pPr>
            <a:r>
              <a:rPr lang="en-GB" altLang="en-US" sz="2200" dirty="0" smtClean="0">
                <a:latin typeface="Comic Sans MS" panose="030F0702030302020204" pitchFamily="66" charset="0"/>
              </a:rPr>
              <a:t>to </a:t>
            </a:r>
            <a:r>
              <a:rPr lang="en-GB" altLang="en-US" sz="2200" dirty="0">
                <a:latin typeface="Comic Sans MS" panose="030F0702030302020204" pitchFamily="66" charset="0"/>
              </a:rPr>
              <a:t>design more secure </a:t>
            </a:r>
            <a:r>
              <a:rPr lang="en-GB" altLang="en-US" sz="2200" dirty="0" smtClean="0">
                <a:latin typeface="Comic Sans MS" panose="030F0702030302020204" pitchFamily="66" charset="0"/>
              </a:rPr>
              <a:t>systems</a:t>
            </a:r>
          </a:p>
          <a:p>
            <a:pPr lvl="1" eaLnBrk="1" hangingPunct="1">
              <a:spcBef>
                <a:spcPct val="0"/>
              </a:spcBef>
            </a:pPr>
            <a:endParaRPr lang="en-GB" sz="800" dirty="0" smtClean="0">
              <a:latin typeface="Comic Sans MS" panose="030F0702030302020204" pitchFamily="66" charset="0"/>
            </a:endParaRPr>
          </a:p>
          <a:p>
            <a:r>
              <a:rPr lang="en-GB" sz="2800" dirty="0">
                <a:latin typeface="Comic Sans MS" panose="030F0702030302020204" pitchFamily="66" charset="0"/>
              </a:rPr>
              <a:t>Grey </a:t>
            </a:r>
            <a:r>
              <a:rPr lang="en-GB" sz="2800" dirty="0" smtClean="0">
                <a:latin typeface="Comic Sans MS" panose="030F0702030302020204" pitchFamily="66" charset="0"/>
              </a:rPr>
              <a:t>Hats</a:t>
            </a:r>
          </a:p>
          <a:p>
            <a:pPr marL="366713" lvl="1" indent="0">
              <a:buNone/>
            </a:pPr>
            <a:r>
              <a:rPr lang="en-GB" sz="2500" dirty="0" smtClean="0">
                <a:latin typeface="Comic Sans MS" panose="030F0702030302020204" pitchFamily="66" charset="0"/>
              </a:rPr>
              <a:t>	The ‘in-</a:t>
            </a:r>
            <a:r>
              <a:rPr lang="en-GB" sz="2500" dirty="0" err="1" smtClean="0">
                <a:latin typeface="Comic Sans MS" panose="030F0702030302020204" pitchFamily="66" charset="0"/>
              </a:rPr>
              <a:t>betweeners</a:t>
            </a:r>
            <a:r>
              <a:rPr lang="en-GB" sz="2500" dirty="0" smtClean="0">
                <a:latin typeface="Comic Sans MS" panose="030F0702030302020204" pitchFamily="66" charset="0"/>
              </a:rPr>
              <a:t>’, ambiguous motives?</a:t>
            </a:r>
          </a:p>
          <a:p>
            <a:pPr lvl="1"/>
            <a:endParaRPr lang="en-GB" sz="2500" dirty="0" smtClean="0"/>
          </a:p>
          <a:p>
            <a:pPr lvl="1"/>
            <a:endParaRPr lang="en-GB" sz="2500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83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Social Engineering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524000"/>
            <a:ext cx="8153400" cy="5217993"/>
          </a:xfrm>
        </p:spPr>
        <p:txBody>
          <a:bodyPr>
            <a:normAutofit lnSpcReduction="10000"/>
          </a:bodyPr>
          <a:lstStyle/>
          <a:p>
            <a:r>
              <a:rPr lang="en-GB" sz="2600" dirty="0" smtClean="0">
                <a:latin typeface="Comic Sans MS" panose="030F0702030302020204" pitchFamily="66" charset="0"/>
              </a:rPr>
              <a:t>Psychological manipulation of people into performing actions or divulging confidential information</a:t>
            </a:r>
          </a:p>
          <a:p>
            <a:endParaRPr lang="en-GB" sz="800" dirty="0" smtClean="0">
              <a:latin typeface="Comic Sans MS" panose="030F0702030302020204" pitchFamily="66" charset="0"/>
              <a:hlinkClick r:id="rId2"/>
            </a:endParaRPr>
          </a:p>
          <a:p>
            <a:r>
              <a:rPr lang="en-GB" sz="2600" dirty="0">
                <a:latin typeface="Comic Sans MS" panose="030F0702030302020204" pitchFamily="66" charset="0"/>
              </a:rPr>
              <a:t>A tactic used </a:t>
            </a:r>
            <a:r>
              <a:rPr lang="en-GB" sz="2600" dirty="0" smtClean="0">
                <a:latin typeface="Comic Sans MS" panose="030F0702030302020204" pitchFamily="66" charset="0"/>
              </a:rPr>
              <a:t>by cyber criminals that </a:t>
            </a:r>
            <a:r>
              <a:rPr lang="en-GB" sz="2600" dirty="0">
                <a:latin typeface="Comic Sans MS" panose="030F0702030302020204" pitchFamily="66" charset="0"/>
              </a:rPr>
              <a:t>uses lies and manipulation to trick people into revealing </a:t>
            </a:r>
            <a:r>
              <a:rPr lang="en-GB" sz="2600" dirty="0" smtClean="0">
                <a:latin typeface="Comic Sans MS" panose="030F0702030302020204" pitchFamily="66" charset="0"/>
              </a:rPr>
              <a:t>their personal information. </a:t>
            </a:r>
          </a:p>
          <a:p>
            <a:endParaRPr lang="en-GB" sz="800" dirty="0" smtClean="0">
              <a:latin typeface="Comic Sans MS" panose="030F0702030302020204" pitchFamily="66" charset="0"/>
            </a:endParaRPr>
          </a:p>
          <a:p>
            <a:r>
              <a:rPr lang="en-GB" sz="2600" dirty="0">
                <a:latin typeface="Comic Sans MS" panose="030F0702030302020204" pitchFamily="66" charset="0"/>
              </a:rPr>
              <a:t>Social engineering attacks frequently involve very convincing fake stories to lure victims into their trap</a:t>
            </a:r>
            <a:r>
              <a:rPr lang="en-GB" sz="2000" dirty="0">
                <a:latin typeface="Comic Sans MS" panose="030F0702030302020204" pitchFamily="66" charset="0"/>
              </a:rPr>
              <a:t>.</a:t>
            </a:r>
          </a:p>
          <a:p>
            <a:endParaRPr lang="en-GB" sz="800" dirty="0">
              <a:latin typeface="Comic Sans MS" panose="030F0702030302020204" pitchFamily="66" charset="0"/>
            </a:endParaRPr>
          </a:p>
          <a:p>
            <a:r>
              <a:rPr lang="en-GB" sz="2600" dirty="0">
                <a:latin typeface="Comic Sans MS" panose="030F0702030302020204" pitchFamily="66" charset="0"/>
              </a:rPr>
              <a:t>Can be in the digital or physical </a:t>
            </a:r>
            <a:r>
              <a:rPr lang="en-GB" sz="2600" dirty="0" smtClean="0">
                <a:latin typeface="Comic Sans MS" panose="030F0702030302020204" pitchFamily="66" charset="0"/>
              </a:rPr>
              <a:t>world</a:t>
            </a:r>
          </a:p>
          <a:p>
            <a:endParaRPr lang="en-GB" sz="800" dirty="0">
              <a:latin typeface="Comic Sans MS" panose="030F0702030302020204" pitchFamily="66" charset="0"/>
              <a:hlinkClick r:id="rId2"/>
            </a:endParaRPr>
          </a:p>
          <a:p>
            <a:r>
              <a:rPr lang="en-GB" sz="2000" dirty="0" smtClean="0">
                <a:latin typeface="Comic Sans MS" panose="030F0702030302020204" pitchFamily="66" charset="0"/>
                <a:hlinkClick r:id="rId2"/>
              </a:rPr>
              <a:t>https</a:t>
            </a:r>
            <a:r>
              <a:rPr lang="en-GB" sz="2000" dirty="0">
                <a:latin typeface="Comic Sans MS" panose="030F0702030302020204" pitchFamily="66" charset="0"/>
                <a:hlinkClick r:id="rId2"/>
              </a:rPr>
              <a:t>://www.youtube.com/watch?v=HIwqcYwNWh4</a:t>
            </a:r>
            <a:endParaRPr lang="en-GB" sz="2000" dirty="0">
              <a:latin typeface="Comic Sans MS" panose="030F0702030302020204" pitchFamily="66" charset="0"/>
            </a:endParaRPr>
          </a:p>
          <a:p>
            <a:endParaRPr lang="en-GB" sz="800" dirty="0" smtClean="0">
              <a:hlinkClick r:id="rId3"/>
            </a:endParaRPr>
          </a:p>
          <a:p>
            <a:endParaRPr lang="en-GB" sz="8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5607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274637"/>
            <a:ext cx="7772400" cy="1598393"/>
          </a:xfrm>
        </p:spPr>
        <p:txBody>
          <a:bodyPr>
            <a:noAutofit/>
          </a:bodyPr>
          <a:lstStyle/>
          <a:p>
            <a:pPr algn="ctr"/>
            <a:r>
              <a:rPr lang="en-GB" sz="4000" dirty="0">
                <a:latin typeface="Comic Sans MS" panose="030F0702030302020204" pitchFamily="66" charset="0"/>
              </a:rPr>
              <a:t>Aims of today’s session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7797" y="1873031"/>
            <a:ext cx="8059003" cy="4679032"/>
          </a:xfrm>
        </p:spPr>
        <p:txBody>
          <a:bodyPr>
            <a:normAutofit/>
          </a:bodyPr>
          <a:lstStyle/>
          <a:p>
            <a:pPr lvl="0"/>
            <a:r>
              <a:rPr lang="en-GB" sz="3200" dirty="0">
                <a:latin typeface="Comic Sans MS" panose="030F0702030302020204" pitchFamily="66" charset="0"/>
              </a:rPr>
              <a:t>The globalisation of the digital world and the ‘real’ threat of Cybercrime </a:t>
            </a:r>
            <a:r>
              <a:rPr lang="en-GB" sz="3200" i="1" dirty="0">
                <a:latin typeface="Comic Sans MS" panose="030F0702030302020204" pitchFamily="66" charset="0"/>
              </a:rPr>
              <a:t>for </a:t>
            </a:r>
            <a:r>
              <a:rPr lang="en-GB" sz="3200" i="1" dirty="0" smtClean="0">
                <a:latin typeface="Comic Sans MS" panose="030F0702030302020204" pitchFamily="66" charset="0"/>
              </a:rPr>
              <a:t>everyone</a:t>
            </a:r>
          </a:p>
          <a:p>
            <a:pPr lvl="0"/>
            <a:endParaRPr lang="en-GB" sz="1600" dirty="0">
              <a:latin typeface="Comic Sans MS" panose="030F0702030302020204" pitchFamily="66" charset="0"/>
            </a:endParaRPr>
          </a:p>
          <a:p>
            <a:pPr lvl="0"/>
            <a:r>
              <a:rPr lang="en-GB" sz="3200" dirty="0">
                <a:latin typeface="Comic Sans MS" panose="030F0702030302020204" pitchFamily="66" charset="0"/>
              </a:rPr>
              <a:t>The increasing risks relating to the protection of personal data both around social media and within organisational information systems</a:t>
            </a:r>
          </a:p>
          <a:p>
            <a:endParaRPr lang="en-GB" sz="3200" dirty="0" smtClean="0"/>
          </a:p>
          <a:p>
            <a:endParaRPr lang="en-GB" sz="1600" dirty="0" smtClean="0"/>
          </a:p>
          <a:p>
            <a:endParaRPr lang="en-GB" sz="3200" dirty="0" smtClean="0"/>
          </a:p>
          <a:p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50976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8502"/>
          </a:xfrm>
        </p:spPr>
        <p:txBody>
          <a:bodyPr/>
          <a:lstStyle/>
          <a:p>
            <a:pPr algn="ctr"/>
            <a:r>
              <a:rPr lang="en-GB" altLang="en-US" sz="3600" dirty="0" smtClean="0">
                <a:latin typeface="Comic Sans MS" panose="030F0702030302020204" pitchFamily="66" charset="0"/>
              </a:rPr>
              <a:t>Malware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405719"/>
            <a:ext cx="8229600" cy="5452281"/>
          </a:xfrm>
        </p:spPr>
        <p:txBody>
          <a:bodyPr/>
          <a:lstStyle/>
          <a:p>
            <a:r>
              <a:rPr lang="en-GB" altLang="en-US" sz="2100" dirty="0" smtClean="0">
                <a:latin typeface="Comic Sans MS" panose="030F0702030302020204" pitchFamily="66" charset="0"/>
              </a:rPr>
              <a:t>Malware is short for "</a:t>
            </a:r>
            <a:r>
              <a:rPr lang="en-GB" altLang="en-US" sz="21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mal</a:t>
            </a:r>
            <a:r>
              <a:rPr lang="en-GB" altLang="en-US" sz="2100" dirty="0" smtClean="0">
                <a:latin typeface="Comic Sans MS" panose="030F0702030302020204" pitchFamily="66" charset="0"/>
              </a:rPr>
              <a:t>icious soft</a:t>
            </a:r>
            <a:r>
              <a:rPr lang="en-GB" altLang="en-US" sz="21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ware</a:t>
            </a:r>
            <a:r>
              <a:rPr lang="en-GB" altLang="en-US" sz="2100" dirty="0" smtClean="0">
                <a:latin typeface="Comic Sans MS" panose="030F0702030302020204" pitchFamily="66" charset="0"/>
              </a:rPr>
              <a:t>." Malware is any kind of unwanted software that is installed without your adequate consent.</a:t>
            </a:r>
          </a:p>
          <a:p>
            <a:endParaRPr lang="en-GB" altLang="en-US" sz="300" dirty="0" smtClean="0">
              <a:latin typeface="Comic Sans MS" panose="030F0702030302020204" pitchFamily="66" charset="0"/>
            </a:endParaRPr>
          </a:p>
          <a:p>
            <a:r>
              <a:rPr lang="en-GB" altLang="en-US" sz="2100" dirty="0" smtClean="0">
                <a:latin typeface="Comic Sans MS" panose="030F0702030302020204" pitchFamily="66" charset="0"/>
              </a:rPr>
              <a:t>Viruses, worms, and Trojan horses are examples of malicious software that are often grouped together and referred to as malware</a:t>
            </a:r>
          </a:p>
          <a:p>
            <a:endParaRPr lang="en-GB" altLang="en-US" sz="300" dirty="0" smtClean="0">
              <a:latin typeface="Comic Sans MS" panose="030F0702030302020204" pitchFamily="66" charset="0"/>
            </a:endParaRPr>
          </a:p>
          <a:p>
            <a:r>
              <a:rPr lang="en-GB" altLang="en-US" sz="2100" dirty="0" smtClean="0">
                <a:latin typeface="Comic Sans MS" panose="030F0702030302020204" pitchFamily="66" charset="0"/>
              </a:rPr>
              <a:t>Destructive malware will utilize popular communication tools to spread, including worms sent through email and instant messages</a:t>
            </a:r>
          </a:p>
          <a:p>
            <a:endParaRPr lang="en-GB" altLang="en-US" sz="300" dirty="0" smtClean="0">
              <a:latin typeface="Comic Sans MS" panose="030F0702030302020204" pitchFamily="66" charset="0"/>
            </a:endParaRPr>
          </a:p>
          <a:p>
            <a:endParaRPr lang="en-GB" altLang="en-US" sz="300" dirty="0" smtClean="0">
              <a:latin typeface="Comic Sans MS" panose="030F0702030302020204" pitchFamily="66" charset="0"/>
            </a:endParaRPr>
          </a:p>
          <a:p>
            <a:r>
              <a:rPr lang="en-GB" altLang="en-US" sz="2100" dirty="0" smtClean="0">
                <a:latin typeface="Comic Sans MS" panose="030F0702030302020204" pitchFamily="66" charset="0"/>
              </a:rPr>
              <a:t>Trojan horses dropped from web sites, and virus-infected files downloaded from peer-to-peer connections. </a:t>
            </a:r>
          </a:p>
          <a:p>
            <a:endParaRPr lang="en-GB" altLang="en-US" sz="300" dirty="0" smtClean="0">
              <a:latin typeface="Comic Sans MS" panose="030F0702030302020204" pitchFamily="66" charset="0"/>
            </a:endParaRPr>
          </a:p>
          <a:p>
            <a:r>
              <a:rPr lang="en-GB" altLang="en-US" sz="2100" dirty="0" smtClean="0">
                <a:latin typeface="Comic Sans MS" panose="030F0702030302020204" pitchFamily="66" charset="0"/>
              </a:rPr>
              <a:t>Malware will also seek to exploit existing vulnerabilities on systems making their entry quiet and easy</a:t>
            </a:r>
          </a:p>
          <a:p>
            <a:endParaRPr lang="en-GB" altLang="en-US" sz="300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1800" dirty="0">
                <a:latin typeface="Comic Sans MS" panose="030F0702030302020204" pitchFamily="66" charset="0"/>
                <a:hlinkClick r:id="rId2"/>
              </a:rPr>
              <a:t>https://</a:t>
            </a:r>
            <a:r>
              <a:rPr lang="en-GB" sz="1800" dirty="0" smtClean="0">
                <a:latin typeface="Comic Sans MS" panose="030F0702030302020204" pitchFamily="66" charset="0"/>
                <a:hlinkClick r:id="rId2"/>
              </a:rPr>
              <a:t>www.youtube.com/watch?v=PgR3WxSo3ho</a:t>
            </a:r>
            <a:endParaRPr lang="en-GB" sz="1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76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algn="ctr"/>
            <a:r>
              <a:rPr lang="en-GB" altLang="en-US" sz="4000" dirty="0" smtClean="0">
                <a:latin typeface="Comic Sans MS" panose="030F0702030302020204" pitchFamily="66" charset="0"/>
              </a:rPr>
              <a:t>Types of Malware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7606"/>
            <a:ext cx="8229600" cy="5199797"/>
          </a:xfrm>
        </p:spPr>
        <p:txBody>
          <a:bodyPr>
            <a:normAutofit/>
          </a:bodyPr>
          <a:lstStyle/>
          <a:p>
            <a:r>
              <a:rPr lang="en-GB" altLang="en-US" sz="2800" dirty="0" smtClean="0">
                <a:latin typeface="Comic Sans MS" panose="030F0702030302020204" pitchFamily="66" charset="0"/>
              </a:rPr>
              <a:t>Viruses</a:t>
            </a: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Trojans</a:t>
            </a: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Worms</a:t>
            </a: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Rogue software or Scareware</a:t>
            </a: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Ransomware</a:t>
            </a: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Phishing scams</a:t>
            </a: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Adware</a:t>
            </a: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Spyware</a:t>
            </a: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Key loggers</a:t>
            </a: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And Botnets &amp; DDOS</a:t>
            </a:r>
          </a:p>
          <a:p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8376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Comic Sans MS" panose="030F0702030302020204" pitchFamily="66" charset="0"/>
              </a:rPr>
              <a:t>Growth of Malware</a:t>
            </a:r>
            <a:br>
              <a:rPr lang="en-GB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AV Test</a:t>
            </a:r>
            <a:endParaRPr lang="en-GB" dirty="0"/>
          </a:p>
        </p:txBody>
      </p:sp>
      <p:pic>
        <p:nvPicPr>
          <p:cNvPr id="4" name="Content Placeholder 3" descr="https://www.av-test.org/typo3temp/avtestreports/malware-all-years_sum_en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73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09600" y="157163"/>
            <a:ext cx="8153400" cy="1521511"/>
          </a:xfrm>
        </p:spPr>
        <p:txBody>
          <a:bodyPr/>
          <a:lstStyle/>
          <a:p>
            <a:pPr algn="ctr"/>
            <a:r>
              <a:rPr lang="en-GB" altLang="en-US" sz="4000" dirty="0" err="1" smtClean="0">
                <a:latin typeface="Comic Sans MS" panose="030F0702030302020204" pitchFamily="66" charset="0"/>
              </a:rPr>
              <a:t>DoS</a:t>
            </a:r>
            <a:r>
              <a:rPr lang="en-GB" altLang="en-US" sz="4000" dirty="0" smtClean="0">
                <a:latin typeface="Comic Sans MS" panose="030F0702030302020204" pitchFamily="66" charset="0"/>
              </a:rPr>
              <a:t> &amp; </a:t>
            </a:r>
            <a:r>
              <a:rPr lang="en-GB" altLang="en-US" sz="4000" dirty="0" err="1" smtClean="0">
                <a:latin typeface="Comic Sans MS" panose="030F0702030302020204" pitchFamily="66" charset="0"/>
              </a:rPr>
              <a:t>DDoS</a:t>
            </a:r>
            <a:endParaRPr lang="en-GB" altLang="en-US" sz="4000" dirty="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678674"/>
            <a:ext cx="8229600" cy="4760225"/>
          </a:xfrm>
        </p:spPr>
        <p:txBody>
          <a:bodyPr/>
          <a:lstStyle/>
          <a:p>
            <a:r>
              <a:rPr lang="en-GB" altLang="en-US" sz="2800" dirty="0" smtClean="0">
                <a:latin typeface="Comic Sans MS" panose="030F0702030302020204" pitchFamily="66" charset="0"/>
              </a:rPr>
              <a:t>Denial of Service attack (</a:t>
            </a:r>
            <a:r>
              <a:rPr lang="en-GB" altLang="en-US" sz="2800" dirty="0" err="1" smtClean="0">
                <a:latin typeface="Comic Sans MS" panose="030F0702030302020204" pitchFamily="66" charset="0"/>
              </a:rPr>
              <a:t>DoS</a:t>
            </a:r>
            <a:r>
              <a:rPr lang="en-GB" altLang="en-US" sz="2800" dirty="0" smtClean="0">
                <a:latin typeface="Comic Sans MS" panose="030F0702030302020204" pitchFamily="66" charset="0"/>
              </a:rPr>
              <a:t>)</a:t>
            </a:r>
          </a:p>
          <a:p>
            <a:pPr marL="742950" lvl="2" indent="-342900"/>
            <a:r>
              <a:rPr lang="en-GB" altLang="en-US" sz="2400" dirty="0" smtClean="0">
                <a:latin typeface="Comic Sans MS" panose="030F0702030302020204" pitchFamily="66" charset="0"/>
              </a:rPr>
              <a:t>A single computer flooding a website with useless traffic to inundate and overwhelm the network </a:t>
            </a:r>
          </a:p>
          <a:p>
            <a:pPr marL="742950" lvl="2" indent="-342900"/>
            <a:endParaRPr lang="en-GB" altLang="en-US" sz="8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Distributed Denial of Service (</a:t>
            </a:r>
            <a:r>
              <a:rPr lang="en-GB" altLang="en-US" sz="2800" dirty="0" err="1" smtClean="0">
                <a:latin typeface="Comic Sans MS" panose="030F0702030302020204" pitchFamily="66" charset="0"/>
              </a:rPr>
              <a:t>DDoS</a:t>
            </a:r>
            <a:r>
              <a:rPr lang="en-GB" altLang="en-US" sz="2800" dirty="0" smtClean="0">
                <a:latin typeface="Comic Sans MS" panose="030F0702030302020204" pitchFamily="66" charset="0"/>
              </a:rPr>
              <a:t>)</a:t>
            </a:r>
          </a:p>
          <a:p>
            <a:pPr lvl="1"/>
            <a:r>
              <a:rPr lang="en-GB" altLang="en-US" sz="2400" dirty="0" smtClean="0">
                <a:latin typeface="Comic Sans MS" panose="030F0702030302020204" pitchFamily="66" charset="0"/>
              </a:rPr>
              <a:t>Using numerous computers to attack the target network from numerous launch points</a:t>
            </a:r>
          </a:p>
          <a:p>
            <a:pPr lvl="1">
              <a:buFont typeface="Arial" pitchFamily="34" charset="0"/>
              <a:buNone/>
            </a:pPr>
            <a:r>
              <a:rPr lang="en-GB" altLang="en-US" sz="1800" dirty="0" smtClean="0">
                <a:latin typeface="Comic Sans MS" panose="030F0702030302020204" pitchFamily="66" charset="0"/>
              </a:rPr>
              <a:t>		Laudon and </a:t>
            </a:r>
            <a:r>
              <a:rPr lang="en-GB" altLang="en-US" sz="1800" dirty="0" err="1" smtClean="0">
                <a:latin typeface="Comic Sans MS" panose="030F0702030302020204" pitchFamily="66" charset="0"/>
              </a:rPr>
              <a:t>Travor</a:t>
            </a:r>
            <a:r>
              <a:rPr lang="en-GB" altLang="en-US" sz="1800" dirty="0" smtClean="0">
                <a:latin typeface="Comic Sans MS" panose="030F0702030302020204" pitchFamily="66" charset="0"/>
              </a:rPr>
              <a:t> 2014</a:t>
            </a:r>
          </a:p>
          <a:p>
            <a:pPr lvl="1">
              <a:buFont typeface="Arial" pitchFamily="34" charset="0"/>
              <a:buNone/>
            </a:pPr>
            <a:endParaRPr lang="en-GB" altLang="en-US" sz="400" dirty="0" smtClean="0">
              <a:latin typeface="Comic Sans MS" panose="030F0702030302020204" pitchFamily="66" charset="0"/>
            </a:endParaRPr>
          </a:p>
          <a:p>
            <a:pPr lvl="1">
              <a:buFont typeface="Arial" pitchFamily="34" charset="0"/>
              <a:buNone/>
            </a:pPr>
            <a:endParaRPr lang="en-GB" altLang="en-US" sz="8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What is a </a:t>
            </a:r>
            <a:r>
              <a:rPr lang="en-GB" altLang="en-US" sz="2800" dirty="0" err="1" smtClean="0">
                <a:latin typeface="Comic Sans MS" panose="030F0702030302020204" pitchFamily="66" charset="0"/>
              </a:rPr>
              <a:t>DDoS</a:t>
            </a:r>
            <a:r>
              <a:rPr lang="en-GB" altLang="en-US" sz="2800" dirty="0" smtClean="0">
                <a:latin typeface="Comic Sans MS" panose="030F0702030302020204" pitchFamily="66" charset="0"/>
              </a:rPr>
              <a:t> attack?</a:t>
            </a:r>
          </a:p>
          <a:p>
            <a:pPr lvl="1"/>
            <a:r>
              <a:rPr lang="en-GB" altLang="en-US" sz="1800" dirty="0" smtClean="0">
                <a:latin typeface="Comic Sans MS" panose="030F0702030302020204" pitchFamily="66" charset="0"/>
                <a:hlinkClick r:id="rId2"/>
              </a:rPr>
              <a:t>http://www.digitalattackmap.com/understanding-ddos/</a:t>
            </a:r>
            <a:endParaRPr lang="en-GB" altLang="en-US" sz="1800" dirty="0" smtClean="0">
              <a:latin typeface="Comic Sans MS" panose="030F0702030302020204" pitchFamily="66" charset="0"/>
            </a:endParaRPr>
          </a:p>
          <a:p>
            <a:pPr lvl="1"/>
            <a:endParaRPr lang="en-GB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73421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09600" y="157164"/>
            <a:ext cx="8153400" cy="1890000"/>
          </a:xfrm>
        </p:spPr>
        <p:txBody>
          <a:bodyPr/>
          <a:lstStyle/>
          <a:p>
            <a:pPr algn="ctr"/>
            <a:r>
              <a:rPr lang="en-GB" altLang="en-US" sz="4000" dirty="0">
                <a:latin typeface="Comic Sans MS" panose="030F0702030302020204" pitchFamily="66" charset="0"/>
              </a:rPr>
              <a:t>Botnets</a:t>
            </a:r>
            <a:br>
              <a:rPr lang="en-GB" altLang="en-US" sz="4000" dirty="0">
                <a:latin typeface="Comic Sans MS" panose="030F0702030302020204" pitchFamily="66" charset="0"/>
              </a:rPr>
            </a:br>
            <a:r>
              <a:rPr lang="en-GB" altLang="en-US" sz="3200" dirty="0" err="1" smtClean="0">
                <a:latin typeface="Comic Sans MS" panose="030F0702030302020204" pitchFamily="66" charset="0"/>
              </a:rPr>
              <a:t>ro</a:t>
            </a:r>
            <a:r>
              <a:rPr lang="en-GB" altLang="en-US" sz="3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BOT</a:t>
            </a:r>
            <a:r>
              <a:rPr lang="en-GB" altLang="en-US" sz="32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ic</a:t>
            </a:r>
            <a:r>
              <a:rPr lang="en-GB" altLang="en-US" sz="3200" dirty="0" smtClean="0">
                <a:latin typeface="Comic Sans MS" panose="030F0702030302020204" pitchFamily="66" charset="0"/>
              </a:rPr>
              <a:t> </a:t>
            </a:r>
            <a:r>
              <a:rPr lang="en-GB" altLang="en-US" sz="3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NET</a:t>
            </a:r>
            <a:r>
              <a:rPr lang="en-GB" altLang="en-US" sz="3200" dirty="0" err="1" smtClean="0">
                <a:latin typeface="Comic Sans MS" panose="030F0702030302020204" pitchFamily="66" charset="0"/>
              </a:rPr>
              <a:t>works</a:t>
            </a:r>
            <a:endParaRPr lang="en-GB" altLang="en-US" sz="3200" dirty="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4524"/>
            <a:ext cx="8229600" cy="4731935"/>
          </a:xfrm>
        </p:spPr>
        <p:txBody>
          <a:bodyPr>
            <a:normAutofit lnSpcReduction="10000"/>
          </a:bodyPr>
          <a:lstStyle/>
          <a:p>
            <a:r>
              <a:rPr lang="en-GB" altLang="en-US" sz="2800" dirty="0" smtClean="0">
                <a:latin typeface="Comic Sans MS" panose="030F0702030302020204" pitchFamily="66" charset="0"/>
              </a:rPr>
              <a:t>Hackers create these botnets by infecting other people’s computers with bot malware</a:t>
            </a:r>
          </a:p>
          <a:p>
            <a:pPr marL="742950" lvl="2" indent="-342900"/>
            <a:r>
              <a:rPr lang="en-GB" altLang="en-US" sz="2800" dirty="0" smtClean="0">
                <a:latin typeface="Comic Sans MS" panose="030F0702030302020204" pitchFamily="66" charset="0"/>
              </a:rPr>
              <a:t>Hundreds, thousands, hundreds of thousands</a:t>
            </a:r>
          </a:p>
          <a:p>
            <a:endParaRPr lang="en-GB" altLang="en-US" sz="8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The infected computers become slaves or zombies serving a master computer belonging to someone else</a:t>
            </a:r>
          </a:p>
          <a:p>
            <a:endParaRPr lang="en-GB" altLang="en-US" sz="8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Botnets deliver:</a:t>
            </a:r>
          </a:p>
          <a:p>
            <a:pPr lvl="1"/>
            <a:r>
              <a:rPr lang="en-GB" altLang="en-US" sz="2800" dirty="0" smtClean="0">
                <a:latin typeface="Comic Sans MS" panose="030F0702030302020204" pitchFamily="66" charset="0"/>
              </a:rPr>
              <a:t>90%  of the world’s spam</a:t>
            </a:r>
          </a:p>
          <a:p>
            <a:pPr lvl="1"/>
            <a:r>
              <a:rPr lang="en-GB" altLang="en-US" sz="2800" dirty="0" smtClean="0">
                <a:latin typeface="Comic Sans MS" panose="030F0702030302020204" pitchFamily="66" charset="0"/>
              </a:rPr>
              <a:t>80% of the world’s malware</a:t>
            </a:r>
          </a:p>
        </p:txBody>
      </p:sp>
    </p:spTree>
    <p:extLst>
      <p:ext uri="{BB962C8B-B14F-4D97-AF65-F5344CB8AC3E}">
        <p14:creationId xmlns:p14="http://schemas.microsoft.com/office/powerpoint/2010/main" val="10707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altLang="en-US" sz="3200" dirty="0" smtClean="0">
                <a:latin typeface="Comic Sans MS" panose="030F0702030302020204" pitchFamily="66" charset="0"/>
              </a:rPr>
              <a:t>Botnet = </a:t>
            </a:r>
            <a:r>
              <a:rPr lang="en-GB" altLang="en-US" sz="3200" dirty="0" err="1" smtClean="0">
                <a:latin typeface="Comic Sans MS" panose="030F0702030302020204" pitchFamily="66" charset="0"/>
              </a:rPr>
              <a:t>ro</a:t>
            </a:r>
            <a:r>
              <a:rPr lang="en-GB" altLang="en-US" sz="3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BOT</a:t>
            </a:r>
            <a:r>
              <a:rPr lang="en-GB" altLang="en-US" sz="3200" dirty="0" smtClean="0">
                <a:latin typeface="Comic Sans MS" panose="030F0702030302020204" pitchFamily="66" charset="0"/>
              </a:rPr>
              <a:t> </a:t>
            </a:r>
            <a:r>
              <a:rPr lang="en-GB" altLang="en-US" sz="3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NET</a:t>
            </a:r>
            <a:r>
              <a:rPr lang="en-GB" altLang="en-US" sz="3200" dirty="0" err="1" smtClean="0">
                <a:latin typeface="Comic Sans MS" panose="030F0702030302020204" pitchFamily="66" charset="0"/>
              </a:rPr>
              <a:t>work</a:t>
            </a:r>
            <a:r>
              <a:rPr lang="en-GB" altLang="en-US" sz="3200" dirty="0" smtClean="0">
                <a:latin typeface="Comic Sans MS" panose="030F0702030302020204" pitchFamily="66" charset="0"/>
              </a:rPr>
              <a:t/>
            </a:r>
            <a:br>
              <a:rPr lang="en-GB" altLang="en-US" sz="3200" dirty="0" smtClean="0">
                <a:latin typeface="Comic Sans MS" panose="030F0702030302020204" pitchFamily="66" charset="0"/>
              </a:rPr>
            </a:br>
            <a:r>
              <a:rPr lang="en-GB" altLang="en-US" sz="3200" dirty="0" smtClean="0">
                <a:latin typeface="Comic Sans MS" panose="030F0702030302020204" pitchFamily="66" charset="0"/>
              </a:rPr>
              <a:t>a Zombie Army</a:t>
            </a:r>
          </a:p>
        </p:txBody>
      </p:sp>
      <p:pic>
        <p:nvPicPr>
          <p:cNvPr id="21507" name="Content Placeholder 4" descr="http://www.betterhostreview.com/wp-content/uploads/2013/08/ddos-attack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524000"/>
            <a:ext cx="8915400" cy="5333999"/>
          </a:xfrm>
        </p:spPr>
      </p:pic>
    </p:spTree>
    <p:extLst>
      <p:ext uri="{BB962C8B-B14F-4D97-AF65-F5344CB8AC3E}">
        <p14:creationId xmlns:p14="http://schemas.microsoft.com/office/powerpoint/2010/main" val="33956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0138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sz="3600" b="1" dirty="0" smtClean="0"/>
              <a:t/>
            </a:r>
            <a:br>
              <a:rPr lang="en-GB" altLang="en-US" sz="3600" b="1" dirty="0" smtClean="0"/>
            </a:br>
            <a:r>
              <a:rPr lang="en-GB" altLang="en-US" sz="3600" dirty="0" smtClean="0">
                <a:latin typeface="Comic Sans MS" panose="030F0702030302020204" pitchFamily="66" charset="0"/>
              </a:rPr>
              <a:t>Ransomware</a:t>
            </a:r>
            <a:r>
              <a:rPr lang="en-GB" altLang="en-US" sz="3600" b="1" dirty="0" smtClean="0">
                <a:latin typeface="Comic Sans MS" panose="030F0702030302020204" pitchFamily="66" charset="0"/>
              </a:rPr>
              <a:t/>
            </a:r>
            <a:br>
              <a:rPr lang="en-GB" altLang="en-US" sz="3600" b="1" dirty="0" smtClean="0">
                <a:latin typeface="Comic Sans MS" panose="030F0702030302020204" pitchFamily="66" charset="0"/>
              </a:rPr>
            </a:br>
            <a:r>
              <a:rPr lang="en-GB" altLang="en-US" sz="2400" dirty="0" smtClean="0">
                <a:latin typeface="Comic Sans MS" panose="030F0702030302020204" pitchFamily="66" charset="0"/>
              </a:rPr>
              <a:t>2016- The Year of Extortion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>
            <a:normAutofit/>
          </a:bodyPr>
          <a:lstStyle/>
          <a:p>
            <a:r>
              <a:rPr lang="en-GB" altLang="en-US" dirty="0" smtClean="0">
                <a:latin typeface="Comic Sans MS" panose="030F0702030302020204" pitchFamily="66" charset="0"/>
              </a:rPr>
              <a:t>Encrypts your device or claims to</a:t>
            </a:r>
          </a:p>
          <a:p>
            <a:pPr marL="0" indent="0">
              <a:buNone/>
            </a:pPr>
            <a:endParaRPr lang="en-GB" altLang="en-US" sz="400" dirty="0" smtClean="0">
              <a:latin typeface="Comic Sans MS" panose="030F0702030302020204" pitchFamily="66" charset="0"/>
            </a:endParaRPr>
          </a:p>
          <a:p>
            <a:r>
              <a:rPr lang="en-GB" altLang="en-US" dirty="0" smtClean="0">
                <a:latin typeface="Comic Sans MS" panose="030F0702030302020204" pitchFamily="66" charset="0"/>
              </a:rPr>
              <a:t>Claim you have done something illegal with your device, and that you are being fined by a police force or government agency. </a:t>
            </a:r>
          </a:p>
          <a:p>
            <a:endParaRPr lang="en-GB" altLang="en-US" sz="400" dirty="0" smtClean="0">
              <a:latin typeface="Comic Sans MS" panose="030F0702030302020204" pitchFamily="66" charset="0"/>
            </a:endParaRPr>
          </a:p>
          <a:p>
            <a:r>
              <a:rPr lang="en-GB" altLang="en-US" dirty="0">
                <a:latin typeface="Comic Sans MS" panose="030F0702030302020204" pitchFamily="66" charset="0"/>
              </a:rPr>
              <a:t>Demand you pay money</a:t>
            </a:r>
            <a:r>
              <a:rPr lang="en-GB" altLang="en-US" sz="2200" dirty="0">
                <a:latin typeface="Comic Sans MS" panose="030F0702030302020204" pitchFamily="66" charset="0"/>
              </a:rPr>
              <a:t>.</a:t>
            </a:r>
          </a:p>
          <a:p>
            <a:endParaRPr lang="en-GB" altLang="en-US" sz="400" dirty="0" smtClean="0">
              <a:latin typeface="Comic Sans MS" panose="030F0702030302020204" pitchFamily="66" charset="0"/>
            </a:endParaRPr>
          </a:p>
          <a:p>
            <a:r>
              <a:rPr lang="en-GB" altLang="en-US" dirty="0" smtClean="0">
                <a:latin typeface="Comic Sans MS" panose="030F0702030302020204" pitchFamily="66" charset="0"/>
              </a:rPr>
              <a:t>Many of these claims may be false, a scare tactic designed to make you pay the money without telling anyone who might be able to restore your PC.</a:t>
            </a:r>
          </a:p>
          <a:p>
            <a:endParaRPr lang="en-GB" altLang="en-US" sz="400" dirty="0" smtClean="0">
              <a:latin typeface="Comic Sans MS" panose="030F0702030302020204" pitchFamily="66" charset="0"/>
            </a:endParaRPr>
          </a:p>
          <a:p>
            <a:endParaRPr lang="en-GB" altLang="en-US" sz="400" dirty="0" smtClean="0">
              <a:latin typeface="Comic Sans MS" panose="030F0702030302020204" pitchFamily="66" charset="0"/>
            </a:endParaRPr>
          </a:p>
          <a:p>
            <a:r>
              <a:rPr lang="en-GB" altLang="en-US" dirty="0" smtClean="0">
                <a:latin typeface="Comic Sans MS" panose="030F0702030302020204" pitchFamily="66" charset="0"/>
              </a:rPr>
              <a:t>There is no guarantee that paying the fine or doing what the ransomware tells you will give access to your device or files again. </a:t>
            </a:r>
          </a:p>
          <a:p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476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A Final thought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latin typeface="Comic Sans MS" panose="030F0702030302020204" pitchFamily="66" charset="0"/>
                <a:hlinkClick r:id="rId3"/>
              </a:rPr>
              <a:t>https://</a:t>
            </a:r>
            <a:r>
              <a:rPr lang="en-GB" sz="2400" dirty="0" smtClean="0">
                <a:latin typeface="Comic Sans MS" panose="030F0702030302020204" pitchFamily="66" charset="0"/>
                <a:hlinkClick r:id="rId3"/>
              </a:rPr>
              <a:t>www.youtube.com/watch?v=Lhe0PbDfaCM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2100" dirty="0" smtClean="0">
                <a:latin typeface="Comic Sans MS" panose="030F0702030302020204" pitchFamily="66" charset="0"/>
              </a:rPr>
              <a:t>David </a:t>
            </a:r>
            <a:r>
              <a:rPr lang="en-GB" sz="2100" dirty="0" err="1" smtClean="0">
                <a:latin typeface="Comic Sans MS" panose="030F0702030302020204" pitchFamily="66" charset="0"/>
              </a:rPr>
              <a:t>Emm</a:t>
            </a:r>
            <a:r>
              <a:rPr lang="en-GB" sz="2100" dirty="0" smtClean="0">
                <a:latin typeface="Comic Sans MS" panose="030F0702030302020204" pitchFamily="66" charset="0"/>
              </a:rPr>
              <a:t> from Kaspersky</a:t>
            </a:r>
          </a:p>
          <a:p>
            <a:pPr marL="0" indent="0">
              <a:buNone/>
            </a:pPr>
            <a:endParaRPr lang="en-GB" sz="1800" dirty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Don’t forget the</a:t>
            </a:r>
          </a:p>
          <a:p>
            <a:pPr marL="0" indent="0">
              <a:buNone/>
            </a:pPr>
            <a:endParaRPr lang="en-GB" sz="2000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sz="4000" dirty="0" smtClean="0">
                <a:latin typeface="Comic Sans MS" panose="030F0702030302020204" pitchFamily="66" charset="0"/>
              </a:rPr>
              <a:t>Deep Web</a:t>
            </a:r>
          </a:p>
          <a:p>
            <a:pPr marL="0" indent="0" algn="ctr">
              <a:buNone/>
            </a:pPr>
            <a:r>
              <a:rPr lang="en-GB" dirty="0" smtClean="0">
                <a:latin typeface="Comic Sans MS" panose="030F0702030302020204" pitchFamily="66" charset="0"/>
              </a:rPr>
              <a:t>500 times larger than the (Surface) web we know</a:t>
            </a:r>
          </a:p>
          <a:p>
            <a:pPr marL="0" indent="0" algn="ctr">
              <a:buNone/>
            </a:pPr>
            <a:r>
              <a:rPr lang="en-GB" sz="2800" dirty="0" smtClean="0">
                <a:latin typeface="Comic Sans MS" panose="030F0702030302020204" pitchFamily="66" charset="0"/>
              </a:rPr>
              <a:t>AND</a:t>
            </a:r>
            <a:endParaRPr lang="en-GB" sz="2800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sz="4800" dirty="0" smtClean="0">
                <a:latin typeface="Comic Sans MS" panose="030F0702030302020204" pitchFamily="66" charset="0"/>
              </a:rPr>
              <a:t>Dark Web!!!!</a:t>
            </a:r>
            <a:endParaRPr lang="en-GB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32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Implications?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 smtClean="0">
                <a:latin typeface="Comic Sans MS" panose="030F0702030302020204" pitchFamily="66" charset="0"/>
              </a:rPr>
              <a:t>Finnish Red Cross</a:t>
            </a:r>
          </a:p>
          <a:p>
            <a:pPr algn="ctr"/>
            <a:endParaRPr lang="en-GB" sz="4800" dirty="0">
              <a:latin typeface="Comic Sans MS" panose="030F0702030302020204" pitchFamily="66" charset="0"/>
            </a:endParaRPr>
          </a:p>
          <a:p>
            <a:pPr algn="ctr"/>
            <a:endParaRPr lang="en-GB" sz="4800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sz="4800" dirty="0" err="1">
                <a:latin typeface="Comic Sans MS" panose="030F0702030302020204" pitchFamily="66" charset="0"/>
              </a:rPr>
              <a:t>K</a:t>
            </a:r>
            <a:r>
              <a:rPr lang="en-GB" sz="4800" dirty="0" err="1" smtClean="0">
                <a:latin typeface="Comic Sans MS" panose="030F0702030302020204" pitchFamily="66" charset="0"/>
              </a:rPr>
              <a:t>ontti</a:t>
            </a:r>
            <a:endParaRPr lang="en-GB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7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Why are we not surprised?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1800" dirty="0" smtClean="0">
                <a:latin typeface="Comic Sans MS" panose="030F0702030302020204" pitchFamily="66" charset="0"/>
                <a:hlinkClick r:id="rId2"/>
              </a:rPr>
              <a:t>https</a:t>
            </a:r>
            <a:r>
              <a:rPr lang="en-GB" sz="1800" dirty="0">
                <a:latin typeface="Comic Sans MS" panose="030F0702030302020204" pitchFamily="66" charset="0"/>
                <a:hlinkClick r:id="rId2"/>
              </a:rPr>
              <a:t>://</a:t>
            </a:r>
            <a:r>
              <a:rPr lang="en-GB" sz="1800" dirty="0" smtClean="0">
                <a:latin typeface="Comic Sans MS" panose="030F0702030302020204" pitchFamily="66" charset="0"/>
                <a:hlinkClick r:id="rId2"/>
              </a:rPr>
              <a:t>www.theguardian.com/society/2017/may/12/hospitals-across-england-hit-by-large-scale-cyber-attack?CMP=Share_AndroidApp_Email</a:t>
            </a:r>
            <a:endParaRPr lang="en-GB" sz="1800" dirty="0" smtClean="0">
              <a:latin typeface="Comic Sans MS" panose="030F0702030302020204" pitchFamily="66" charset="0"/>
            </a:endParaRPr>
          </a:p>
          <a:p>
            <a:endParaRPr lang="en-GB" sz="1800" dirty="0" smtClean="0">
              <a:latin typeface="Comic Sans MS" panose="030F0702030302020204" pitchFamily="66" charset="0"/>
            </a:endParaRPr>
          </a:p>
          <a:p>
            <a:r>
              <a:rPr lang="en-GB" sz="1800" dirty="0"/>
              <a:t>NHS cyber-attack: Experts strive to restore NHS computers - </a:t>
            </a:r>
            <a:r>
              <a:rPr lang="en-GB" sz="1800" dirty="0">
                <a:hlinkClick r:id="rId3"/>
              </a:rPr>
              <a:t>http://</a:t>
            </a:r>
            <a:r>
              <a:rPr lang="en-GB" sz="1800" dirty="0" smtClean="0">
                <a:hlinkClick r:id="rId3"/>
              </a:rPr>
              <a:t>www.bbc.co.uk/news/health-39906019</a:t>
            </a:r>
            <a:endParaRPr lang="en-GB" sz="1800" dirty="0" smtClean="0"/>
          </a:p>
          <a:p>
            <a:endParaRPr lang="en-GB" sz="1800" dirty="0">
              <a:latin typeface="Comic Sans MS" panose="030F0702030302020204" pitchFamily="66" charset="0"/>
            </a:endParaRPr>
          </a:p>
          <a:p>
            <a:r>
              <a:rPr lang="en-GB" sz="1800" dirty="0"/>
              <a:t>Massive ransomware infection hits computers in 99 countries - </a:t>
            </a:r>
            <a:r>
              <a:rPr lang="en-GB" sz="1800" dirty="0">
                <a:hlinkClick r:id="rId4"/>
              </a:rPr>
              <a:t>http://</a:t>
            </a:r>
            <a:r>
              <a:rPr lang="en-GB" sz="1800" dirty="0" smtClean="0">
                <a:hlinkClick r:id="rId4"/>
              </a:rPr>
              <a:t>www.bbc.co.uk/news/technology-39901382</a:t>
            </a:r>
            <a:endParaRPr lang="en-GB" sz="1800" dirty="0" smtClean="0"/>
          </a:p>
          <a:p>
            <a:endParaRPr lang="en-GB" sz="1800" dirty="0">
              <a:latin typeface="Comic Sans MS" panose="030F0702030302020204" pitchFamily="66" charset="0"/>
            </a:endParaRPr>
          </a:p>
          <a:p>
            <a:r>
              <a:rPr lang="en-GB" sz="1800" dirty="0"/>
              <a:t>The ransomware causing chaos globally - </a:t>
            </a:r>
            <a:r>
              <a:rPr lang="en-GB" sz="1800" dirty="0">
                <a:hlinkClick r:id="rId5"/>
              </a:rPr>
              <a:t>http://</a:t>
            </a:r>
            <a:r>
              <a:rPr lang="en-GB" sz="1800" dirty="0" smtClean="0">
                <a:hlinkClick r:id="rId5"/>
              </a:rPr>
              <a:t>www.bbc.co.uk/news/technology-39896393</a:t>
            </a:r>
            <a:endParaRPr lang="en-GB" sz="1800" dirty="0" smtClean="0"/>
          </a:p>
          <a:p>
            <a:endParaRPr lang="en-GB" sz="1800" dirty="0">
              <a:latin typeface="Comic Sans MS" panose="030F0702030302020204" pitchFamily="66" charset="0"/>
            </a:endParaRPr>
          </a:p>
          <a:p>
            <a:r>
              <a:rPr lang="en-GB" sz="1800" dirty="0"/>
              <a:t>Global cyber-attack: How roots can be traced to the US - </a:t>
            </a:r>
            <a:r>
              <a:rPr lang="en-GB" sz="1800" dirty="0">
                <a:hlinkClick r:id="rId6"/>
              </a:rPr>
              <a:t>http://</a:t>
            </a:r>
            <a:r>
              <a:rPr lang="en-GB" sz="1800" dirty="0" smtClean="0">
                <a:hlinkClick r:id="rId6"/>
              </a:rPr>
              <a:t>www.bbc.co.uk/news/technology-39905509</a:t>
            </a:r>
            <a:endParaRPr lang="en-GB" sz="1800" dirty="0" smtClean="0"/>
          </a:p>
          <a:p>
            <a:endParaRPr lang="en-GB" sz="1800" dirty="0" smtClean="0">
              <a:latin typeface="Comic Sans MS" panose="030F0702030302020204" pitchFamily="66" charset="0"/>
            </a:endParaRPr>
          </a:p>
          <a:p>
            <a:r>
              <a:rPr lang="en-GB" sz="1800" dirty="0">
                <a:hlinkClick r:id="rId3"/>
              </a:rPr>
              <a:t>http://</a:t>
            </a:r>
            <a:r>
              <a:rPr lang="en-GB" sz="1800" dirty="0" smtClean="0">
                <a:hlinkClick r:id="rId3"/>
              </a:rPr>
              <a:t>www.bbc.co.uk/news/health-39906019</a:t>
            </a:r>
            <a:endParaRPr lang="en-GB" sz="1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17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Cybercrime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What is cybercrime?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How does it effect All of us?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What can be the impact?</a:t>
            </a:r>
          </a:p>
          <a:p>
            <a:pPr marL="0" indent="0">
              <a:buNone/>
            </a:pPr>
            <a:endParaRPr lang="en-GB" sz="1200" dirty="0" smtClean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What is the greatest source of Risk?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What </a:t>
            </a:r>
            <a:r>
              <a:rPr lang="en-GB" sz="3200" dirty="0">
                <a:latin typeface="Comic Sans MS" panose="030F0702030302020204" pitchFamily="66" charset="0"/>
              </a:rPr>
              <a:t>can we do about it</a:t>
            </a:r>
            <a:r>
              <a:rPr lang="en-GB" sz="3200" dirty="0" smtClean="0">
                <a:latin typeface="Comic Sans MS" panose="030F0702030302020204" pitchFamily="66" charset="0"/>
              </a:rPr>
              <a:t>? Or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3200" i="1" dirty="0" smtClean="0">
                <a:latin typeface="Comic Sans MS" panose="030F0702030302020204" pitchFamily="66" charset="0"/>
              </a:rPr>
              <a:t>Can </a:t>
            </a:r>
            <a:r>
              <a:rPr lang="en-GB" sz="3200" i="1" dirty="0">
                <a:latin typeface="Comic Sans MS" panose="030F0702030302020204" pitchFamily="66" charset="0"/>
              </a:rPr>
              <a:t>we do </a:t>
            </a:r>
            <a:r>
              <a:rPr lang="en-GB" sz="3200" i="1" dirty="0" smtClean="0">
                <a:latin typeface="Comic Sans MS" panose="030F0702030302020204" pitchFamily="66" charset="0"/>
              </a:rPr>
              <a:t>anything about </a:t>
            </a:r>
            <a:r>
              <a:rPr lang="en-GB" sz="3200" i="1" dirty="0">
                <a:latin typeface="Comic Sans MS" panose="030F0702030302020204" pitchFamily="66" charset="0"/>
              </a:rPr>
              <a:t>it?</a:t>
            </a:r>
          </a:p>
          <a:p>
            <a:pPr marL="274320" lvl="1" indent="0">
              <a:buNone/>
            </a:pP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28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164"/>
            <a:ext cx="8153400" cy="1780818"/>
          </a:xfrm>
        </p:spPr>
        <p:txBody>
          <a:bodyPr>
            <a:noAutofit/>
          </a:bodyPr>
          <a:lstStyle/>
          <a:p>
            <a:pPr algn="ctr"/>
            <a:r>
              <a:rPr lang="en-GB" sz="3600" dirty="0">
                <a:latin typeface="Comic Sans MS" panose="030F0702030302020204" pitchFamily="66" charset="0"/>
              </a:rPr>
              <a:t>Electronic Crime, Cybercrime, Computer Crime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7982"/>
            <a:ext cx="8229600" cy="474942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“</a:t>
            </a:r>
            <a:r>
              <a:rPr lang="en-GB" sz="2800" dirty="0" smtClean="0">
                <a:latin typeface="Comic Sans MS" panose="030F0702030302020204" pitchFamily="66" charset="0"/>
              </a:rPr>
              <a:t>We could be facing cyber warfare….a </a:t>
            </a:r>
            <a:r>
              <a:rPr lang="en-GB" sz="2800" i="1" dirty="0" err="1" smtClean="0">
                <a:latin typeface="Comic Sans MS" panose="030F0702030302020204" pitchFamily="66" charset="0"/>
              </a:rPr>
              <a:t>Cybergeddon</a:t>
            </a:r>
            <a:r>
              <a:rPr lang="en-GB" sz="2800" dirty="0" smtClean="0">
                <a:latin typeface="Comic Sans MS" panose="030F0702030302020204" pitchFamily="66" charset="0"/>
              </a:rPr>
              <a:t>"</a:t>
            </a:r>
          </a:p>
          <a:p>
            <a:pPr lvl="1"/>
            <a:r>
              <a:rPr lang="en-GB" sz="2800" dirty="0" smtClean="0">
                <a:latin typeface="Comic Sans MS" panose="030F0702030302020204" pitchFamily="66" charset="0"/>
              </a:rPr>
              <a:t>ITV Tonight Programme 'Electronic Crime' 2011</a:t>
            </a:r>
          </a:p>
          <a:p>
            <a:endParaRPr lang="en-GB" sz="800" dirty="0" smtClean="0"/>
          </a:p>
          <a:p>
            <a:r>
              <a:rPr lang="en-GB" dirty="0" smtClean="0"/>
              <a:t>“</a:t>
            </a:r>
            <a:r>
              <a:rPr lang="en-GB" sz="2800" dirty="0" smtClean="0">
                <a:latin typeface="Comic Sans MS" panose="030F0702030302020204" pitchFamily="66" charset="0"/>
              </a:rPr>
              <a:t>This will be </a:t>
            </a:r>
            <a:r>
              <a:rPr lang="en-GB" sz="2800" dirty="0">
                <a:latin typeface="Comic Sans MS" panose="030F0702030302020204" pitchFamily="66" charset="0"/>
              </a:rPr>
              <a:t>t</a:t>
            </a:r>
            <a:r>
              <a:rPr lang="en-GB" sz="2800" dirty="0" smtClean="0">
                <a:latin typeface="Comic Sans MS" panose="030F0702030302020204" pitchFamily="66" charset="0"/>
              </a:rPr>
              <a:t>he number one criminal activity in the world….A more serious threat than a nuclear attack"</a:t>
            </a:r>
          </a:p>
          <a:p>
            <a:pPr lvl="1"/>
            <a:r>
              <a:rPr lang="en-GB" sz="2800" dirty="0" smtClean="0">
                <a:latin typeface="Comic Sans MS" panose="030F0702030302020204" pitchFamily="66" charset="0"/>
              </a:rPr>
              <a:t>Keith </a:t>
            </a:r>
            <a:r>
              <a:rPr lang="en-GB" sz="2800" dirty="0" err="1" smtClean="0">
                <a:latin typeface="Comic Sans MS" panose="030F0702030302020204" pitchFamily="66" charset="0"/>
              </a:rPr>
              <a:t>Vaz</a:t>
            </a:r>
            <a:r>
              <a:rPr lang="en-GB" sz="2800" dirty="0" smtClean="0">
                <a:latin typeface="Comic Sans MS" panose="030F0702030302020204" pitchFamily="66" charset="0"/>
              </a:rPr>
              <a:t>- Chairman of The House of Commons, Home Affairs Select Committee</a:t>
            </a:r>
          </a:p>
          <a:p>
            <a:pPr marL="457200" lvl="1" indent="0">
              <a:buNone/>
            </a:pPr>
            <a:r>
              <a:rPr lang="en-GB" sz="1800" u="sng" dirty="0">
                <a:latin typeface="Comic Sans MS" panose="030F0702030302020204" pitchFamily="66" charset="0"/>
                <a:hlinkClick r:id="rId2"/>
              </a:rPr>
              <a:t>http://www.bbc.co.uk/news/uk-politics-23495121</a:t>
            </a:r>
            <a:endParaRPr lang="en-GB" sz="1800" dirty="0">
              <a:latin typeface="Comic Sans MS" panose="030F0702030302020204" pitchFamily="66" charset="0"/>
            </a:endParaRPr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0120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Cybercrime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6096"/>
            <a:ext cx="8229600" cy="4453224"/>
          </a:xfrm>
        </p:spPr>
        <p:txBody>
          <a:bodyPr>
            <a:normAutofit/>
          </a:bodyPr>
          <a:lstStyle/>
          <a:p>
            <a:r>
              <a:rPr lang="en-GB" altLang="en-US" sz="2800" dirty="0" smtClean="0">
                <a:latin typeface="Comic Sans MS" panose="030F0702030302020204" pitchFamily="66" charset="0"/>
              </a:rPr>
              <a:t>“Any </a:t>
            </a:r>
            <a:r>
              <a:rPr lang="en-GB" altLang="en-US" sz="2800" dirty="0">
                <a:latin typeface="Comic Sans MS" panose="030F0702030302020204" pitchFamily="66" charset="0"/>
              </a:rPr>
              <a:t>illegal act for which knowledge of computer technology is essential for its perpetration, investigation or </a:t>
            </a:r>
            <a:r>
              <a:rPr lang="en-GB" altLang="en-US" sz="2800" dirty="0" smtClean="0">
                <a:latin typeface="Comic Sans MS" panose="030F0702030302020204" pitchFamily="66" charset="0"/>
              </a:rPr>
              <a:t>prosecution”</a:t>
            </a:r>
          </a:p>
          <a:p>
            <a:pPr marL="3657600" lvl="8" indent="0">
              <a:buNone/>
            </a:pPr>
            <a:r>
              <a:rPr lang="en-GB" altLang="en-US" sz="1800" dirty="0" smtClean="0">
                <a:latin typeface="Comic Sans MS" panose="030F0702030302020204" pitchFamily="66" charset="0"/>
              </a:rPr>
              <a:t>US Department of Justice</a:t>
            </a:r>
          </a:p>
          <a:p>
            <a:pPr marL="3657600" lvl="8" indent="0">
              <a:buNone/>
            </a:pPr>
            <a:endParaRPr lang="en-GB" altLang="en-US" sz="18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“Criminal </a:t>
            </a:r>
            <a:r>
              <a:rPr lang="en-GB" altLang="en-US" sz="2800" dirty="0">
                <a:latin typeface="Comic Sans MS" panose="030F0702030302020204" pitchFamily="66" charset="0"/>
              </a:rPr>
              <a:t>actions accomplished through the use of computer systems, especially with intent to defraud, destroy or make unauthorised use of computer systems resources"</a:t>
            </a:r>
          </a:p>
          <a:p>
            <a:pPr marL="3657600" lvl="8" indent="0">
              <a:buNone/>
            </a:pPr>
            <a:r>
              <a:rPr lang="en-GB" altLang="en-US" sz="1800" dirty="0" smtClean="0">
                <a:latin typeface="Comic Sans MS" panose="030F0702030302020204" pitchFamily="66" charset="0"/>
              </a:rPr>
              <a:t>National Hi-Tech Crime Unit UK</a:t>
            </a:r>
            <a:r>
              <a:rPr lang="en-GB" altLang="en-US" sz="600" dirty="0" smtClean="0">
                <a:latin typeface="Comic Sans MS" panose="030F0702030302020204" pitchFamily="66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42529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88" y="533400"/>
            <a:ext cx="8229600" cy="130904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Cost of Cybercrime</a:t>
            </a:r>
            <a:br>
              <a:rPr lang="en-GB" dirty="0" smtClean="0">
                <a:latin typeface="Comic Sans MS" panose="030F0702030302020204" pitchFamily="66" charset="0"/>
              </a:rPr>
            </a:br>
            <a:r>
              <a:rPr lang="en-GB" sz="2700" dirty="0">
                <a:latin typeface="Comic Sans MS" panose="030F0702030302020204" pitchFamily="66" charset="0"/>
              </a:rPr>
              <a:t>Security </a:t>
            </a:r>
            <a:r>
              <a:rPr lang="en-GB" sz="2700" dirty="0" smtClean="0">
                <a:latin typeface="Comic Sans MS" panose="030F0702030302020204" pitchFamily="66" charset="0"/>
              </a:rPr>
              <a:t>Affairs </a:t>
            </a:r>
            <a:r>
              <a:rPr lang="en-GB" sz="2000" dirty="0" smtClean="0">
                <a:latin typeface="Comic Sans MS" panose="030F0702030302020204" pitchFamily="66" charset="0"/>
              </a:rPr>
              <a:t>2016</a:t>
            </a:r>
            <a:r>
              <a:rPr lang="en-GB" sz="2700" dirty="0">
                <a:latin typeface="Comic Sans MS" panose="030F0702030302020204" pitchFamily="66" charset="0"/>
              </a:rPr>
              <a:t/>
            </a:r>
            <a:br>
              <a:rPr lang="en-GB" sz="2700" dirty="0">
                <a:latin typeface="Comic Sans MS" panose="030F0702030302020204" pitchFamily="66" charset="0"/>
              </a:rPr>
            </a:br>
            <a:endParaRPr lang="en-GB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600" dirty="0">
                <a:latin typeface="Comic Sans MS" panose="030F0702030302020204" pitchFamily="66" charset="0"/>
              </a:rPr>
              <a:t>Global cost of cybercrime will grow from $3 trillion in 2015 to $6 trillion annually by </a:t>
            </a:r>
            <a:r>
              <a:rPr lang="en-GB" sz="2600" dirty="0" smtClean="0">
                <a:latin typeface="Comic Sans MS" panose="030F0702030302020204" pitchFamily="66" charset="0"/>
              </a:rPr>
              <a:t>2021</a:t>
            </a:r>
            <a:endParaRPr lang="en-GB" sz="2600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3" descr="global cost of cybercrim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97540"/>
            <a:ext cx="8454788" cy="43604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921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Cybercrime Recent Examples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Yahoo</a:t>
            </a:r>
          </a:p>
          <a:p>
            <a:r>
              <a:rPr lang="en-GB" sz="1900" dirty="0">
                <a:latin typeface="Comic Sans MS" panose="030F0702030302020204" pitchFamily="66" charset="0"/>
                <a:hlinkClick r:id="rId2"/>
              </a:rPr>
              <a:t>http://</a:t>
            </a:r>
            <a:r>
              <a:rPr lang="en-GB" sz="1900" dirty="0" smtClean="0">
                <a:latin typeface="Comic Sans MS" panose="030F0702030302020204" pitchFamily="66" charset="0"/>
                <a:hlinkClick r:id="rId2"/>
              </a:rPr>
              <a:t>www.bbc.co.uk/news/world-us-canada-38324527</a:t>
            </a:r>
            <a:endParaRPr lang="en-GB" sz="1900" dirty="0" smtClean="0">
              <a:latin typeface="Comic Sans MS" panose="030F0702030302020204" pitchFamily="66" charset="0"/>
            </a:endParaRP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Google Docs</a:t>
            </a:r>
          </a:p>
          <a:p>
            <a:r>
              <a:rPr lang="en-GB" sz="1900" dirty="0">
                <a:latin typeface="Comic Sans MS" panose="030F0702030302020204" pitchFamily="66" charset="0"/>
                <a:hlinkClick r:id="rId3"/>
              </a:rPr>
              <a:t>http://</a:t>
            </a:r>
            <a:r>
              <a:rPr lang="en-GB" sz="1900" dirty="0" smtClean="0">
                <a:latin typeface="Comic Sans MS" panose="030F0702030302020204" pitchFamily="66" charset="0"/>
                <a:hlinkClick r:id="rId3"/>
              </a:rPr>
              <a:t>www.bbc.co.uk/news/business-39798022</a:t>
            </a:r>
            <a:endParaRPr lang="en-GB" sz="1900" dirty="0" smtClean="0">
              <a:latin typeface="Comic Sans MS" panose="030F0702030302020204" pitchFamily="66" charset="0"/>
            </a:endParaRPr>
          </a:p>
          <a:p>
            <a:endParaRPr lang="en-GB" sz="300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Identity </a:t>
            </a:r>
            <a:r>
              <a:rPr lang="en-GB" dirty="0">
                <a:latin typeface="Comic Sans MS" panose="030F0702030302020204" pitchFamily="66" charset="0"/>
              </a:rPr>
              <a:t>fraud gang tried to sell man's home - </a:t>
            </a:r>
            <a:r>
              <a:rPr lang="en-GB" sz="1900" dirty="0">
                <a:latin typeface="Comic Sans MS" panose="030F0702030302020204" pitchFamily="66" charset="0"/>
                <a:hlinkClick r:id="rId4"/>
              </a:rPr>
              <a:t>http://</a:t>
            </a:r>
            <a:r>
              <a:rPr lang="en-GB" sz="1900" dirty="0" smtClean="0">
                <a:latin typeface="Comic Sans MS" panose="030F0702030302020204" pitchFamily="66" charset="0"/>
                <a:hlinkClick r:id="rId4"/>
              </a:rPr>
              <a:t>www.bbc.co.uk/news/uk-38083601</a:t>
            </a:r>
            <a:endParaRPr lang="en-GB" sz="1900" dirty="0" smtClean="0">
              <a:latin typeface="Comic Sans MS" panose="030F0702030302020204" pitchFamily="66" charset="0"/>
            </a:endParaRP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Identity fraud reached record levels in 2016 - </a:t>
            </a:r>
            <a:r>
              <a:rPr lang="en-GB" sz="1900" dirty="0">
                <a:latin typeface="Comic Sans MS" panose="030F0702030302020204" pitchFamily="66" charset="0"/>
                <a:hlinkClick r:id="rId5"/>
              </a:rPr>
              <a:t>http://</a:t>
            </a:r>
            <a:r>
              <a:rPr lang="en-GB" sz="1900" dirty="0" smtClean="0">
                <a:latin typeface="Comic Sans MS" panose="030F0702030302020204" pitchFamily="66" charset="0"/>
                <a:hlinkClick r:id="rId5"/>
              </a:rPr>
              <a:t>www.bbc.co.uk/news/uk-39268542</a:t>
            </a:r>
            <a:endParaRPr lang="en-GB" sz="1900" dirty="0" smtClean="0">
              <a:latin typeface="Comic Sans MS" panose="030F0702030302020204" pitchFamily="66" charset="0"/>
            </a:endParaRP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FBI and CIA launch criminal investigation into 'malware leaks' - </a:t>
            </a: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GB" sz="1900" dirty="0" smtClean="0">
                <a:latin typeface="Comic Sans MS" panose="030F0702030302020204" pitchFamily="66" charset="0"/>
                <a:hlinkClick r:id="rId6"/>
              </a:rPr>
              <a:t>http</a:t>
            </a:r>
            <a:r>
              <a:rPr lang="en-GB" sz="1900" dirty="0">
                <a:latin typeface="Comic Sans MS" panose="030F0702030302020204" pitchFamily="66" charset="0"/>
                <a:hlinkClick r:id="rId6"/>
              </a:rPr>
              <a:t>://</a:t>
            </a:r>
            <a:r>
              <a:rPr lang="en-GB" sz="1900" dirty="0" smtClean="0">
                <a:latin typeface="Comic Sans MS" panose="030F0702030302020204" pitchFamily="66" charset="0"/>
                <a:hlinkClick r:id="rId6"/>
              </a:rPr>
              <a:t>www.bbc.co.uk/news/world-us-canada-39210628</a:t>
            </a:r>
            <a:endParaRPr lang="en-GB" sz="1900" dirty="0" smtClean="0">
              <a:latin typeface="Comic Sans MS" panose="030F0702030302020204" pitchFamily="66" charset="0"/>
            </a:endParaRPr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834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sz="2400" dirty="0" smtClean="0">
                <a:latin typeface="Comic Sans MS" panose="030F0702030302020204" pitchFamily="66" charset="0"/>
              </a:rPr>
              <a:t>An example of rogue security software that's disguised as a Microsoft alert but that doesn't come from Microsoft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GB" altLang="en-US" sz="2000" dirty="0" smtClean="0"/>
          </a:p>
          <a:p>
            <a:pPr marL="0" indent="0">
              <a:buFont typeface="Arial" charset="0"/>
              <a:buNone/>
            </a:pPr>
            <a:endParaRPr lang="en-GB" altLang="en-US" sz="2000" dirty="0" smtClean="0"/>
          </a:p>
          <a:p>
            <a:pPr marL="0" indent="0"/>
            <a:endParaRPr lang="en-GB" altLang="en-US" sz="2000" dirty="0" smtClean="0"/>
          </a:p>
          <a:p>
            <a:pPr marL="0" indent="0"/>
            <a:r>
              <a:rPr lang="en-GB" altLang="en-US" sz="2000" dirty="0" smtClean="0">
                <a:latin typeface="Comic Sans MS" panose="030F0702030302020204" pitchFamily="66" charset="0"/>
              </a:rPr>
              <a:t>Dear user,</a:t>
            </a:r>
          </a:p>
          <a:p>
            <a:pPr marL="0" indent="0"/>
            <a:r>
              <a:rPr lang="en-GB" altLang="en-US" sz="2000" dirty="0" smtClean="0">
                <a:latin typeface="Comic Sans MS" panose="030F0702030302020204" pitchFamily="66" charset="0"/>
              </a:rPr>
              <a:t>You have reached the storage limit for your Mailbox.</a:t>
            </a:r>
          </a:p>
          <a:p>
            <a:pPr marL="0" indent="0"/>
            <a:r>
              <a:rPr lang="en-GB" altLang="en-US" sz="2000" dirty="0" smtClean="0">
                <a:latin typeface="Comic Sans MS" panose="030F0702030302020204" pitchFamily="66" charset="0"/>
              </a:rPr>
              <a:t>Please visit the following link to your e-mail access restore.</a:t>
            </a:r>
          </a:p>
          <a:p>
            <a:pPr marL="0" indent="0"/>
            <a:r>
              <a:rPr lang="en-GB" altLang="en-US" sz="2000" dirty="0" smtClean="0">
                <a:latin typeface="Comic Sans MS" panose="030F0702030302020204" pitchFamily="66" charset="0"/>
                <a:hlinkClick r:id="rId2"/>
              </a:rPr>
              <a:t>Click Restore</a:t>
            </a:r>
            <a:endParaRPr lang="en-GB" altLang="en-US" sz="2000" dirty="0" smtClean="0">
              <a:latin typeface="Comic Sans MS" panose="030F0702030302020204" pitchFamily="66" charset="0"/>
            </a:endParaRPr>
          </a:p>
          <a:p>
            <a:pPr marL="0" indent="0"/>
            <a:r>
              <a:rPr lang="en-GB" altLang="en-US" sz="2000" dirty="0" smtClean="0">
                <a:latin typeface="Comic Sans MS" panose="030F0702030302020204" pitchFamily="66" charset="0"/>
              </a:rPr>
              <a:t>System Administrator.</a:t>
            </a:r>
          </a:p>
          <a:p>
            <a:pPr marL="0" indent="0"/>
            <a:r>
              <a:rPr lang="en-GB" altLang="en-US" sz="2000" dirty="0" smtClean="0">
                <a:latin typeface="Comic Sans MS" panose="030F0702030302020204" pitchFamily="66" charset="0"/>
              </a:rPr>
              <a:t>Windows Live Team</a:t>
            </a:r>
          </a:p>
          <a:p>
            <a:pPr marL="0" indent="0"/>
            <a:endParaRPr lang="en-GB" altLang="en-US" dirty="0" smtClean="0"/>
          </a:p>
        </p:txBody>
      </p:sp>
      <p:pic>
        <p:nvPicPr>
          <p:cNvPr id="20484" name="Picture 4" descr="https://encrypted-tbn3.gstatic.com/images?q=tbn:ANd9GcQQYfe6m4WZigGLeg-z1-1HvowxF268I_yopSVxnIE87BFNQTN6c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056073"/>
            <a:ext cx="7620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86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8483</TotalTime>
  <Words>1154</Words>
  <Application>Microsoft Office PowerPoint</Application>
  <PresentationFormat>On-screen Show (4:3)</PresentationFormat>
  <Paragraphs>244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Clarity</vt:lpstr>
      <vt:lpstr>    IPW 2017 Managing Data Risks in the Digital Age</vt:lpstr>
      <vt:lpstr>Aims of today’s session</vt:lpstr>
      <vt:lpstr>Why are we not surprised?</vt:lpstr>
      <vt:lpstr>Cybercrime</vt:lpstr>
      <vt:lpstr>Electronic Crime, Cybercrime, Computer Crime</vt:lpstr>
      <vt:lpstr>Cybercrime</vt:lpstr>
      <vt:lpstr>Cost of Cybercrime Security Affairs 2016 </vt:lpstr>
      <vt:lpstr>Cybercrime Recent Examples</vt:lpstr>
      <vt:lpstr> An example of rogue security software that's disguised as a Microsoft alert but that doesn't come from Microsoft</vt:lpstr>
      <vt:lpstr>PowerPoint Presentation</vt:lpstr>
      <vt:lpstr>PowerPoint Presentation</vt:lpstr>
      <vt:lpstr>Vulnerabilities, Threats and Risks</vt:lpstr>
      <vt:lpstr>PowerPoint Presentation</vt:lpstr>
      <vt:lpstr>Origin of the Intrusion or Threat </vt:lpstr>
      <vt:lpstr>Types  of Cybercrime External and Internal Attacks</vt:lpstr>
      <vt:lpstr>Intent or Motive of the Attacker</vt:lpstr>
      <vt:lpstr>What is Hacking?</vt:lpstr>
      <vt:lpstr>Types of Hackers</vt:lpstr>
      <vt:lpstr>Social Engineering</vt:lpstr>
      <vt:lpstr>Malware</vt:lpstr>
      <vt:lpstr>Types of Malware</vt:lpstr>
      <vt:lpstr>Growth of Malware AV Test</vt:lpstr>
      <vt:lpstr>DoS &amp; DDoS</vt:lpstr>
      <vt:lpstr>Botnets roBOTic NETworks</vt:lpstr>
      <vt:lpstr>Botnet = roBOT NETwork a Zombie Army</vt:lpstr>
      <vt:lpstr> Ransomware 2016- The Year of Extortion</vt:lpstr>
      <vt:lpstr>A Final thought</vt:lpstr>
      <vt:lpstr>Implications?</vt:lpstr>
    </vt:vector>
  </TitlesOfParts>
  <Company>DE1 Design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 Williams</dc:creator>
  <cp:lastModifiedBy>Tony O'Brien</cp:lastModifiedBy>
  <cp:revision>375</cp:revision>
  <cp:lastPrinted>2016-04-02T18:49:23Z</cp:lastPrinted>
  <dcterms:created xsi:type="dcterms:W3CDTF">2013-06-21T14:29:29Z</dcterms:created>
  <dcterms:modified xsi:type="dcterms:W3CDTF">2017-05-13T09:15:34Z</dcterms:modified>
</cp:coreProperties>
</file>