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9" r:id="rId1"/>
  </p:sldMasterIdLst>
  <p:notesMasterIdLst>
    <p:notesMasterId r:id="rId34"/>
  </p:notesMasterIdLst>
  <p:handoutMasterIdLst>
    <p:handoutMasterId r:id="rId35"/>
  </p:handoutMasterIdLst>
  <p:sldIdLst>
    <p:sldId id="622" r:id="rId2"/>
    <p:sldId id="659" r:id="rId3"/>
    <p:sldId id="661" r:id="rId4"/>
    <p:sldId id="660" r:id="rId5"/>
    <p:sldId id="626" r:id="rId6"/>
    <p:sldId id="627" r:id="rId7"/>
    <p:sldId id="630" r:id="rId8"/>
    <p:sldId id="662" r:id="rId9"/>
    <p:sldId id="667" r:id="rId10"/>
    <p:sldId id="587" r:id="rId11"/>
    <p:sldId id="663" r:id="rId12"/>
    <p:sldId id="632" r:id="rId13"/>
    <p:sldId id="580" r:id="rId14"/>
    <p:sldId id="642" r:id="rId15"/>
    <p:sldId id="582" r:id="rId16"/>
    <p:sldId id="636" r:id="rId17"/>
    <p:sldId id="637" r:id="rId18"/>
    <p:sldId id="641" r:id="rId19"/>
    <p:sldId id="666" r:id="rId20"/>
    <p:sldId id="563" r:id="rId21"/>
    <p:sldId id="565" r:id="rId22"/>
    <p:sldId id="673" r:id="rId23"/>
    <p:sldId id="670" r:id="rId24"/>
    <p:sldId id="672" r:id="rId25"/>
    <p:sldId id="671" r:id="rId26"/>
    <p:sldId id="570" r:id="rId27"/>
    <p:sldId id="674" r:id="rId28"/>
    <p:sldId id="675" r:id="rId29"/>
    <p:sldId id="645" r:id="rId30"/>
    <p:sldId id="651" r:id="rId31"/>
    <p:sldId id="664" r:id="rId32"/>
    <p:sldId id="676" r:id="rId33"/>
  </p:sldIdLst>
  <p:sldSz cx="9144000" cy="6858000" type="screen4x3"/>
  <p:notesSz cx="6858000" cy="98742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086" autoAdjust="0"/>
  </p:normalViewPr>
  <p:slideViewPr>
    <p:cSldViewPr snapToGrid="0" snapToObjects="1">
      <p:cViewPr>
        <p:scale>
          <a:sx n="60" d="100"/>
          <a:sy n="60" d="100"/>
        </p:scale>
        <p:origin x="-2448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B23A-972D-4C0F-8CED-5F2A6A487A08}" type="datetimeFigureOut">
              <a:rPr lang="en-GB" smtClean="0"/>
              <a:pPr/>
              <a:t>12/05/2017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1D2A9-8642-43A9-8C34-554D7575C4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2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86F00F49-1FFA-4927-84B1-F749F2C16CEB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690270"/>
            <a:ext cx="5486400" cy="4443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378824"/>
            <a:ext cx="29718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</a:defRPr>
            </a:lvl1pPr>
          </a:lstStyle>
          <a:p>
            <a:pPr>
              <a:defRPr/>
            </a:pPr>
            <a:fld id="{F488DB28-2AD9-47D0-9514-047641F62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58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8DB28-2AD9-47D0-9514-047641F625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97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A136A-009B-43D2-96E2-0B3E938C939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053D716-4F7D-42CC-AD2A-8CB5E02C2D28}" type="slidenum">
              <a:rPr lang="en-GB" altLang="en-US"/>
              <a:pPr eaLnBrk="1" hangingPunct="1">
                <a:spcBef>
                  <a:spcPct val="0"/>
                </a:spcBef>
              </a:pPr>
              <a:t>20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807845-84EA-481D-842D-610053E7285F}" type="slidenum">
              <a:rPr lang="en-US" altLang="en-US">
                <a:latin typeface="Tahoma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altLang="en-US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BB480D5-2849-48F8-AED1-BF967F85B280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133600" y="6248400"/>
            <a:ext cx="556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3C16-DECF-4384-BA45-9B2B32455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5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rgbClr val="65002E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rgbClr val="A5003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84" charset="-128"/>
            </a:endParaRPr>
          </a:p>
        </p:txBody>
      </p:sp>
      <p:pic>
        <p:nvPicPr>
          <p:cNvPr id="14" name="Picture 16" descr="Sheffield-Hallam-Business-School-logo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87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304800" y="3948113"/>
            <a:ext cx="1935163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Programme Title: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0" y="4459288"/>
            <a:ext cx="19351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Module Title: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" y="4968875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Session: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4800" y="5480050"/>
            <a:ext cx="1935163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algn="r">
              <a:defRPr/>
            </a:pPr>
            <a:r>
              <a:rPr lang="en-US" b="1" smtClean="0">
                <a:solidFill>
                  <a:srgbClr val="000000"/>
                </a:solidFill>
              </a:rPr>
              <a:t>Tutor(s):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03980"/>
            <a:ext cx="5800698" cy="1416580"/>
          </a:xfrm>
        </p:spPr>
        <p:txBody>
          <a:bodyPr rtlCol="0"/>
          <a:lstStyle>
            <a:lvl1pPr algn="l">
              <a:defRPr cap="all" baseline="0">
                <a:solidFill>
                  <a:srgbClr val="B0083E"/>
                </a:solidFill>
                <a:latin typeface="Comic Sans MS" pitchFamily="66" charset="0"/>
                <a:cs typeface="Comic Sans MS" pitchFamily="66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359152" y="3881774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2362201" y="4398832"/>
            <a:ext cx="3606800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6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2359152" y="4922948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5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2359152" y="1658525"/>
            <a:ext cx="3609849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7"/>
          </p:nvPr>
        </p:nvSpPr>
        <p:spPr>
          <a:xfrm>
            <a:off x="2359026" y="5435020"/>
            <a:ext cx="3609975" cy="469673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8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3D7BE50-2160-4341-A48B-6CE02DF5D245}" type="datetime1">
              <a:rPr lang="en-US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23" name="Slide Number Placeholder 28"/>
          <p:cNvSpPr>
            <a:spLocks noGrp="1"/>
          </p:cNvSpPr>
          <p:nvPr>
            <p:ph type="sldNum" sz="quarter" idx="19"/>
          </p:nvPr>
        </p:nvSpPr>
        <p:spPr>
          <a:xfrm>
            <a:off x="8001000" y="5440363"/>
            <a:ext cx="838200" cy="381000"/>
          </a:xfrm>
        </p:spPr>
        <p:txBody>
          <a:bodyPr/>
          <a:lstStyle>
            <a:lvl1pPr>
              <a:defRPr>
                <a:solidFill>
                  <a:srgbClr val="5C6266"/>
                </a:solidFill>
              </a:defRPr>
            </a:lvl1pPr>
          </a:lstStyle>
          <a:p>
            <a:pPr>
              <a:defRPr/>
            </a:pPr>
            <a:fld id="{36FDDEE5-841A-4DB0-A706-2CBFEB018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23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23C7-A7BD-494E-9C4F-AB4C35EF6832}" type="datetimeFigureOut">
              <a:rPr lang="en-GB" smtClean="0"/>
              <a:t>12/05/2017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DC0D-D0C7-41C8-9E2A-B3FE724E9A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DD20C-940C-4740-88CB-1FC6F3781412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DF1C-3188-4641-BE2A-1F7AAF051B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1162AD-0354-4BCF-AC16-B0BEF154BD2F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A16B5-3108-44D4-986F-3B2A8A9244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B701C-D21A-4C28-AFD8-E70A6F79A495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EEE19-7FB8-4771-8D5A-14D870DFB5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22841-E828-4743-A77F-F621AD070772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93C7A-54DA-47F7-BCDB-E9E8F57A11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EE17CA-5906-40BC-A470-442D29550F36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6965F-088A-4FAA-A11B-7E59CAA983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9E6EE3-655E-4851-8CD5-6AA0BD0EF9FF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6CFE8-6AC8-47B3-82F8-BDFF7858EF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6A8D8-6806-4EC8-8245-A18F65037A85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43093-0F8F-4589-8664-FBC928D71E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162AFFC-C92F-4268-8E6B-5515626BDBC9}" type="datetime1">
              <a:rPr lang="en-US" smtClean="0"/>
              <a:pPr>
                <a:defRPr/>
              </a:pPr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ADAB08-9F68-4741-9A3A-5C196D9B00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1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m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uk/url?sa=i&amp;rct=j&amp;q=&amp;esrc=s&amp;frm=1&amp;source=images&amp;cd=&amp;cad=rja&amp;docid=a0ohcckQq50ptM&amp;tbnid=4aqUMCP7xxOQcM:&amp;ved=0CAUQjRw&amp;url=http://www.highpoint-solutions.com/technologyServices/masterdatamgmtsolutions/datagovernance.asp&amp;ei=XZOpUvSgJaGg0QWHhICoAw&amp;bvm=bv.57967247,d.ZGU&amp;psig=AFQjCNH9MRUcYfBREFBCiBdd14HNpMIl6w&amp;ust=138693141451236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oogle.co.uk/url?sa=i&amp;rct=j&amp;q=&amp;esrc=s&amp;frm=1&amp;source=images&amp;cd=&amp;cad=rja&amp;docid=fY7mmto4EiVSCM&amp;tbnid=trLSgvQ2GfCI9M:&amp;ved=0CAUQjRw&amp;url=http://www.mitre.org/publications/systems-engineering-guide/enterprise-engineering/enterprise-technology-information-and-infrastructure/information-and-data-management&amp;ei=XZKpUpCGMIir0gW2kYH4CQ&amp;bvm=bv.57967247,d.ZGU&amp;psig=AFQjCNEhdyMm76NQ-KXaQiw6-GVSO5CQhQ&amp;ust=138693113364696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yberlawdb.com/gcld/wp-content/uploads/2010/04/privacy.pdf" TargetMode="External"/><Relationship Id="rId3" Type="http://schemas.openxmlformats.org/officeDocument/2006/relationships/hyperlink" Target="http://www.cyberlawdb.com/gcld/wp-content/uploads/2010/04/personal-data.pdf" TargetMode="External"/><Relationship Id="rId7" Type="http://schemas.openxmlformats.org/officeDocument/2006/relationships/hyperlink" Target="http://www.cyberlawdb.com/gcld/wp-content/uploads/2010/04/public.pdf" TargetMode="External"/><Relationship Id="rId2" Type="http://schemas.openxmlformats.org/officeDocument/2006/relationships/hyperlink" Target="http://www.cyberlawdb.com/gcld/wp-content/uploads/2010/04/data-police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cyberlawdb.com/gcld/wp-content/uploads/2010/04/esign.pdf" TargetMode="External"/><Relationship Id="rId5" Type="http://schemas.openxmlformats.org/officeDocument/2006/relationships/hyperlink" Target="http://www.cyberlawdb.com/gcld/wp-content/uploads/2010/04/crcode.pdf" TargetMode="External"/><Relationship Id="rId4" Type="http://schemas.openxmlformats.org/officeDocument/2006/relationships/hyperlink" Target="http://www.cyberlawdb.com/docs/finland/criminal.pdf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rmation-age.com/top-10-predictions-low-level-cybercrime-2017-123463494/" TargetMode="External"/><Relationship Id="rId2" Type="http://schemas.openxmlformats.org/officeDocument/2006/relationships/hyperlink" Target="https://www.youtube.com/watch?v=3APFQ6Y3E6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rendmicro.com/vinfo/us/security/research-and-analysis/predictions/2017" TargetMode="External"/><Relationship Id="rId4" Type="http://schemas.openxmlformats.org/officeDocument/2006/relationships/hyperlink" Target="https://www.scmagazineuk.com/2017-cyber-crime-predictions/article/579281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9069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4000" dirty="0" smtClean="0">
                <a:latin typeface="Comic Sans MS" panose="030F0702030302020204" pitchFamily="66" charset="0"/>
              </a:rPr>
              <a:t>IPW 2017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3600" dirty="0" smtClean="0">
                <a:latin typeface="Comic Sans MS" panose="030F0702030302020204" pitchFamily="66" charset="0"/>
              </a:rPr>
              <a:t>Managing </a:t>
            </a:r>
            <a:r>
              <a:rPr lang="en-GB" sz="3600" dirty="0">
                <a:latin typeface="Comic Sans MS" panose="030F0702030302020204" pitchFamily="66" charset="0"/>
              </a:rPr>
              <a:t>Data Risks in the Digital </a:t>
            </a:r>
            <a:r>
              <a:rPr lang="en-GB" sz="3600" dirty="0" smtClean="0">
                <a:latin typeface="Comic Sans MS" panose="030F0702030302020204" pitchFamily="66" charset="0"/>
              </a:rPr>
              <a:t>Age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609193"/>
          </a:xfrm>
        </p:spPr>
        <p:txBody>
          <a:bodyPr>
            <a:normAutofit/>
          </a:bodyPr>
          <a:lstStyle/>
          <a:p>
            <a:endParaRPr lang="en-GB" sz="3200" dirty="0" smtClean="0"/>
          </a:p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Managing Data Risks</a:t>
            </a:r>
          </a:p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Lecture 3</a:t>
            </a:r>
          </a:p>
          <a:p>
            <a:pPr algn="ctr"/>
            <a:r>
              <a:rPr lang="en-GB" sz="2200" smtClean="0">
                <a:latin typeface="Comic Sans MS" panose="030F0702030302020204" pitchFamily="66" charset="0"/>
              </a:rPr>
              <a:t>Dr Tony </a:t>
            </a:r>
            <a:r>
              <a:rPr lang="en-GB" sz="2200" dirty="0" smtClean="0">
                <a:latin typeface="Comic Sans MS" panose="030F0702030302020204" pitchFamily="66" charset="0"/>
              </a:rPr>
              <a:t>O’Brien</a:t>
            </a:r>
            <a:endParaRPr lang="en-GB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4390"/>
            <a:ext cx="8153400" cy="99486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/>
              <a:t/>
            </a:r>
            <a:br>
              <a:rPr lang="en-GB" sz="4400" b="1" dirty="0"/>
            </a:br>
            <a:r>
              <a:rPr lang="en-GB" sz="4400" b="1" dirty="0" smtClean="0">
                <a:latin typeface="Comic Sans MS" panose="030F0702030302020204" pitchFamily="66" charset="0"/>
              </a:rPr>
              <a:t>Organisational Governance</a:t>
            </a:r>
            <a:r>
              <a:rPr lang="en-GB" sz="4400" b="1" dirty="0">
                <a:latin typeface="Comic Sans MS" panose="030F0702030302020204" pitchFamily="66" charset="0"/>
              </a:rPr>
              <a:t/>
            </a:r>
            <a:br>
              <a:rPr lang="en-GB" sz="4400" b="1" dirty="0">
                <a:latin typeface="Comic Sans MS" panose="030F0702030302020204" pitchFamily="66" charset="0"/>
              </a:rPr>
            </a:b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2551"/>
            <a:ext cx="8229600" cy="4714504"/>
          </a:xfrm>
        </p:spPr>
        <p:txBody>
          <a:bodyPr>
            <a:normAutofit fontScale="55000" lnSpcReduction="2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5100" dirty="0" smtClean="0">
                <a:latin typeface="Comic Sans MS" panose="030F0702030302020204" pitchFamily="66" charset="0"/>
              </a:rPr>
              <a:t>Data </a:t>
            </a:r>
            <a:r>
              <a:rPr lang="en-GB" sz="5100" dirty="0">
                <a:latin typeface="Comic Sans MS" panose="030F0702030302020204" pitchFamily="66" charset="0"/>
              </a:rPr>
              <a:t>Governance- </a:t>
            </a:r>
            <a:r>
              <a:rPr lang="en-GB" sz="5100" dirty="0" smtClean="0">
                <a:latin typeface="Comic Sans MS" panose="030F0702030302020204" pitchFamily="66" charset="0"/>
              </a:rPr>
              <a:t>perceived as an umbrella to also encompass: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200" dirty="0">
                <a:latin typeface="Comic Sans MS" panose="030F0702030302020204" pitchFamily="66" charset="0"/>
              </a:rPr>
              <a:t>Information </a:t>
            </a:r>
            <a:r>
              <a:rPr lang="en-GB" sz="4200" dirty="0" smtClean="0">
                <a:latin typeface="Comic Sans MS" panose="030F0702030302020204" pitchFamily="66" charset="0"/>
              </a:rPr>
              <a:t>Governance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200" dirty="0">
                <a:latin typeface="Comic Sans MS" panose="030F0702030302020204" pitchFamily="66" charset="0"/>
              </a:rPr>
              <a:t>Knowledge </a:t>
            </a:r>
            <a:r>
              <a:rPr lang="en-GB" sz="4200" dirty="0" smtClean="0">
                <a:latin typeface="Comic Sans MS" panose="030F0702030302020204" pitchFamily="66" charset="0"/>
              </a:rPr>
              <a:t>Governance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200" dirty="0">
                <a:latin typeface="Comic Sans MS" panose="030F0702030302020204" pitchFamily="66" charset="0"/>
              </a:rPr>
              <a:t>IT Governance </a:t>
            </a:r>
            <a:r>
              <a:rPr lang="en-GB" sz="4200" dirty="0" smtClean="0">
                <a:latin typeface="Comic Sans MS" panose="030F0702030302020204" pitchFamily="66" charset="0"/>
              </a:rPr>
              <a:t>................. 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9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200" dirty="0" smtClean="0">
                <a:latin typeface="Comic Sans MS" panose="030F0702030302020204" pitchFamily="66" charset="0"/>
              </a:rPr>
              <a:t>And in addition…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6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5100" dirty="0" smtClean="0">
                <a:latin typeface="Comic Sans MS" panose="030F0702030302020204" pitchFamily="66" charset="0"/>
              </a:rPr>
              <a:t>Digital/Cyber Governance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1800" dirty="0">
              <a:latin typeface="Comic Sans MS" panose="030F0702030302020204" pitchFamily="66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4200" dirty="0" smtClean="0">
                <a:latin typeface="Comic Sans MS" panose="030F0702030302020204" pitchFamily="66" charset="0"/>
              </a:rPr>
              <a:t>All underpinned by......................</a:t>
            </a:r>
            <a:endParaRPr lang="en-GB" sz="42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4000" b="1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6700" b="1" dirty="0" smtClean="0">
                <a:latin typeface="Comic Sans MS" panose="030F0702030302020204" pitchFamily="66" charset="0"/>
              </a:rPr>
              <a:t>Corporate Governance</a:t>
            </a:r>
          </a:p>
        </p:txBody>
      </p:sp>
    </p:spTree>
    <p:extLst>
      <p:ext uri="{BB962C8B-B14F-4D97-AF65-F5344CB8AC3E}">
        <p14:creationId xmlns:p14="http://schemas.microsoft.com/office/powerpoint/2010/main" val="411688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48755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Ethics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1298"/>
            <a:ext cx="8229600" cy="4934811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Ethics- "refers to the principles of right and wrong that individuals use to make behavioural choices" </a:t>
            </a:r>
            <a:r>
              <a:rPr lang="en-GB" sz="2000" dirty="0" smtClean="0">
                <a:latin typeface="Comic Sans MS" panose="030F0702030302020204" pitchFamily="66" charset="0"/>
              </a:rPr>
              <a:t>Rainer and </a:t>
            </a:r>
            <a:r>
              <a:rPr lang="en-GB" sz="2000" dirty="0" err="1" smtClean="0">
                <a:latin typeface="Comic Sans MS" panose="030F0702030302020204" pitchFamily="66" charset="0"/>
              </a:rPr>
              <a:t>Cegielski</a:t>
            </a:r>
            <a:r>
              <a:rPr lang="en-GB" sz="2000" dirty="0" smtClean="0">
                <a:latin typeface="Comic Sans MS" panose="030F0702030302020204" pitchFamily="66" charset="0"/>
              </a:rPr>
              <a:t> (2012)</a:t>
            </a:r>
          </a:p>
          <a:p>
            <a:endParaRPr lang="en-GB" sz="9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Ethical standards- "practice or behaviour which is morally acceptable to society"  </a:t>
            </a:r>
            <a:r>
              <a:rPr lang="en-GB" sz="2000" dirty="0">
                <a:latin typeface="Comic Sans MS" panose="030F0702030302020204" pitchFamily="66" charset="0"/>
              </a:rPr>
              <a:t>Chaffey and White (2011)</a:t>
            </a:r>
          </a:p>
          <a:p>
            <a:endParaRPr lang="en-GB" sz="9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Business Ethics- "moral principles concerning acceptable and unacceptable behaviour by corporations and individual business people" </a:t>
            </a:r>
            <a:r>
              <a:rPr lang="en-GB" sz="2000" dirty="0" smtClean="0">
                <a:latin typeface="Comic Sans MS" panose="030F0702030302020204" pitchFamily="66" charset="0"/>
              </a:rPr>
              <a:t>Chaffey and White (2011)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76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4" y="157163"/>
            <a:ext cx="8816454" cy="1341437"/>
          </a:xfrm>
        </p:spPr>
        <p:txBody>
          <a:bodyPr/>
          <a:lstStyle/>
          <a:p>
            <a:pPr algn="ctr"/>
            <a:r>
              <a:rPr lang="en-GB" sz="3600" dirty="0" smtClean="0"/>
              <a:t>Taming the Data </a:t>
            </a:r>
            <a:r>
              <a:rPr lang="en-GB" sz="3600" dirty="0"/>
              <a:t>B</a:t>
            </a:r>
            <a:r>
              <a:rPr lang="en-GB" sz="3600" dirty="0" smtClean="0"/>
              <a:t>east </a:t>
            </a:r>
            <a:r>
              <a:rPr lang="en-GB" sz="3600" dirty="0"/>
              <a:t>with Governance</a:t>
            </a:r>
            <a:br>
              <a:rPr lang="en-GB" sz="3600" dirty="0"/>
            </a:br>
            <a:r>
              <a:rPr lang="en-GB" sz="1800" dirty="0"/>
              <a:t>http://athena-solutions.com/taming-the-data-beast-with-governance</a:t>
            </a:r>
            <a:r>
              <a:rPr lang="en-GB" sz="1800" dirty="0" smtClean="0"/>
              <a:t>/</a:t>
            </a:r>
            <a:endParaRPr lang="en-GB" sz="1800" dirty="0"/>
          </a:p>
        </p:txBody>
      </p:sp>
      <p:pic>
        <p:nvPicPr>
          <p:cNvPr id="6" name="Content Placeholder 5" descr="https://media.licdn.com/mpr/mpr/AAEAAQAAAAAAAA1VAAAAJGM4NDg1YmU4LTZiOGUtNDk1Yi04MTcyLWM5YTgyN2IyYTVmM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5152"/>
            <a:ext cx="9144000" cy="50428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826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Data Governance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pPr lvl="2"/>
            <a:r>
              <a:rPr lang="en-GB" sz="2400" dirty="0" smtClean="0">
                <a:latin typeface="Comic Sans MS" panose="030F0702030302020204" pitchFamily="66" charset="0"/>
              </a:rPr>
              <a:t>Data governance is “how an organisation uses data to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benefit</a:t>
            </a:r>
            <a:r>
              <a:rPr lang="en-GB" sz="2400" dirty="0" smtClean="0">
                <a:latin typeface="Comic Sans MS" panose="030F0702030302020204" pitchFamily="66" charset="0"/>
              </a:rPr>
              <a:t> and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protect</a:t>
            </a:r>
            <a:r>
              <a:rPr lang="en-GB" sz="2400" dirty="0" smtClean="0">
                <a:latin typeface="Comic Sans MS" panose="030F0702030302020204" pitchFamily="66" charset="0"/>
              </a:rPr>
              <a:t> itself” </a:t>
            </a:r>
            <a:r>
              <a:rPr lang="en-GB" i="1" dirty="0" smtClean="0">
                <a:latin typeface="Comic Sans MS" panose="030F0702030302020204" pitchFamily="66" charset="0"/>
                <a:hlinkClick r:id="rId3"/>
              </a:rPr>
              <a:t>www.ibm.com</a:t>
            </a:r>
            <a:endParaRPr lang="en-GB" i="1" dirty="0">
              <a:latin typeface="Comic Sans MS" panose="030F0702030302020204" pitchFamily="66" charset="0"/>
            </a:endParaRPr>
          </a:p>
          <a:p>
            <a:pPr lvl="2"/>
            <a:endParaRPr lang="en-GB" sz="800" i="1" dirty="0" smtClean="0">
              <a:latin typeface="Comic Sans MS" panose="030F0702030302020204" pitchFamily="66" charset="0"/>
            </a:endParaRPr>
          </a:p>
          <a:p>
            <a:pPr lvl="2"/>
            <a:r>
              <a:rPr lang="en-GB" sz="2400" dirty="0" smtClean="0">
                <a:latin typeface="Comic Sans MS" panose="030F0702030302020204" pitchFamily="66" charset="0"/>
              </a:rPr>
              <a:t>Data governance can relate to the “overall management of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availability,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usability, integrity, and security of data </a:t>
            </a:r>
            <a:r>
              <a:rPr lang="en-GB" sz="2400" dirty="0" smtClean="0">
                <a:latin typeface="Comic Sans MS" panose="030F0702030302020204" pitchFamily="66" charset="0"/>
              </a:rPr>
              <a:t>in an enterprise” </a:t>
            </a:r>
            <a:r>
              <a:rPr lang="en-GB" i="1" dirty="0" smtClean="0">
                <a:latin typeface="Comic Sans MS" panose="030F0702030302020204" pitchFamily="66" charset="0"/>
              </a:rPr>
              <a:t>techtarget.com</a:t>
            </a:r>
            <a:endParaRPr lang="en-GB" i="1" dirty="0">
              <a:latin typeface="Comic Sans MS" panose="030F0702030302020204" pitchFamily="66" charset="0"/>
            </a:endParaRPr>
          </a:p>
          <a:p>
            <a:pPr lvl="2"/>
            <a:endParaRPr lang="en-GB" sz="800" dirty="0" smtClean="0">
              <a:latin typeface="Comic Sans MS" panose="030F0702030302020204" pitchFamily="66" charset="0"/>
            </a:endParaRPr>
          </a:p>
          <a:p>
            <a:pPr lvl="2"/>
            <a:r>
              <a:rPr lang="en-GB" sz="2400" dirty="0" smtClean="0">
                <a:latin typeface="Comic Sans MS" panose="030F0702030302020204" pitchFamily="66" charset="0"/>
              </a:rPr>
              <a:t>According to SAP, “data governance is the practice of organising and implementing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policies, procedures and standards</a:t>
            </a:r>
            <a:r>
              <a:rPr lang="en-GB" sz="2400" dirty="0" smtClean="0">
                <a:latin typeface="Comic Sans MS" panose="030F0702030302020204" pitchFamily="66" charset="0"/>
              </a:rPr>
              <a:t> for the effective use of structured/unstructured 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information assets</a:t>
            </a:r>
            <a:r>
              <a:rPr lang="en-GB" sz="2400" dirty="0" smtClean="0">
                <a:latin typeface="Comic Sans MS" panose="030F0702030302020204" pitchFamily="66" charset="0"/>
              </a:rPr>
              <a:t>”</a:t>
            </a:r>
          </a:p>
          <a:p>
            <a:pPr lvl="2"/>
            <a:endParaRPr lang="en-GB" sz="800" dirty="0" smtClean="0">
              <a:latin typeface="Comic Sans MS" panose="030F0702030302020204" pitchFamily="66" charset="0"/>
            </a:endParaRP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“Data governance is the orchestration of </a:t>
            </a:r>
            <a:r>
              <a:rPr lang="en-US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people</a:t>
            </a:r>
            <a:r>
              <a:rPr lang="en-US" sz="2400" dirty="0">
                <a:latin typeface="Comic Sans MS" panose="030F0702030302020204" pitchFamily="66" charset="0"/>
              </a:rPr>
              <a:t>, </a:t>
            </a:r>
            <a:r>
              <a:rPr lang="en-US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processes</a:t>
            </a:r>
            <a:r>
              <a:rPr lang="en-US" sz="2400" dirty="0">
                <a:latin typeface="Comic Sans MS" panose="030F0702030302020204" pitchFamily="66" charset="0"/>
              </a:rPr>
              <a:t>, </a:t>
            </a:r>
            <a:r>
              <a:rPr lang="en-US" sz="2400" i="1" dirty="0">
                <a:solidFill>
                  <a:srgbClr val="FF0000"/>
                </a:solidFill>
                <a:latin typeface="Comic Sans MS" panose="030F0702030302020204" pitchFamily="66" charset="0"/>
              </a:rPr>
              <a:t>technology</a:t>
            </a:r>
            <a:r>
              <a:rPr lang="en-US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>
                <a:latin typeface="Comic Sans MS" panose="030F0702030302020204" pitchFamily="66" charset="0"/>
              </a:rPr>
              <a:t>to enable an organisation to leverage data and </a:t>
            </a:r>
            <a:r>
              <a:rPr lang="en-US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mitigate risk</a:t>
            </a:r>
            <a:r>
              <a:rPr lang="en-US" sz="2400" dirty="0">
                <a:latin typeface="Comic Sans MS" panose="030F0702030302020204" pitchFamily="66" charset="0"/>
              </a:rPr>
              <a:t>” </a:t>
            </a:r>
            <a:r>
              <a:rPr lang="en-US" dirty="0">
                <a:latin typeface="Comic Sans MS" panose="030F0702030302020204" pitchFamily="66" charset="0"/>
              </a:rPr>
              <a:t>TDN data</a:t>
            </a:r>
          </a:p>
          <a:p>
            <a:pPr lvl="2"/>
            <a:endParaRPr lang="en-GB" i="1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38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Coordination, Cooperation</a:t>
            </a:r>
            <a:endParaRPr lang="en-GB" sz="4000" dirty="0"/>
          </a:p>
        </p:txBody>
      </p:sp>
      <p:pic>
        <p:nvPicPr>
          <p:cNvPr id="4" name="Content Placeholder 3" descr="https://encrypted-tbn0.gstatic.com/images?q=tbn:ANd9GcRSjfrWk6BUMC54TCQifQcGqXBLk5rpHAPCLOVCcUcEbMjoN76u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7920879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2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1332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>
                <a:latin typeface="Comic Sans MS" panose="030F0702030302020204" pitchFamily="66" charset="0"/>
                <a:cs typeface="Consolas" panose="020B0609020204030204" pitchFamily="49" charset="0"/>
              </a:rPr>
              <a:t>The Management of Data-</a:t>
            </a:r>
            <a:br>
              <a:rPr lang="en-GB" dirty="0">
                <a:latin typeface="Comic Sans MS" panose="030F0702030302020204" pitchFamily="66" charset="0"/>
                <a:cs typeface="Consolas" panose="020B0609020204030204" pitchFamily="49" charset="0"/>
              </a:rPr>
            </a:br>
            <a:r>
              <a:rPr lang="en-GB" sz="3600" dirty="0">
                <a:latin typeface="Comic Sans MS" panose="030F0702030302020204" pitchFamily="66" charset="0"/>
                <a:cs typeface="Consolas" panose="020B0609020204030204" pitchFamily="49" charset="0"/>
              </a:rPr>
              <a:t>A Data Governance </a:t>
            </a:r>
            <a:r>
              <a:rPr lang="en-GB" sz="3600" dirty="0" smtClean="0">
                <a:latin typeface="Comic Sans MS" panose="030F0702030302020204" pitchFamily="66" charset="0"/>
                <a:cs typeface="Consolas" panose="020B0609020204030204" pitchFamily="49" charset="0"/>
              </a:rPr>
              <a:t>Policy</a:t>
            </a:r>
            <a:r>
              <a:rPr lang="en-GB" sz="3200" b="1" dirty="0" smtClean="0">
                <a:latin typeface="Comic Sans MS" panose="030F0702030302020204" pitchFamily="66" charset="0"/>
              </a:rPr>
              <a:t/>
            </a:r>
            <a:br>
              <a:rPr lang="en-GB" sz="3200" b="1" dirty="0" smtClean="0">
                <a:latin typeface="Comic Sans MS" panose="030F0702030302020204" pitchFamily="66" charset="0"/>
              </a:rPr>
            </a:br>
            <a:r>
              <a:rPr lang="en-GB" sz="2600" dirty="0" smtClean="0">
                <a:latin typeface="Comic Sans MS" panose="030F0702030302020204" pitchFamily="66" charset="0"/>
              </a:rPr>
              <a:t/>
            </a:r>
            <a:br>
              <a:rPr lang="en-GB" sz="2600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/>
            </a:r>
            <a:br>
              <a:rPr lang="en-GB" dirty="0" smtClean="0">
                <a:latin typeface="Comic Sans MS" panose="030F0702030302020204" pitchFamily="66" charset="0"/>
              </a:rPr>
            </a:br>
            <a:endParaRPr lang="en-GB" sz="3600" dirty="0" smtClean="0">
              <a:latin typeface="Comic Sans MS" panose="030F0702030302020204" pitchFamily="66" charset="0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481960"/>
            <a:ext cx="8229600" cy="5376040"/>
          </a:xfrm>
        </p:spPr>
        <p:txBody>
          <a:bodyPr>
            <a:normAutofit/>
          </a:bodyPr>
          <a:lstStyle/>
          <a:p>
            <a:pPr marL="1828800" lvl="4" indent="0">
              <a:buFontTx/>
              <a:buNone/>
            </a:pPr>
            <a:r>
              <a:rPr lang="en-GB" sz="2400" b="1" dirty="0" smtClean="0"/>
              <a:t>   </a:t>
            </a:r>
            <a:r>
              <a:rPr lang="en-GB" sz="2600" b="1" dirty="0" smtClean="0">
                <a:latin typeface="Comic Sans MS" panose="030F0702030302020204" pitchFamily="66" charset="0"/>
              </a:rPr>
              <a:t>Guiding Principles</a:t>
            </a:r>
          </a:p>
          <a:p>
            <a:pPr marL="1828800" lvl="4" indent="0">
              <a:buFontTx/>
              <a:buNone/>
            </a:pPr>
            <a:endParaRPr lang="en-GB" sz="900" b="1" dirty="0" smtClean="0">
              <a:latin typeface="Comic Sans MS" panose="030F0702030302020204" pitchFamily="66" charset="0"/>
            </a:endParaRPr>
          </a:p>
          <a:p>
            <a:r>
              <a:rPr lang="en-GB" sz="2000" b="1" dirty="0" smtClean="0">
                <a:latin typeface="Comic Sans MS" panose="030F0702030302020204" pitchFamily="66" charset="0"/>
              </a:rPr>
              <a:t>Ownership:</a:t>
            </a:r>
            <a:r>
              <a:rPr lang="en-GB" sz="2000" dirty="0" smtClean="0">
                <a:latin typeface="Comic Sans MS" panose="030F0702030302020204" pitchFamily="66" charset="0"/>
              </a:rPr>
              <a:t>		Who has actual ‘ownership’ or </a:t>
            </a:r>
            <a:r>
              <a:rPr lang="en-GB" sz="2000" b="1" i="1" dirty="0" smtClean="0">
                <a:latin typeface="Comic Sans MS" panose="030F0702030302020204" pitchFamily="66" charset="0"/>
              </a:rPr>
              <a:t>‘custody’ </a:t>
            </a:r>
            <a:r>
              <a:rPr lang="en-GB" sz="2000" dirty="0" smtClean="0">
                <a:latin typeface="Comic Sans MS" panose="030F0702030302020204" pitchFamily="66" charset="0"/>
              </a:rPr>
              <a:t>of 			the data on behalf of the organisation as a 			whole and thereby has responsible for the 			‘quality’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000" b="1" dirty="0" smtClean="0">
                <a:latin typeface="Comic Sans MS" panose="030F0702030302020204" pitchFamily="66" charset="0"/>
              </a:rPr>
              <a:t>Responsibility:</a:t>
            </a:r>
            <a:r>
              <a:rPr lang="en-GB" sz="2000" dirty="0" smtClean="0">
                <a:latin typeface="Comic Sans MS" panose="030F0702030302020204" pitchFamily="66" charset="0"/>
              </a:rPr>
              <a:t>	Those persons who are directly involved in 			any way with the entry, extraction, 				manipulation of any part of the data (as 			data suppliers, processors or consumers)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000" b="1" dirty="0" smtClean="0">
                <a:latin typeface="Comic Sans MS" panose="030F0702030302020204" pitchFamily="66" charset="0"/>
              </a:rPr>
              <a:t>Management:</a:t>
            </a:r>
            <a:r>
              <a:rPr lang="en-GB" sz="2000" dirty="0" smtClean="0">
                <a:latin typeface="Comic Sans MS" panose="030F0702030302020204" pitchFamily="66" charset="0"/>
              </a:rPr>
              <a:t>		Ensuring operational availability, security 			and business continuity- IS/IT Department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000" b="1" dirty="0" smtClean="0">
                <a:latin typeface="Comic Sans MS" panose="030F0702030302020204" pitchFamily="66" charset="0"/>
              </a:rPr>
              <a:t>Accountability: 	</a:t>
            </a:r>
            <a:r>
              <a:rPr lang="en-GB" sz="2000" dirty="0" smtClean="0">
                <a:latin typeface="Comic Sans MS" panose="030F0702030302020204" pitchFamily="66" charset="0"/>
              </a:rPr>
              <a:t>Everyone within the organisation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2000" b="1" dirty="0" smtClean="0">
                <a:latin typeface="Comic Sans MS" panose="030F0702030302020204" pitchFamily="66" charset="0"/>
              </a:rPr>
              <a:t>Data Policies:	</a:t>
            </a:r>
            <a:r>
              <a:rPr lang="en-GB" sz="2000" dirty="0" smtClean="0">
                <a:latin typeface="Comic Sans MS" panose="030F0702030302020204" pitchFamily="66" charset="0"/>
              </a:rPr>
              <a:t>To be set by the organisation together with 			the 'owner' or 'custodians' 		</a:t>
            </a:r>
            <a:endParaRPr lang="en-GB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91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54617"/>
          </a:xfrm>
        </p:spPr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Data Governance Frameworks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/>
          </a:bodyPr>
          <a:lstStyle/>
          <a:p>
            <a:endParaRPr lang="en-GB" dirty="0" smtClean="0"/>
          </a:p>
          <a:p>
            <a:r>
              <a:rPr lang="en-GB" sz="3200" dirty="0" smtClean="0">
                <a:latin typeface="Comic Sans MS" panose="030F0702030302020204" pitchFamily="66" charset="0"/>
              </a:rPr>
              <a:t>Data Governance Institute’s DGI –Framework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ISACA’s </a:t>
            </a:r>
            <a:r>
              <a:rPr lang="en-GB" sz="3200" dirty="0" err="1" smtClean="0">
                <a:latin typeface="Comic Sans MS" panose="030F0702030302020204" pitchFamily="66" charset="0"/>
              </a:rPr>
              <a:t>CoBiT</a:t>
            </a:r>
            <a:r>
              <a:rPr lang="en-GB" sz="3200" dirty="0" smtClean="0">
                <a:latin typeface="Comic Sans MS" panose="030F0702030302020204" pitchFamily="66" charset="0"/>
              </a:rPr>
              <a:t>- IT Governance framework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Data Flux’s Governance framework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IBM Data Governance and Data Governance Maturity Model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err="1" smtClean="0">
                <a:latin typeface="Comic Sans MS" panose="030F0702030302020204" pitchFamily="66" charset="0"/>
              </a:rPr>
              <a:t>Sukumar</a:t>
            </a:r>
            <a:r>
              <a:rPr lang="en-GB" sz="3200" dirty="0" smtClean="0">
                <a:latin typeface="Comic Sans MS" panose="030F0702030302020204" pitchFamily="66" charset="0"/>
              </a:rPr>
              <a:t> and O'Brien Data Governance Framework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45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DGI’s Data Governance Framework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4000" t="6084" r="5000"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353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26650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DG- Structure, Roles and Responsibilities</a:t>
            </a:r>
            <a:endParaRPr lang="en-GB" sz="3600" dirty="0"/>
          </a:p>
        </p:txBody>
      </p:sp>
      <p:pic>
        <p:nvPicPr>
          <p:cNvPr id="4" name="irc_mi" descr="http://www.mitre.org/sites/default/files/images/info_data_mgt-fig3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6296"/>
            <a:ext cx="9144000" cy="5171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39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Cybercrime Protective Mechanisms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Comic Sans MS" panose="030F0702030302020204" pitchFamily="66" charset="0"/>
              </a:rPr>
              <a:t>Security Policies, Processes and Procedures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Technology Solutions</a:t>
            </a:r>
          </a:p>
          <a:p>
            <a:endParaRPr lang="en-GB" sz="3600" dirty="0">
              <a:latin typeface="Comic Sans MS" panose="030F0702030302020204" pitchFamily="66" charset="0"/>
            </a:endParaRPr>
          </a:p>
          <a:p>
            <a:r>
              <a:rPr lang="en-GB" sz="36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Legislative and Non-legislative 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0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274637"/>
            <a:ext cx="7772400" cy="1598393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latin typeface="Comic Sans MS" panose="030F0702030302020204" pitchFamily="66" charset="0"/>
              </a:rPr>
              <a:t>Aims of </a:t>
            </a:r>
            <a:r>
              <a:rPr lang="en-GB" sz="4000" dirty="0" smtClean="0">
                <a:latin typeface="Comic Sans MS" panose="030F0702030302020204" pitchFamily="66" charset="0"/>
              </a:rPr>
              <a:t>the </a:t>
            </a:r>
            <a:r>
              <a:rPr lang="en-GB" sz="4000" dirty="0">
                <a:latin typeface="Comic Sans MS" panose="030F0702030302020204" pitchFamily="66" charset="0"/>
              </a:rPr>
              <a:t>session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797" y="1513490"/>
            <a:ext cx="8059003" cy="5155324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3200" i="1" dirty="0" smtClean="0">
                <a:latin typeface="Comic Sans MS" panose="030F0702030302020204" pitchFamily="66" charset="0"/>
              </a:rPr>
              <a:t>Review the </a:t>
            </a:r>
            <a:r>
              <a:rPr lang="en-GB" sz="3200" i="1" dirty="0">
                <a:latin typeface="Comic Sans MS" panose="030F0702030302020204" pitchFamily="66" charset="0"/>
              </a:rPr>
              <a:t>potential protective mechanisms that organisations and individuals can employ to ‘mitigate’ against these ever-more sophisticated ethical and social risks and </a:t>
            </a:r>
            <a:r>
              <a:rPr lang="en-GB" sz="3200" i="1" dirty="0" smtClean="0">
                <a:latin typeface="Comic Sans MS" panose="030F0702030302020204" pitchFamily="66" charset="0"/>
              </a:rPr>
              <a:t>threats</a:t>
            </a:r>
          </a:p>
          <a:p>
            <a:pPr lvl="0"/>
            <a:endParaRPr lang="en-GB" sz="3200" i="1" dirty="0" smtClean="0">
              <a:latin typeface="Comic Sans MS" panose="030F0702030302020204" pitchFamily="66" charset="0"/>
            </a:endParaRPr>
          </a:p>
          <a:p>
            <a:pPr lvl="0"/>
            <a:endParaRPr lang="en-GB" sz="800" i="1" dirty="0">
              <a:latin typeface="Comic Sans MS" panose="030F0702030302020204" pitchFamily="66" charset="0"/>
            </a:endParaRPr>
          </a:p>
          <a:p>
            <a:r>
              <a:rPr lang="en-GB" sz="3200" i="1" dirty="0" smtClean="0">
                <a:latin typeface="Comic Sans MS" panose="030F0702030302020204" pitchFamily="66" charset="0"/>
              </a:rPr>
              <a:t>Presented by</a:t>
            </a:r>
          </a:p>
          <a:p>
            <a:endParaRPr lang="en-GB" sz="3200" dirty="0" smtClean="0">
              <a:latin typeface="Comic Sans MS" panose="030F0702030302020204" pitchFamily="66" charset="0"/>
            </a:endParaRPr>
          </a:p>
          <a:p>
            <a:r>
              <a:rPr lang="en-GB" sz="3600" i="1" dirty="0">
                <a:latin typeface="Comic Sans MS" panose="030F0702030302020204" pitchFamily="66" charset="0"/>
              </a:rPr>
              <a:t>Emerging(</a:t>
            </a:r>
            <a:r>
              <a:rPr lang="en-GB" sz="3600" i="1" dirty="0" err="1">
                <a:latin typeface="Comic Sans MS" panose="030F0702030302020204" pitchFamily="66" charset="0"/>
              </a:rPr>
              <a:t>ed</a:t>
            </a:r>
            <a:r>
              <a:rPr lang="en-GB" sz="3600" i="1" dirty="0">
                <a:latin typeface="Comic Sans MS" panose="030F0702030302020204" pitchFamily="66" charset="0"/>
              </a:rPr>
              <a:t>) t</a:t>
            </a:r>
            <a:r>
              <a:rPr lang="en-GB" sz="3600" i="1" dirty="0" smtClean="0">
                <a:latin typeface="Comic Sans MS" panose="030F0702030302020204" pitchFamily="66" charset="0"/>
              </a:rPr>
              <a:t>echnologies within the Digital Age</a:t>
            </a:r>
            <a:endParaRPr lang="en-GB" sz="3600" i="1" dirty="0" smtClean="0"/>
          </a:p>
          <a:p>
            <a:endParaRPr lang="en-GB" sz="3200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124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104774" y="487158"/>
            <a:ext cx="8899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Cybercrime </a:t>
            </a:r>
            <a:r>
              <a:rPr lang="en-GB" altLang="en-US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Prevention?</a:t>
            </a:r>
            <a:endParaRPr lang="en-US" altLang="en-US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468313" y="945931"/>
            <a:ext cx="8351837" cy="577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marL="457200" indent="-4572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endParaRPr lang="en-GB" altLang="en-US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latin typeface="Comic Sans MS" pitchFamily="66" charset="0"/>
                <a:cs typeface="Arial" pitchFamily="34" charset="0"/>
              </a:rPr>
              <a:t>Corporate </a:t>
            </a:r>
            <a:r>
              <a:rPr lang="en-GB" altLang="en-US" dirty="0">
                <a:latin typeface="Comic Sans MS" pitchFamily="66" charset="0"/>
                <a:cs typeface="Arial" pitchFamily="34" charset="0"/>
              </a:rPr>
              <a:t>policies and </a:t>
            </a:r>
            <a:r>
              <a:rPr lang="en-GB" altLang="en-US" dirty="0" smtClean="0">
                <a:latin typeface="Comic Sans MS" pitchFamily="66" charset="0"/>
                <a:cs typeface="Arial" pitchFamily="34" charset="0"/>
              </a:rPr>
              <a:t>procedures</a:t>
            </a:r>
            <a:endParaRPr lang="en-GB" altLang="en-US" dirty="0" smtClean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Training /awareness/enforcement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 smtClean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Encryption on devices- pcs, laptops, tablets, phones, </a:t>
            </a:r>
            <a:r>
              <a:rPr lang="en-GB" altLang="en-US" sz="2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USBs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 smtClean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 smtClean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Back up </a:t>
            </a:r>
            <a:r>
              <a:rPr lang="en-GB" altLang="en-US" sz="2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data </a:t>
            </a:r>
            <a:endParaRPr lang="en-GB" altLang="en-US" sz="22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Be </a:t>
            </a:r>
            <a:r>
              <a:rPr lang="en-GB" altLang="en-US" sz="2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social media savvy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Protect your data/e-identity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Avoid being scammed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Activate </a:t>
            </a:r>
            <a:r>
              <a:rPr lang="en-GB" altLang="en-US" sz="22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firewalls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Use strong passwords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3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Use anti-virus/malware software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Install the latest operating system updates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Patch/update non-Microsoft </a:t>
            </a:r>
            <a:r>
              <a:rPr lang="en-GB" altLang="en-US" sz="22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software</a:t>
            </a:r>
          </a:p>
          <a:p>
            <a:pPr eaLnBrk="1" hangingPunct="1">
              <a:spcBef>
                <a:spcPct val="0"/>
              </a:spcBef>
            </a:pPr>
            <a:endParaRPr lang="en-GB" altLang="en-US" sz="300" dirty="0" smtClean="0"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 smtClean="0">
              <a:solidFill>
                <a:srgbClr val="00B0F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200" dirty="0" smtClean="0">
                <a:solidFill>
                  <a:srgbClr val="00B0F0"/>
                </a:solidFill>
                <a:latin typeface="Comic Sans MS" pitchFamily="66" charset="0"/>
                <a:cs typeface="Arial" pitchFamily="34" charset="0"/>
              </a:rPr>
              <a:t>Legislation </a:t>
            </a:r>
            <a:r>
              <a:rPr lang="en-GB" altLang="en-US" sz="2200" dirty="0">
                <a:solidFill>
                  <a:srgbClr val="00B0F0"/>
                </a:solidFill>
                <a:latin typeface="Comic Sans MS" pitchFamily="66" charset="0"/>
                <a:cs typeface="Arial" pitchFamily="34" charset="0"/>
              </a:rPr>
              <a:t>and international </a:t>
            </a:r>
            <a:r>
              <a:rPr lang="en-GB" altLang="en-US" sz="2200" dirty="0" smtClean="0">
                <a:solidFill>
                  <a:srgbClr val="00B0F0"/>
                </a:solidFill>
                <a:latin typeface="Comic Sans MS" pitchFamily="66" charset="0"/>
                <a:cs typeface="Arial" pitchFamily="34" charset="0"/>
              </a:rPr>
              <a:t>co-operation</a:t>
            </a:r>
            <a:endParaRPr lang="en-GB" altLang="en-US" sz="2200" dirty="0">
              <a:solidFill>
                <a:srgbClr val="00B0F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300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altLang="en-US" sz="2800" i="1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Common sense!!!</a:t>
            </a:r>
            <a:endParaRPr lang="en-GB" altLang="en-US" sz="2800" i="1" dirty="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6" descr="\\PUACDC\RedirectedFolders\mconnell\Desktop\header_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5400"/>
            <a:ext cx="914400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48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2775"/>
            <a:ext cx="8229600" cy="6064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 smtClean="0">
                <a:latin typeface="Comic Sans MS" panose="030F0702030302020204" pitchFamily="66" charset="0"/>
              </a:rPr>
              <a:t>Technology Solutions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86315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Comic Sans MS" panose="030F0702030302020204" pitchFamily="66" charset="0"/>
              </a:rPr>
              <a:t>Protecting Internet communications</a:t>
            </a:r>
          </a:p>
          <a:p>
            <a:pPr lvl="1" eaLnBrk="1" hangingPunct="1"/>
            <a:r>
              <a:rPr lang="en-US" altLang="en-US" sz="2400" dirty="0" smtClean="0">
                <a:latin typeface="Comic Sans MS" panose="030F0702030302020204" pitchFamily="66" charset="0"/>
              </a:rPr>
              <a:t>Encryption- </a:t>
            </a:r>
            <a:r>
              <a:rPr lang="en-US" altLang="en-US" sz="2400" dirty="0">
                <a:latin typeface="Comic Sans MS" panose="030F0702030302020204" pitchFamily="66" charset="0"/>
              </a:rPr>
              <a:t>Transforms data into cipher text readable only by sender and receiver</a:t>
            </a:r>
          </a:p>
          <a:p>
            <a:pPr lvl="1" eaLnBrk="1" hangingPunct="1"/>
            <a:endParaRPr lang="en-US" altLang="en-US" sz="800" dirty="0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en-US" altLang="en-US" sz="2800" dirty="0" smtClean="0">
                <a:latin typeface="Comic Sans MS" panose="030F0702030302020204" pitchFamily="66" charset="0"/>
              </a:rPr>
              <a:t>Securing channels of communication</a:t>
            </a:r>
          </a:p>
          <a:p>
            <a:pPr lvl="1" eaLnBrk="1" hangingPunct="1"/>
            <a:r>
              <a:rPr lang="en-US" altLang="en-US" sz="2400" dirty="0" smtClean="0">
                <a:latin typeface="Comic Sans MS" panose="030F0702030302020204" pitchFamily="66" charset="0"/>
              </a:rPr>
              <a:t>SSL, VPNs</a:t>
            </a:r>
          </a:p>
          <a:p>
            <a:pPr lvl="1" eaLnBrk="1" hangingPunct="1"/>
            <a:endParaRPr lang="en-US" altLang="en-US" sz="800" dirty="0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en-US" altLang="en-US" dirty="0" smtClean="0">
                <a:latin typeface="Comic Sans MS" panose="030F0702030302020204" pitchFamily="66" charset="0"/>
              </a:rPr>
              <a:t> </a:t>
            </a:r>
            <a:r>
              <a:rPr lang="en-US" altLang="en-US" sz="2800" dirty="0" smtClean="0">
                <a:latin typeface="Comic Sans MS" panose="030F0702030302020204" pitchFamily="66" charset="0"/>
              </a:rPr>
              <a:t>Protecting networks</a:t>
            </a:r>
          </a:p>
          <a:p>
            <a:pPr lvl="1" eaLnBrk="1" hangingPunct="1"/>
            <a:r>
              <a:rPr lang="en-US" altLang="en-US" sz="2400" dirty="0" smtClean="0">
                <a:latin typeface="Comic Sans MS" panose="030F0702030302020204" pitchFamily="66" charset="0"/>
              </a:rPr>
              <a:t>Firewalls</a:t>
            </a:r>
          </a:p>
          <a:p>
            <a:pPr lvl="1" eaLnBrk="1" hangingPunct="1"/>
            <a:endParaRPr lang="en-US" altLang="en-US" sz="800" dirty="0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en-US" altLang="en-US" sz="2800" dirty="0" smtClean="0">
                <a:latin typeface="Comic Sans MS" panose="030F0702030302020204" pitchFamily="66" charset="0"/>
              </a:rPr>
              <a:t>Protecting servers and clients</a:t>
            </a:r>
          </a:p>
          <a:p>
            <a:pPr lvl="1" eaLnBrk="1" hangingPunct="1"/>
            <a:r>
              <a:rPr lang="en-US" altLang="en-US" sz="2400" dirty="0" smtClean="0">
                <a:latin typeface="Comic Sans MS" panose="030F0702030302020204" pitchFamily="66" charset="0"/>
              </a:rPr>
              <a:t>Enhanced operating systems</a:t>
            </a:r>
          </a:p>
          <a:p>
            <a:pPr lvl="1" eaLnBrk="1" hangingPunct="1"/>
            <a:r>
              <a:rPr lang="en-US" altLang="en-US" sz="2400" dirty="0" smtClean="0">
                <a:latin typeface="Comic Sans MS" panose="030F0702030302020204" pitchFamily="66" charset="0"/>
              </a:rPr>
              <a:t>Anti-virus software </a:t>
            </a:r>
          </a:p>
          <a:p>
            <a:pPr eaLnBrk="1" hangingPunct="1"/>
            <a:endParaRPr lang="en-US" altLang="en-US" sz="800" dirty="0" smtClean="0"/>
          </a:p>
        </p:txBody>
      </p:sp>
      <p:sp>
        <p:nvSpPr>
          <p:cNvPr id="27652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1D5478"/>
                </a:solidFill>
                <a:latin typeface="Comic Sans MS" panose="030F0702030302020204" pitchFamily="66" charset="0"/>
              </a:rPr>
              <a:t>Laudon and </a:t>
            </a:r>
            <a:r>
              <a:rPr lang="en-US" altLang="en-US" sz="1200" dirty="0" err="1">
                <a:solidFill>
                  <a:srgbClr val="1D5478"/>
                </a:solidFill>
                <a:latin typeface="Comic Sans MS" panose="030F0702030302020204" pitchFamily="66" charset="0"/>
              </a:rPr>
              <a:t>Traver</a:t>
            </a:r>
            <a:r>
              <a:rPr lang="en-US" altLang="en-US" sz="1200" dirty="0">
                <a:solidFill>
                  <a:srgbClr val="1D5478"/>
                </a:solidFill>
                <a:latin typeface="Comic Sans MS" panose="030F0702030302020204" pitchFamily="66" charset="0"/>
              </a:rPr>
              <a:t> (2014)</a:t>
            </a:r>
          </a:p>
        </p:txBody>
      </p:sp>
      <p:sp>
        <p:nvSpPr>
          <p:cNvPr id="2765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3132138" y="5732463"/>
            <a:ext cx="3168650" cy="1014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5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4400" b="1" dirty="0">
                <a:latin typeface="Comic Sans MS" panose="030F0702030302020204" pitchFamily="66" charset="0"/>
              </a:rPr>
              <a:t>UK </a:t>
            </a:r>
            <a:r>
              <a:rPr lang="en-GB" altLang="en-US" sz="4400" b="1" dirty="0" smtClean="0">
                <a:latin typeface="Comic Sans MS" panose="030F0702030302020204" pitchFamily="66" charset="0"/>
              </a:rPr>
              <a:t>Legislation</a:t>
            </a:r>
            <a:br>
              <a:rPr lang="en-GB" altLang="en-US" sz="4400" b="1" dirty="0" smtClean="0">
                <a:latin typeface="Comic Sans MS" panose="030F0702030302020204" pitchFamily="66" charset="0"/>
              </a:rPr>
            </a:br>
            <a:r>
              <a:rPr lang="en-GB" altLang="en-US" sz="2800" b="1" dirty="0" smtClean="0">
                <a:latin typeface="Comic Sans MS" panose="030F0702030302020204" pitchFamily="66" charset="0"/>
              </a:rPr>
              <a:t>The main statute</a:t>
            </a:r>
            <a:endParaRPr lang="en-GB" altLang="en-US" sz="44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524000"/>
            <a:ext cx="8153400" cy="5223641"/>
          </a:xfrm>
        </p:spPr>
        <p:txBody>
          <a:bodyPr>
            <a:norm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GB" altLang="en-US" sz="3600" dirty="0" smtClean="0">
                <a:latin typeface="Comic Sans MS" panose="030F0702030302020204" pitchFamily="66" charset="0"/>
              </a:rPr>
              <a:t>Computer </a:t>
            </a:r>
            <a:r>
              <a:rPr lang="en-GB" altLang="en-US" sz="3600" dirty="0">
                <a:latin typeface="Comic Sans MS" panose="030F0702030302020204" pitchFamily="66" charset="0"/>
              </a:rPr>
              <a:t>Misuse Act </a:t>
            </a:r>
            <a:r>
              <a:rPr lang="en-GB" altLang="en-US" sz="3600" dirty="0" smtClean="0">
                <a:latin typeface="Comic Sans MS" panose="030F0702030302020204" pitchFamily="66" charset="0"/>
              </a:rPr>
              <a:t>1990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3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</a:pPr>
            <a:endParaRPr lang="en-GB" altLang="en-US" sz="800" dirty="0" smtClean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GB" altLang="en-US" sz="2400" dirty="0" smtClean="0">
                <a:latin typeface="Comic Sans MS" panose="030F0702030302020204" pitchFamily="66" charset="0"/>
              </a:rPr>
              <a:t>Modified by: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800" dirty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GB" altLang="en-US" sz="3200" dirty="0">
                <a:latin typeface="Comic Sans MS" panose="030F0702030302020204" pitchFamily="66" charset="0"/>
              </a:rPr>
              <a:t>Police and Criminal Justice Act </a:t>
            </a:r>
            <a:r>
              <a:rPr lang="en-GB" altLang="en-US" sz="3200" dirty="0" smtClean="0">
                <a:latin typeface="Comic Sans MS" panose="030F0702030302020204" pitchFamily="66" charset="0"/>
              </a:rPr>
              <a:t>2006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800" dirty="0" smtClean="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</a:pPr>
            <a:r>
              <a:rPr lang="en-GB" altLang="en-US" sz="3200" dirty="0" smtClean="0">
                <a:latin typeface="Comic Sans MS" panose="030F0702030302020204" pitchFamily="66" charset="0"/>
              </a:rPr>
              <a:t>Serious Crime Act 2015</a:t>
            </a:r>
            <a:endParaRPr lang="en-GB" altLang="en-US" sz="3200" dirty="0">
              <a:latin typeface="Comic Sans MS" panose="030F0702030302020204" pitchFamily="66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en-GB" altLang="en-US" sz="300" dirty="0">
              <a:latin typeface="Comic Sans MS" panose="030F0702030302020204" pitchFamily="66" charset="0"/>
            </a:endParaRPr>
          </a:p>
          <a:p>
            <a:r>
              <a:rPr lang="en-GB" altLang="en-US" sz="3000" dirty="0">
                <a:latin typeface="Comic Sans MS" panose="030F0702030302020204" pitchFamily="66" charset="0"/>
              </a:rPr>
              <a:t>In reality..</a:t>
            </a:r>
          </a:p>
          <a:p>
            <a:pPr marL="366713" lvl="1" indent="0">
              <a:buNone/>
            </a:pPr>
            <a:r>
              <a:rPr lang="en-GB" altLang="en-US" sz="3000" dirty="0" smtClean="0">
                <a:latin typeface="Comic Sans MS" panose="030F0702030302020204" pitchFamily="66" charset="0"/>
              </a:rPr>
              <a:t>"</a:t>
            </a:r>
            <a:r>
              <a:rPr lang="en-GB" altLang="en-US" sz="3000" dirty="0">
                <a:latin typeface="Comic Sans MS" panose="030F0702030302020204" pitchFamily="66" charset="0"/>
              </a:rPr>
              <a:t>Rising Cyber crime suggests that criminal </a:t>
            </a:r>
            <a:r>
              <a:rPr lang="en-GB" altLang="en-US" sz="3000" dirty="0" smtClean="0">
                <a:latin typeface="Comic Sans MS" panose="030F0702030302020204" pitchFamily="66" charset="0"/>
              </a:rPr>
              <a:t>law </a:t>
            </a:r>
            <a:r>
              <a:rPr lang="en-GB" altLang="en-US" sz="3000" dirty="0">
                <a:latin typeface="Comic Sans MS" panose="030F0702030302020204" pitchFamily="66" charset="0"/>
              </a:rPr>
              <a:t>does not deter criminals and that a </a:t>
            </a:r>
            <a:r>
              <a:rPr lang="en-GB" altLang="en-US" sz="3000" dirty="0" smtClean="0">
                <a:latin typeface="Comic Sans MS" panose="030F0702030302020204" pitchFamily="66" charset="0"/>
              </a:rPr>
              <a:t>better </a:t>
            </a:r>
            <a:r>
              <a:rPr lang="en-GB" altLang="en-US" sz="3000" dirty="0">
                <a:latin typeface="Comic Sans MS" panose="030F0702030302020204" pitchFamily="66" charset="0"/>
              </a:rPr>
              <a:t>legal solution is required to prevent </a:t>
            </a:r>
            <a:r>
              <a:rPr lang="en-GB" altLang="en-US" sz="3000" dirty="0" smtClean="0">
                <a:latin typeface="Comic Sans MS" panose="030F0702030302020204" pitchFamily="66" charset="0"/>
              </a:rPr>
              <a:t>further </a:t>
            </a:r>
            <a:r>
              <a:rPr lang="en-GB" altLang="en-US" sz="3000" dirty="0">
                <a:latin typeface="Comic Sans MS" panose="030F0702030302020204" pitchFamily="66" charset="0"/>
              </a:rPr>
              <a:t>rises</a:t>
            </a:r>
            <a:r>
              <a:rPr lang="en-GB" altLang="en-US" sz="2800" dirty="0">
                <a:latin typeface="Comic Sans MS" panose="030F0702030302020204" pitchFamily="66" charset="0"/>
              </a:rPr>
              <a:t>"</a:t>
            </a:r>
            <a:r>
              <a:rPr lang="en-GB" altLang="en-US" dirty="0">
                <a:latin typeface="Comic Sans MS" panose="030F0702030302020204" pitchFamily="66" charset="0"/>
              </a:rPr>
              <a:t> </a:t>
            </a:r>
            <a:r>
              <a:rPr lang="en-GB" altLang="en-US" dirty="0" smtClean="0">
                <a:latin typeface="Comic Sans MS" panose="030F0702030302020204" pitchFamily="66" charset="0"/>
              </a:rPr>
              <a:t>Computer Weekly</a:t>
            </a:r>
            <a:endParaRPr lang="en-GB" altLang="en-US" sz="1600" dirty="0">
              <a:latin typeface="Comic Sans MS" panose="030F0702030302020204" pitchFamily="66" charset="0"/>
            </a:endParaRP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8499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UK Data Protection Act 1998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86910"/>
            <a:ext cx="8229600" cy="5044966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Eight major principles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The data controller’s duties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The data subject’s rights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Subject Access requests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Audits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r>
              <a:rPr lang="en-GB" sz="3200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Offences </a:t>
            </a:r>
          </a:p>
          <a:p>
            <a:endParaRPr lang="en-GB" sz="300" i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3200" dirty="0" smtClean="0">
                <a:latin typeface="Comic Sans MS" panose="030F0702030302020204" pitchFamily="66" charset="0"/>
              </a:rPr>
              <a:t>Fines</a:t>
            </a:r>
            <a:endParaRPr lang="en-GB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Finland- Cyber Legislation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524000"/>
            <a:ext cx="8153400" cy="5207876"/>
          </a:xfrm>
        </p:spPr>
        <p:txBody>
          <a:bodyPr>
            <a:normAutofit fontScale="55000" lnSpcReduction="20000"/>
          </a:bodyPr>
          <a:lstStyle/>
          <a:p>
            <a:r>
              <a:rPr lang="en-US" sz="3300" dirty="0">
                <a:latin typeface="Comic Sans MS" panose="030F0702030302020204" pitchFamily="66" charset="0"/>
              </a:rPr>
              <a:t>Act on the Processing of Personal Data by the Police</a:t>
            </a:r>
            <a:br>
              <a:rPr lang="en-US" sz="3300" dirty="0">
                <a:latin typeface="Comic Sans MS" panose="030F0702030302020204" pitchFamily="66" charset="0"/>
              </a:rPr>
            </a:br>
            <a:r>
              <a:rPr lang="en-US" sz="2900" dirty="0">
                <a:latin typeface="Comic Sans MS" panose="030F0702030302020204" pitchFamily="66" charset="0"/>
                <a:hlinkClick r:id="rId2"/>
              </a:rPr>
              <a:t>http://www.cyberlawdb.com/docs/finland/data-police.pdf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it-IT" sz="3300" dirty="0">
                <a:latin typeface="Comic Sans MS" panose="030F0702030302020204" pitchFamily="66" charset="0"/>
              </a:rPr>
              <a:t>Personal Data </a:t>
            </a:r>
            <a:r>
              <a:rPr lang="it-IT" sz="3300" dirty="0" err="1">
                <a:latin typeface="Comic Sans MS" panose="030F0702030302020204" pitchFamily="66" charset="0"/>
              </a:rPr>
              <a:t>Act</a:t>
            </a:r>
            <a:r>
              <a:rPr lang="it-IT" sz="3300" dirty="0">
                <a:latin typeface="Comic Sans MS" panose="030F0702030302020204" pitchFamily="66" charset="0"/>
              </a:rPr>
              <a:t/>
            </a:r>
            <a:br>
              <a:rPr lang="it-IT" sz="3300" dirty="0">
                <a:latin typeface="Comic Sans MS" panose="030F0702030302020204" pitchFamily="66" charset="0"/>
              </a:rPr>
            </a:br>
            <a:r>
              <a:rPr lang="it-IT" sz="2900" dirty="0">
                <a:latin typeface="Comic Sans MS" panose="030F0702030302020204" pitchFamily="66" charset="0"/>
                <a:hlinkClick r:id="rId3"/>
              </a:rPr>
              <a:t>http://www.cyberlawdb.com/docs/finland/personal-data.pdf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it-IT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it-IT" sz="3300" dirty="0" err="1">
                <a:latin typeface="Comic Sans MS" panose="030F0702030302020204" pitchFamily="66" charset="0"/>
              </a:rPr>
              <a:t>Criminal</a:t>
            </a:r>
            <a:r>
              <a:rPr lang="it-IT" sz="3300" dirty="0">
                <a:latin typeface="Comic Sans MS" panose="030F0702030302020204" pitchFamily="66" charset="0"/>
              </a:rPr>
              <a:t> Procedure </a:t>
            </a:r>
            <a:r>
              <a:rPr lang="it-IT" sz="3300" dirty="0" err="1">
                <a:latin typeface="Comic Sans MS" panose="030F0702030302020204" pitchFamily="66" charset="0"/>
              </a:rPr>
              <a:t>Act</a:t>
            </a:r>
            <a:r>
              <a:rPr lang="it-IT" dirty="0">
                <a:latin typeface="Comic Sans MS" panose="030F0702030302020204" pitchFamily="66" charset="0"/>
              </a:rPr>
              <a:t/>
            </a:r>
            <a:br>
              <a:rPr lang="it-IT" dirty="0">
                <a:latin typeface="Comic Sans MS" panose="030F0702030302020204" pitchFamily="66" charset="0"/>
              </a:rPr>
            </a:br>
            <a:r>
              <a:rPr lang="it-IT" sz="2900" dirty="0">
                <a:latin typeface="Comic Sans MS" panose="030F0702030302020204" pitchFamily="66" charset="0"/>
                <a:hlinkClick r:id="rId4"/>
              </a:rPr>
              <a:t>http://www.cyberlawdb.com/docs/finland/criminal.pdf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it-IT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US" sz="3300" dirty="0">
                <a:latin typeface="Comic Sans MS" panose="030F0702030302020204" pitchFamily="66" charset="0"/>
              </a:rPr>
              <a:t>The Criminal Code of Finland</a:t>
            </a:r>
            <a:br>
              <a:rPr lang="en-US" sz="3300" dirty="0">
                <a:latin typeface="Comic Sans MS" panose="030F0702030302020204" pitchFamily="66" charset="0"/>
              </a:rPr>
            </a:br>
            <a:r>
              <a:rPr lang="en-US" sz="2900" dirty="0">
                <a:latin typeface="Comic Sans MS" panose="030F0702030302020204" pitchFamily="66" charset="0"/>
                <a:hlinkClick r:id="rId5"/>
              </a:rPr>
              <a:t>http://www.cyberlawdb.com/docs/finland/crcode.pdf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US" sz="3300" dirty="0">
                <a:latin typeface="Comic Sans MS" panose="030F0702030302020204" pitchFamily="66" charset="0"/>
              </a:rPr>
              <a:t>Act on Electronic Signatures</a:t>
            </a: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sz="2900" dirty="0">
                <a:latin typeface="Comic Sans MS" panose="030F0702030302020204" pitchFamily="66" charset="0"/>
                <a:hlinkClick r:id="rId6"/>
              </a:rPr>
              <a:t>http://www.cyberlawdb.com/docs/finland/esign.pdf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US" sz="3300" dirty="0">
                <a:latin typeface="Comic Sans MS" panose="030F0702030302020204" pitchFamily="66" charset="0"/>
              </a:rPr>
              <a:t>Act on Electronic Services and Communication in the Public Sector</a:t>
            </a: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sz="2900" dirty="0">
                <a:latin typeface="Comic Sans MS" panose="030F0702030302020204" pitchFamily="66" charset="0"/>
                <a:hlinkClick r:id="rId7"/>
              </a:rPr>
              <a:t>http://www.cyberlawdb.com/docs/finland/public.pdf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en-US" sz="3300" dirty="0">
                <a:latin typeface="Comic Sans MS" panose="030F0702030302020204" pitchFamily="66" charset="0"/>
              </a:rPr>
              <a:t>Act on the Protection of Privacy in Electronic Communications</a:t>
            </a:r>
            <a:br>
              <a:rPr lang="en-US" sz="3300" dirty="0">
                <a:latin typeface="Comic Sans MS" panose="030F0702030302020204" pitchFamily="66" charset="0"/>
              </a:rPr>
            </a:br>
            <a:r>
              <a:rPr lang="en-US" sz="2900" dirty="0">
                <a:latin typeface="Comic Sans MS" panose="030F0702030302020204" pitchFamily="66" charset="0"/>
                <a:hlinkClick r:id="rId8"/>
              </a:rPr>
              <a:t>http://www.cyberlawdb.com/docs/finland/privacy.pdf</a:t>
            </a:r>
            <a:endParaRPr lang="en-GB" sz="2900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 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4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General Data Protection Regulation </a:t>
            </a:r>
            <a:r>
              <a:rPr lang="en-GB" sz="2800" dirty="0" smtClean="0">
                <a:latin typeface="Comic Sans MS" panose="030F0702030302020204" pitchFamily="66" charset="0"/>
              </a:rPr>
              <a:t>(2016/679)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Comic Sans MS" panose="030F0702030302020204" pitchFamily="66" charset="0"/>
              </a:rPr>
              <a:t>European Union regulation intended to strengthen and unify data protection for individuals in the EU</a:t>
            </a: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Comes into force on 25</a:t>
            </a:r>
            <a:r>
              <a:rPr lang="en-GB" sz="2600" baseline="30000" dirty="0" smtClean="0">
                <a:latin typeface="Comic Sans MS" panose="030F0702030302020204" pitchFamily="66" charset="0"/>
              </a:rPr>
              <a:t>th</a:t>
            </a:r>
            <a:r>
              <a:rPr lang="en-GB" sz="2600" dirty="0" smtClean="0">
                <a:latin typeface="Comic Sans MS" panose="030F0702030302020204" pitchFamily="66" charset="0"/>
              </a:rPr>
              <a:t> May 2018</a:t>
            </a: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Does not require enabling legislation to be passed by national governments</a:t>
            </a: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Will replace the UK Data Protection Act 1998</a:t>
            </a: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Far greater powers and penalties:</a:t>
            </a:r>
          </a:p>
          <a:p>
            <a:pPr lvl="1"/>
            <a:r>
              <a:rPr lang="en-GB" sz="2200" dirty="0" smtClean="0">
                <a:latin typeface="Comic Sans MS" panose="030F0702030302020204" pitchFamily="66" charset="0"/>
              </a:rPr>
              <a:t>All breaches must be notified no later than 72hrs</a:t>
            </a:r>
            <a:endParaRPr lang="en-GB" dirty="0"/>
          </a:p>
          <a:p>
            <a:pPr lvl="1"/>
            <a:r>
              <a:rPr lang="en-GB" sz="2200" dirty="0" smtClean="0">
                <a:latin typeface="Comic Sans MS" panose="030F0702030302020204" pitchFamily="66" charset="0"/>
              </a:rPr>
              <a:t>Fines </a:t>
            </a:r>
            <a:r>
              <a:rPr lang="en-GB" sz="2200" dirty="0">
                <a:latin typeface="Comic Sans MS" panose="030F0702030302020204" pitchFamily="66" charset="0"/>
              </a:rPr>
              <a:t>of up to €20m, or 4% of their annual global </a:t>
            </a:r>
            <a:r>
              <a:rPr lang="en-GB" sz="2200" dirty="0" smtClean="0">
                <a:latin typeface="Comic Sans MS" panose="030F0702030302020204" pitchFamily="66" charset="0"/>
              </a:rPr>
              <a:t>turnover whichever </a:t>
            </a:r>
            <a:r>
              <a:rPr lang="en-GB" sz="2200" dirty="0">
                <a:latin typeface="Comic Sans MS" panose="030F0702030302020204" pitchFamily="66" charset="0"/>
              </a:rPr>
              <a:t>is higher </a:t>
            </a:r>
            <a:r>
              <a:rPr lang="en-GB" sz="2200" dirty="0" smtClean="0">
                <a:latin typeface="Comic Sans MS" panose="030F0702030302020204" pitchFamily="66" charset="0"/>
              </a:rPr>
              <a:t>(UK max £400k)</a:t>
            </a:r>
            <a:endParaRPr lang="en-GB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5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>
                <a:latin typeface="Comic Sans MS" panose="030F0702030302020204" pitchFamily="66" charset="0"/>
              </a:rPr>
              <a:t>Local </a:t>
            </a:r>
            <a:r>
              <a:rPr lang="en-GB" altLang="en-US" dirty="0" smtClean="0">
                <a:latin typeface="Comic Sans MS" panose="030F0702030302020204" pitchFamily="66" charset="0"/>
              </a:rPr>
              <a:t>Laws </a:t>
            </a:r>
            <a:r>
              <a:rPr lang="en-GB" altLang="en-US" dirty="0">
                <a:latin typeface="Comic Sans MS" panose="030F0702030302020204" pitchFamily="66" charset="0"/>
              </a:rPr>
              <a:t>for a </a:t>
            </a:r>
            <a:r>
              <a:rPr lang="en-GB" altLang="en-US" dirty="0" smtClean="0">
                <a:latin typeface="Comic Sans MS" panose="030F0702030302020204" pitchFamily="66" charset="0"/>
              </a:rPr>
              <a:t>Global Issue?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524000"/>
            <a:ext cx="8153400" cy="4987159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2800" dirty="0">
                <a:latin typeface="Comic Sans MS" panose="030F0702030302020204" pitchFamily="66" charset="0"/>
              </a:rPr>
              <a:t>It is difficult to tackle 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Cybercrime </a:t>
            </a:r>
            <a:r>
              <a:rPr lang="en-GB" altLang="en-US" sz="2800" dirty="0">
                <a:latin typeface="Comic Sans MS" panose="030F0702030302020204" pitchFamily="66" charset="0"/>
              </a:rPr>
              <a:t>with local </a:t>
            </a:r>
            <a:r>
              <a:rPr lang="en-GB" altLang="en-US" sz="2800" dirty="0" smtClean="0">
                <a:latin typeface="Comic Sans MS" panose="030F0702030302020204" pitchFamily="66" charset="0"/>
              </a:rPr>
              <a:t>laws</a:t>
            </a:r>
          </a:p>
          <a:p>
            <a:pPr eaLnBrk="1" hangingPunct="1">
              <a:spcBef>
                <a:spcPct val="0"/>
              </a:spcBef>
            </a:pPr>
            <a:endParaRPr lang="en-GB" altLang="en-US" sz="800" dirty="0" smtClean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600" dirty="0">
                <a:latin typeface="Comic Sans MS" panose="030F0702030302020204" pitchFamily="66" charset="0"/>
              </a:rPr>
              <a:t>The attacks can originate from anywhere in the world</a:t>
            </a:r>
          </a:p>
          <a:p>
            <a:pPr lvl="1" eaLnBrk="1" hangingPunct="1">
              <a:spcBef>
                <a:spcPct val="0"/>
              </a:spcBef>
            </a:pPr>
            <a:endParaRPr lang="en-GB" altLang="en-US" sz="300" dirty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600" dirty="0">
                <a:latin typeface="Comic Sans MS" panose="030F0702030302020204" pitchFamily="66" charset="0"/>
              </a:rPr>
              <a:t>Victims can be based outside the country where the attack </a:t>
            </a:r>
            <a:r>
              <a:rPr lang="en-GB" altLang="en-US" sz="2600" dirty="0" smtClean="0">
                <a:latin typeface="Comic Sans MS" panose="030F0702030302020204" pitchFamily="66" charset="0"/>
              </a:rPr>
              <a:t>originates</a:t>
            </a:r>
          </a:p>
          <a:p>
            <a:pPr lvl="2" eaLnBrk="1" hangingPunct="1">
              <a:spcBef>
                <a:spcPct val="0"/>
              </a:spcBef>
            </a:pPr>
            <a:endParaRPr lang="en-GB" altLang="en-US" sz="300" dirty="0">
              <a:latin typeface="Comic Sans MS" panose="030F0702030302020204" pitchFamily="66" charset="0"/>
            </a:endParaRPr>
          </a:p>
          <a:p>
            <a:pPr lvl="1" eaLnBrk="1" hangingPunct="1">
              <a:spcBef>
                <a:spcPct val="0"/>
              </a:spcBef>
            </a:pPr>
            <a:endParaRPr lang="en-GB" altLang="en-US" sz="300" dirty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600" dirty="0">
                <a:latin typeface="Comic Sans MS" panose="030F0702030302020204" pitchFamily="66" charset="0"/>
              </a:rPr>
              <a:t>Victims can be located in different countries</a:t>
            </a:r>
          </a:p>
          <a:p>
            <a:pPr lvl="1" eaLnBrk="1" hangingPunct="1">
              <a:spcBef>
                <a:spcPct val="0"/>
              </a:spcBef>
            </a:pPr>
            <a:endParaRPr lang="en-GB" altLang="en-US" sz="300" dirty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600" dirty="0">
                <a:latin typeface="Comic Sans MS" panose="030F0702030302020204" pitchFamily="66" charset="0"/>
              </a:rPr>
              <a:t>Attackers can work together from different countries to carry out </a:t>
            </a:r>
            <a:r>
              <a:rPr lang="en-GB" altLang="en-US" sz="2600" dirty="0" smtClean="0">
                <a:latin typeface="Comic Sans MS" panose="030F0702030302020204" pitchFamily="66" charset="0"/>
              </a:rPr>
              <a:t>attacks</a:t>
            </a:r>
          </a:p>
          <a:p>
            <a:pPr lvl="2" eaLnBrk="1" hangingPunct="1">
              <a:spcBef>
                <a:spcPct val="0"/>
              </a:spcBef>
            </a:pPr>
            <a:endParaRPr lang="en-GB" altLang="en-US" sz="300" dirty="0" smtClean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endParaRPr lang="en-GB" altLang="en-US" sz="300" dirty="0" smtClean="0">
              <a:latin typeface="Comic Sans MS" panose="030F0702030302020204" pitchFamily="66" charset="0"/>
            </a:endParaRPr>
          </a:p>
          <a:p>
            <a:pPr lvl="2" eaLnBrk="1" hangingPunct="1">
              <a:spcBef>
                <a:spcPct val="0"/>
              </a:spcBef>
            </a:pPr>
            <a:r>
              <a:rPr lang="en-GB" altLang="en-US" sz="2600" dirty="0" smtClean="0">
                <a:latin typeface="Comic Sans MS" panose="030F0702030302020204" pitchFamily="66" charset="0"/>
              </a:rPr>
              <a:t>Some incidents can be illegal in one country and not in another</a:t>
            </a:r>
          </a:p>
          <a:p>
            <a:pPr lvl="2" eaLnBrk="1" hangingPunct="1">
              <a:spcBef>
                <a:spcPct val="0"/>
              </a:spcBef>
            </a:pPr>
            <a:endParaRPr lang="en-GB" altLang="en-US" sz="800" dirty="0" smtClean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800" dirty="0" smtClean="0"/>
          </a:p>
          <a:p>
            <a:pPr eaLnBrk="1" hangingPunct="1">
              <a:spcBef>
                <a:spcPct val="0"/>
              </a:spcBef>
            </a:pPr>
            <a:endParaRPr lang="en-GB" altLang="en-US" sz="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59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International Initiatives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524000"/>
            <a:ext cx="8153400" cy="5144814"/>
          </a:xfrm>
        </p:spPr>
        <p:txBody>
          <a:bodyPr>
            <a:normAutofit/>
          </a:bodyPr>
          <a:lstStyle/>
          <a:p>
            <a:r>
              <a:rPr lang="en-GB" altLang="en-US" sz="2600" dirty="0">
                <a:latin typeface="Comic Sans MS" panose="030F0702030302020204" pitchFamily="66" charset="0"/>
                <a:cs typeface="Arial" charset="0"/>
              </a:rPr>
              <a:t>Convention on Cybercrime- (Budapest </a:t>
            </a:r>
            <a:r>
              <a:rPr lang="en-GB" altLang="en-US" sz="2600" dirty="0" smtClean="0">
                <a:latin typeface="Comic Sans MS" panose="030F0702030302020204" pitchFamily="66" charset="0"/>
                <a:cs typeface="Arial" charset="0"/>
              </a:rPr>
              <a:t>Convention) 2001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European Cybercrime Centre- Europol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pPr marL="366713" lvl="1" indent="0">
              <a:buNone/>
            </a:pPr>
            <a:endParaRPr lang="en-GB" sz="300" dirty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International Criminal Tribunal for Cybercrime- 2012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Geneva Declaration for Cybercrime- 2016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2600" dirty="0" smtClean="0">
                <a:latin typeface="Comic Sans MS" panose="030F0702030302020204" pitchFamily="66" charset="0"/>
              </a:rPr>
              <a:t>Tallinn Manual Process- 2011</a:t>
            </a:r>
          </a:p>
          <a:p>
            <a:pPr lvl="1"/>
            <a:endParaRPr lang="en-GB" sz="1100" dirty="0">
              <a:latin typeface="Comic Sans MS" panose="030F0702030302020204" pitchFamily="66" charset="0"/>
            </a:endParaRPr>
          </a:p>
          <a:p>
            <a:r>
              <a:rPr lang="en-GB" sz="2600" dirty="0">
                <a:latin typeface="Comic Sans MS" panose="030F0702030302020204" pitchFamily="66" charset="0"/>
              </a:rPr>
              <a:t>Commonwealth Cybercrime </a:t>
            </a:r>
            <a:r>
              <a:rPr lang="en-GB" sz="2600" dirty="0" smtClean="0">
                <a:latin typeface="Comic Sans MS" panose="030F0702030302020204" pitchFamily="66" charset="0"/>
              </a:rPr>
              <a:t>Initiative- 2015</a:t>
            </a:r>
          </a:p>
        </p:txBody>
      </p:sp>
    </p:spTree>
    <p:extLst>
      <p:ext uri="{BB962C8B-B14F-4D97-AF65-F5344CB8AC3E}">
        <p14:creationId xmlns:p14="http://schemas.microsoft.com/office/powerpoint/2010/main" val="133982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09600" y="157164"/>
            <a:ext cx="8153400" cy="1592808"/>
          </a:xfrm>
        </p:spPr>
        <p:txBody>
          <a:bodyPr>
            <a:normAutofit/>
          </a:bodyPr>
          <a:lstStyle/>
          <a:p>
            <a:pPr algn="ctr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>
                <a:latin typeface="Comic Sans MS" panose="030F0702030302020204" pitchFamily="66" charset="0"/>
              </a:rPr>
              <a:t>The Future of Cybercrime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923393"/>
            <a:ext cx="8229600" cy="46981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THE </a:t>
            </a:r>
            <a:r>
              <a:rPr lang="en-GB" dirty="0">
                <a:latin typeface="Comic Sans MS" panose="030F0702030302020204" pitchFamily="66" charset="0"/>
              </a:rPr>
              <a:t>EVOLUTION OF </a:t>
            </a:r>
            <a:r>
              <a:rPr lang="en-GB" dirty="0" smtClean="0">
                <a:latin typeface="Comic Sans MS" panose="030F0702030302020204" pitchFamily="66" charset="0"/>
              </a:rPr>
              <a:t>CYBERCRIME</a:t>
            </a:r>
            <a:r>
              <a:rPr lang="en-GB" dirty="0">
                <a:latin typeface="Comic Sans MS" panose="030F0702030302020204" pitchFamily="66" charset="0"/>
              </a:rPr>
              <a:t>: THEN, NOW AND WHAT'S COMING </a:t>
            </a:r>
            <a:r>
              <a:rPr lang="en-GB" dirty="0" smtClean="0">
                <a:latin typeface="Comic Sans MS" panose="030F0702030302020204" pitchFamily="66" charset="0"/>
              </a:rPr>
              <a:t>NEXT</a:t>
            </a:r>
          </a:p>
          <a:p>
            <a:pPr lvl="3"/>
            <a:r>
              <a:rPr lang="en-GB" altLang="en-US" dirty="0">
                <a:latin typeface="Comic Sans MS" panose="030F0702030302020204" pitchFamily="66" charset="0"/>
                <a:hlinkClick r:id="rId2"/>
              </a:rPr>
              <a:t>https://</a:t>
            </a:r>
            <a:r>
              <a:rPr lang="en-GB" altLang="en-US" dirty="0" smtClean="0">
                <a:latin typeface="Comic Sans MS" panose="030F0702030302020204" pitchFamily="66" charset="0"/>
                <a:hlinkClick r:id="rId2"/>
              </a:rPr>
              <a:t>www.youtube.com/watch?v=3APFQ6Y3E64</a:t>
            </a:r>
            <a:endParaRPr lang="en-GB" altLang="en-US" dirty="0" smtClean="0">
              <a:latin typeface="Comic Sans MS" panose="030F0702030302020204" pitchFamily="66" charset="0"/>
            </a:endParaRPr>
          </a:p>
          <a:p>
            <a:pPr lvl="1"/>
            <a:endParaRPr lang="en-GB" altLang="en-US" sz="300" dirty="0">
              <a:latin typeface="Comic Sans MS" panose="030F0702030302020204" pitchFamily="66" charset="0"/>
            </a:endParaRPr>
          </a:p>
          <a:p>
            <a:pPr lvl="1"/>
            <a:endParaRPr lang="en-GB" sz="100" dirty="0" smtClean="0">
              <a:latin typeface="Comic Sans MS" panose="030F0702030302020204" pitchFamily="66" charset="0"/>
            </a:endParaRPr>
          </a:p>
          <a:p>
            <a:pPr lvl="1"/>
            <a:endParaRPr lang="en-GB" sz="100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Top 10 predictions for low-level cybercrime in </a:t>
            </a:r>
            <a:r>
              <a:rPr lang="en-GB" dirty="0" smtClean="0">
                <a:latin typeface="Comic Sans MS" panose="030F0702030302020204" pitchFamily="66" charset="0"/>
              </a:rPr>
              <a:t>2017</a:t>
            </a:r>
            <a:endParaRPr lang="en-GB" sz="300" dirty="0" smtClean="0">
              <a:latin typeface="Comic Sans MS" panose="030F0702030302020204" pitchFamily="66" charset="0"/>
            </a:endParaRPr>
          </a:p>
          <a:p>
            <a:pPr marL="319088" lvl="1" indent="-319088">
              <a:spcBef>
                <a:spcPts val="700"/>
              </a:spcBef>
              <a:buClr>
                <a:srgbClr val="A5003F"/>
              </a:buClr>
              <a:buSzPct val="60000"/>
            </a:pPr>
            <a:r>
              <a:rPr lang="en-GB" sz="2400" dirty="0" smtClean="0">
                <a:latin typeface="Comic Sans MS" panose="030F0702030302020204" pitchFamily="66" charset="0"/>
              </a:rPr>
              <a:t> 	</a:t>
            </a:r>
            <a:r>
              <a:rPr lang="en-GB" sz="1600" dirty="0">
                <a:latin typeface="Comic Sans MS" panose="030F0702030302020204" pitchFamily="66" charset="0"/>
                <a:hlinkClick r:id="rId3"/>
              </a:rPr>
              <a:t>http://www.information-age.com/top-10-predictions-low-level-cybercrime-2017-123463494</a:t>
            </a:r>
            <a:r>
              <a:rPr lang="en-GB" sz="1600" dirty="0" smtClean="0">
                <a:latin typeface="Comic Sans MS" panose="030F0702030302020204" pitchFamily="66" charset="0"/>
                <a:hlinkClick r:id="rId3"/>
              </a:rPr>
              <a:t>/</a:t>
            </a:r>
            <a:endParaRPr lang="en-GB" sz="1600" dirty="0" smtClean="0">
              <a:latin typeface="Comic Sans MS" panose="030F0702030302020204" pitchFamily="66" charset="0"/>
            </a:endParaRPr>
          </a:p>
          <a:p>
            <a:pPr marL="319088" lvl="1" indent="-319088">
              <a:spcBef>
                <a:spcPts val="700"/>
              </a:spcBef>
              <a:buClr>
                <a:srgbClr val="A5003F"/>
              </a:buClr>
              <a:buSzPct val="60000"/>
            </a:pPr>
            <a:endParaRPr lang="en-GB" sz="300" dirty="0">
              <a:latin typeface="Comic Sans MS" panose="030F0702030302020204" pitchFamily="66" charset="0"/>
            </a:endParaRPr>
          </a:p>
          <a:p>
            <a:endParaRPr lang="en-GB" sz="100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2017 Cyber-crime </a:t>
            </a:r>
            <a:r>
              <a:rPr lang="en-GB" dirty="0" smtClean="0">
                <a:latin typeface="Comic Sans MS" panose="030F0702030302020204" pitchFamily="66" charset="0"/>
              </a:rPr>
              <a:t>predictions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  <a:hlinkClick r:id="rId4"/>
              </a:rPr>
              <a:t>https://www.scmagazineuk.com/2017-cyber-crime-predictions/article/579281/</a:t>
            </a:r>
            <a:endParaRPr lang="en-GB" sz="1600" dirty="0">
              <a:latin typeface="Comic Sans MS" panose="030F0702030302020204" pitchFamily="66" charset="0"/>
            </a:endParaRPr>
          </a:p>
          <a:p>
            <a:pPr lvl="1"/>
            <a:endParaRPr lang="en-GB" sz="300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Security </a:t>
            </a:r>
            <a:r>
              <a:rPr lang="en-GB" dirty="0" smtClean="0">
                <a:latin typeface="Comic Sans MS" panose="030F0702030302020204" pitchFamily="66" charset="0"/>
              </a:rPr>
              <a:t>Predictions- The </a:t>
            </a:r>
            <a:r>
              <a:rPr lang="en-GB" dirty="0">
                <a:latin typeface="Comic Sans MS" panose="030F0702030302020204" pitchFamily="66" charset="0"/>
              </a:rPr>
              <a:t>Next </a:t>
            </a:r>
            <a:r>
              <a:rPr lang="en-GB" dirty="0" smtClean="0">
                <a:latin typeface="Comic Sans MS" panose="030F0702030302020204" pitchFamily="66" charset="0"/>
              </a:rPr>
              <a:t>Tier</a:t>
            </a:r>
            <a:endParaRPr lang="en-GB" altLang="en-US" dirty="0">
              <a:latin typeface="Comic Sans MS" panose="030F0702030302020204" pitchFamily="66" charset="0"/>
            </a:endParaRPr>
          </a:p>
          <a:p>
            <a:pPr lvl="1"/>
            <a:r>
              <a:rPr lang="en-GB" sz="1600" dirty="0" smtClean="0">
                <a:latin typeface="Comic Sans MS" panose="030F0702030302020204" pitchFamily="66" charset="0"/>
                <a:hlinkClick r:id="rId5"/>
              </a:rPr>
              <a:t>https</a:t>
            </a:r>
            <a:r>
              <a:rPr lang="en-GB" sz="1600" dirty="0">
                <a:latin typeface="Comic Sans MS" panose="030F0702030302020204" pitchFamily="66" charset="0"/>
                <a:hlinkClick r:id="rId5"/>
              </a:rPr>
              <a:t>://</a:t>
            </a:r>
            <a:r>
              <a:rPr lang="en-GB" sz="1600" dirty="0" smtClean="0">
                <a:latin typeface="Comic Sans MS" panose="030F0702030302020204" pitchFamily="66" charset="0"/>
                <a:hlinkClick r:id="rId5"/>
              </a:rPr>
              <a:t>www.trendmicro.co</a:t>
            </a:r>
            <a:r>
              <a:rPr lang="en-GB" sz="1500" dirty="0" smtClean="0">
                <a:latin typeface="Comic Sans MS" panose="030F0702030302020204" pitchFamily="66" charset="0"/>
                <a:hlinkClick r:id="rId5"/>
              </a:rPr>
              <a:t>m/vinfo/us/security/research-and-analysis/predictions/2017</a:t>
            </a:r>
            <a:endParaRPr lang="en-GB" sz="1500" dirty="0" smtClean="0">
              <a:latin typeface="Comic Sans MS" panose="030F0702030302020204" pitchFamily="66" charset="0"/>
            </a:endParaRPr>
          </a:p>
          <a:p>
            <a:pPr lvl="1"/>
            <a:endParaRPr lang="en-GB" sz="1600" dirty="0" smtClean="0">
              <a:latin typeface="Comic Sans MS" panose="030F0702030302020204" pitchFamily="66" charset="0"/>
            </a:endParaRP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400" dirty="0" smtClean="0"/>
          </a:p>
          <a:p>
            <a:pPr lvl="1"/>
            <a:endParaRPr lang="en-GB" altLang="en-US" sz="2100" dirty="0" smtClean="0"/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6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Common Themes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3200" dirty="0" smtClean="0">
                <a:latin typeface="Comic Sans MS" panose="030F0702030302020204" pitchFamily="66" charset="0"/>
              </a:rPr>
              <a:t>Lack of XXXXXX Governance</a:t>
            </a:r>
          </a:p>
          <a:p>
            <a:pPr marL="0" indent="0" algn="ctr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3200" dirty="0" smtClean="0">
                <a:latin typeface="Comic Sans MS" panose="030F0702030302020204" pitchFamily="66" charset="0"/>
              </a:rPr>
              <a:t>'Governance': Latin '</a:t>
            </a:r>
            <a:r>
              <a:rPr lang="en-GB" sz="3200" i="1" dirty="0" err="1" smtClean="0">
                <a:latin typeface="Comic Sans MS" panose="030F0702030302020204" pitchFamily="66" charset="0"/>
                <a:cs typeface="Arial" pitchFamily="34" charset="0"/>
              </a:rPr>
              <a:t>gubernare</a:t>
            </a:r>
            <a:r>
              <a:rPr lang="en-GB" sz="3200" i="1" dirty="0" smtClean="0">
                <a:latin typeface="Comic Sans MS" panose="030F0702030302020204" pitchFamily="66" charset="0"/>
                <a:cs typeface="Arial" pitchFamily="34" charset="0"/>
              </a:rPr>
              <a:t>‘</a:t>
            </a:r>
          </a:p>
          <a:p>
            <a:pPr marL="0" indent="0" algn="ctr">
              <a:buNone/>
            </a:pPr>
            <a:endParaRPr lang="en-GB" i="1" dirty="0" smtClean="0">
              <a:latin typeface="Comic Sans MS" panose="030F0702030302020204" pitchFamily="66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GB" sz="4400" i="1" dirty="0">
                <a:latin typeface="Comic Sans MS" panose="030F0702030302020204" pitchFamily="66" charset="0"/>
              </a:rPr>
              <a:t>	</a:t>
            </a:r>
            <a:r>
              <a:rPr lang="en-GB" sz="4400" i="1" dirty="0" smtClean="0">
                <a:latin typeface="Comic Sans MS" panose="030F0702030302020204" pitchFamily="66" charset="0"/>
              </a:rPr>
              <a:t>		</a:t>
            </a:r>
            <a:r>
              <a:rPr lang="en-GB" sz="3200" i="1" dirty="0" smtClean="0">
                <a:latin typeface="Comic Sans MS" panose="030F0702030302020204" pitchFamily="66" charset="0"/>
              </a:rPr>
              <a:t>'to steer'</a:t>
            </a:r>
          </a:p>
          <a:p>
            <a:pPr marL="0" indent="0">
              <a:buNone/>
            </a:pP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651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Emerging(</a:t>
            </a:r>
            <a:r>
              <a:rPr lang="en-GB" sz="3600" dirty="0" err="1" smtClean="0">
                <a:latin typeface="Comic Sans MS" panose="030F0702030302020204" pitchFamily="66" charset="0"/>
              </a:rPr>
              <a:t>ed</a:t>
            </a:r>
            <a:r>
              <a:rPr lang="en-GB" sz="3600" dirty="0" smtClean="0">
                <a:latin typeface="Comic Sans MS" panose="030F0702030302020204" pitchFamily="66" charset="0"/>
              </a:rPr>
              <a:t>) Technology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39613"/>
            <a:ext cx="8229600" cy="5044965"/>
          </a:xfrm>
        </p:spPr>
        <p:txBody>
          <a:bodyPr>
            <a:normAutofit fontScale="70000" lnSpcReduction="20000"/>
          </a:bodyPr>
          <a:lstStyle/>
          <a:p>
            <a:r>
              <a:rPr lang="en-GB" sz="4300" dirty="0" smtClean="0">
                <a:latin typeface="Comic Sans MS" panose="030F0702030302020204" pitchFamily="66" charset="0"/>
              </a:rPr>
              <a:t>The expanding use of the internet and the growth of E-Business &amp; E-Commerce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>
                <a:latin typeface="Comic Sans MS" panose="030F0702030302020204" pitchFamily="66" charset="0"/>
              </a:rPr>
              <a:t>The explosion in social </a:t>
            </a:r>
            <a:r>
              <a:rPr lang="en-GB" sz="4300" dirty="0" smtClean="0">
                <a:latin typeface="Comic Sans MS" panose="030F0702030302020204" pitchFamily="66" charset="0"/>
              </a:rPr>
              <a:t>media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The </a:t>
            </a:r>
            <a:r>
              <a:rPr lang="en-GB" sz="4300" dirty="0">
                <a:latin typeface="Comic Sans MS" panose="030F0702030302020204" pitchFamily="66" charset="0"/>
              </a:rPr>
              <a:t>proliferation of mobile devices, </a:t>
            </a:r>
            <a:r>
              <a:rPr lang="en-GB" sz="4300" dirty="0" err="1">
                <a:latin typeface="Comic Sans MS" panose="030F0702030302020204" pitchFamily="66" charset="0"/>
              </a:rPr>
              <a:t>inc.</a:t>
            </a:r>
            <a:r>
              <a:rPr lang="en-GB" sz="4300" dirty="0">
                <a:latin typeface="Comic Sans MS" panose="030F0702030302020204" pitchFamily="66" charset="0"/>
              </a:rPr>
              <a:t> BYOD</a:t>
            </a:r>
          </a:p>
          <a:p>
            <a:pPr marL="0" indent="0">
              <a:buNone/>
            </a:pPr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4300" dirty="0">
                <a:latin typeface="Comic Sans MS" panose="030F0702030302020204" pitchFamily="66" charset="0"/>
              </a:rPr>
              <a:t>Cloud Computing &amp; SAAS- (Software as a Service)</a:t>
            </a:r>
          </a:p>
          <a:p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The </a:t>
            </a:r>
            <a:r>
              <a:rPr lang="en-GB" sz="4300" dirty="0">
                <a:latin typeface="Comic Sans MS" panose="030F0702030302020204" pitchFamily="66" charset="0"/>
              </a:rPr>
              <a:t>evolution of 'Big </a:t>
            </a:r>
            <a:r>
              <a:rPr lang="en-GB" sz="4300" dirty="0" smtClean="0">
                <a:latin typeface="Comic Sans MS" panose="030F0702030302020204" pitchFamily="66" charset="0"/>
              </a:rPr>
              <a:t>Data‘, Analytics &amp; </a:t>
            </a:r>
            <a:r>
              <a:rPr lang="en-GB" sz="4300" dirty="0" err="1" smtClean="0">
                <a:latin typeface="Comic Sans MS" panose="030F0702030302020204" pitchFamily="66" charset="0"/>
              </a:rPr>
              <a:t>IoT</a:t>
            </a:r>
            <a:endParaRPr lang="en-GB" sz="11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1100" dirty="0" smtClean="0">
              <a:latin typeface="Comic Sans MS" panose="030F0702030302020204" pitchFamily="66" charset="0"/>
            </a:endParaRPr>
          </a:p>
          <a:p>
            <a:r>
              <a:rPr lang="en-GB" sz="4300" dirty="0" smtClean="0">
                <a:latin typeface="Comic Sans MS" panose="030F0702030302020204" pitchFamily="66" charset="0"/>
              </a:rPr>
              <a:t>Data Risk &amp; Security issues, </a:t>
            </a:r>
            <a:r>
              <a:rPr lang="en-GB" sz="43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including……… Cybercrime</a:t>
            </a:r>
          </a:p>
          <a:p>
            <a:endParaRPr lang="en-GB" sz="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3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Inter-relationships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10047"/>
            <a:ext cx="7776864" cy="441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79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7288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Corporate Governance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1926"/>
            <a:ext cx="8229600" cy="4469401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The ways in which the suppliers of finance to corporations assure themselves of getting a return on their </a:t>
            </a:r>
            <a:r>
              <a:rPr lang="en-GB" dirty="0" smtClean="0">
                <a:latin typeface="Comic Sans MS" panose="030F0702030302020204" pitchFamily="66" charset="0"/>
              </a:rPr>
              <a:t>investment</a:t>
            </a:r>
          </a:p>
          <a:p>
            <a:endParaRPr lang="en-GB" sz="1000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It is the relationship among various participants in determining the direction and performance of </a:t>
            </a:r>
            <a:r>
              <a:rPr lang="en-GB" dirty="0" smtClean="0">
                <a:latin typeface="Comic Sans MS" panose="030F0702030302020204" pitchFamily="66" charset="0"/>
              </a:rPr>
              <a:t>corporations</a:t>
            </a:r>
          </a:p>
          <a:p>
            <a:endParaRPr lang="en-GB" sz="1000" dirty="0" smtClean="0">
              <a:latin typeface="Comic Sans MS" panose="030F0702030302020204" pitchFamily="66" charset="0"/>
            </a:endParaRPr>
          </a:p>
          <a:p>
            <a:r>
              <a:rPr lang="en-GB" i="1" dirty="0">
                <a:latin typeface="Comic Sans MS" panose="030F0702030302020204" pitchFamily="66" charset="0"/>
              </a:rPr>
              <a:t>The way in which companies are directed and </a:t>
            </a:r>
            <a:r>
              <a:rPr lang="en-GB" i="1" dirty="0" smtClean="0">
                <a:latin typeface="Comic Sans MS" panose="030F0702030302020204" pitchFamily="66" charset="0"/>
              </a:rPr>
              <a:t>controlled</a:t>
            </a:r>
          </a:p>
          <a:p>
            <a:endParaRPr lang="en-GB" sz="1000" i="1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The system of checks and balances, both internal and external to companies, which ensures that companies discharge their accountability to all </a:t>
            </a:r>
            <a:r>
              <a:rPr lang="en-GB" i="1" dirty="0">
                <a:latin typeface="Comic Sans MS" panose="030F0702030302020204" pitchFamily="66" charset="0"/>
              </a:rPr>
              <a:t>their stakeholders </a:t>
            </a:r>
            <a:r>
              <a:rPr lang="en-GB" dirty="0">
                <a:latin typeface="Comic Sans MS" panose="030F0702030302020204" pitchFamily="66" charset="0"/>
              </a:rPr>
              <a:t>and act in a socially responsible way in all areas of their business </a:t>
            </a:r>
            <a:r>
              <a:rPr lang="en-GB" dirty="0" smtClean="0">
                <a:latin typeface="Comic Sans MS" panose="030F0702030302020204" pitchFamily="66" charset="0"/>
              </a:rPr>
              <a:t>activity</a:t>
            </a:r>
          </a:p>
          <a:p>
            <a:endParaRPr lang="en-GB" sz="1000" dirty="0" smtClean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Corporate </a:t>
            </a:r>
            <a:r>
              <a:rPr lang="en-GB" dirty="0" smtClean="0">
                <a:latin typeface="Comic Sans MS" panose="030F0702030302020204" pitchFamily="66" charset="0"/>
              </a:rPr>
              <a:t>Governance </a:t>
            </a:r>
            <a:r>
              <a:rPr lang="en-GB" dirty="0">
                <a:latin typeface="Comic Sans MS" panose="030F0702030302020204" pitchFamily="66" charset="0"/>
              </a:rPr>
              <a:t>is the system by which companies are directed and controlled</a:t>
            </a:r>
          </a:p>
        </p:txBody>
      </p:sp>
    </p:spTree>
    <p:extLst>
      <p:ext uri="{BB962C8B-B14F-4D97-AF65-F5344CB8AC3E}">
        <p14:creationId xmlns:p14="http://schemas.microsoft.com/office/powerpoint/2010/main" val="225780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Implications?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 smtClean="0">
                <a:latin typeface="Comic Sans MS" panose="030F0702030302020204" pitchFamily="66" charset="0"/>
              </a:rPr>
              <a:t>Finnish Red Cross</a:t>
            </a:r>
          </a:p>
          <a:p>
            <a:pPr algn="ctr"/>
            <a:endParaRPr lang="en-GB" sz="4800" dirty="0">
              <a:latin typeface="Comic Sans MS" panose="030F0702030302020204" pitchFamily="66" charset="0"/>
            </a:endParaRPr>
          </a:p>
          <a:p>
            <a:pPr algn="ctr"/>
            <a:endParaRPr lang="en-GB" sz="4800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sz="4800" dirty="0" err="1">
                <a:latin typeface="Comic Sans MS" panose="030F0702030302020204" pitchFamily="66" charset="0"/>
              </a:rPr>
              <a:t>K</a:t>
            </a:r>
            <a:r>
              <a:rPr lang="en-GB" sz="4800" dirty="0" err="1" smtClean="0">
                <a:latin typeface="Comic Sans MS" panose="030F0702030302020204" pitchFamily="66" charset="0"/>
              </a:rPr>
              <a:t>ontti</a:t>
            </a:r>
            <a:endParaRPr lang="en-GB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938150" y="534391"/>
            <a:ext cx="723207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800" dirty="0" smtClean="0">
                <a:solidFill>
                  <a:schemeClr val="tx2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Safeguarding Your System</a:t>
            </a:r>
            <a:endParaRPr lang="en-GB" altLang="en-US" sz="3800" dirty="0">
              <a:solidFill>
                <a:schemeClr val="tx2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79513" y="1223755"/>
            <a:ext cx="878497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en-US" sz="3000" dirty="0" smtClean="0">
                <a:latin typeface="Century Gothic" pitchFamily="34" charset="0"/>
                <a:cs typeface="Arial" charset="0"/>
              </a:rPr>
              <a:t>“</a:t>
            </a:r>
            <a:r>
              <a:rPr lang="en-GB" altLang="en-US" sz="2800" dirty="0">
                <a:latin typeface="Comic Sans MS" panose="030F0702030302020204" pitchFamily="66" charset="0"/>
                <a:cs typeface="Arial" panose="020B0604020202020204" pitchFamily="34" charset="0"/>
              </a:rPr>
              <a:t>E</a:t>
            </a:r>
            <a:r>
              <a:rPr lang="en-GB" altLang="en-US" sz="28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stablish </a:t>
            </a:r>
            <a:r>
              <a:rPr lang="en-GB" altLang="en-US" sz="2800" dirty="0">
                <a:latin typeface="Comic Sans MS" panose="030F0702030302020204" pitchFamily="66" charset="0"/>
                <a:cs typeface="Arial" panose="020B0604020202020204" pitchFamily="34" charset="0"/>
              </a:rPr>
              <a:t>controls which provide adequate protection in a cost effective manner”</a:t>
            </a:r>
            <a:r>
              <a:rPr lang="en-GB" altLang="en-US" sz="1600" dirty="0">
                <a:latin typeface="Comic Sans MS" panose="030F0702030302020204" pitchFamily="66" charset="0"/>
                <a:cs typeface="Arial" panose="020B0604020202020204" pitchFamily="34" charset="0"/>
              </a:rPr>
              <a:t> (</a:t>
            </a:r>
            <a:r>
              <a:rPr lang="en-GB" altLang="en-US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Peppard</a:t>
            </a:r>
            <a:r>
              <a:rPr lang="en-GB" altLang="en-US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  <a:r>
              <a:rPr lang="en-GB" altLang="en-US" sz="3200" dirty="0">
                <a:latin typeface="Comic Sans MS" panose="030F0702030302020204" pitchFamily="66" charset="0"/>
                <a:cs typeface="Arial" panose="020B0604020202020204" pitchFamily="34" charset="0"/>
              </a:rPr>
              <a:t>	</a:t>
            </a:r>
            <a:r>
              <a:rPr lang="en-GB" altLang="en-US" sz="2000" dirty="0">
                <a:latin typeface="Comic Sans MS" panose="030F0702030302020204" pitchFamily="66" charset="0"/>
                <a:cs typeface="Arial" panose="020B0604020202020204" pitchFamily="34" charset="0"/>
              </a:rPr>
              <a:t>		</a:t>
            </a:r>
            <a:endParaRPr lang="en-GB" altLang="en-US" sz="8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GB" altLang="en-US" sz="30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“</a:t>
            </a:r>
            <a:r>
              <a:rPr lang="en-GB" altLang="en-US" sz="2800" dirty="0">
                <a:latin typeface="Comic Sans MS" panose="030F0702030302020204" pitchFamily="66" charset="0"/>
                <a:cs typeface="Arial" panose="020B0604020202020204" pitchFamily="34" charset="0"/>
              </a:rPr>
              <a:t>P</a:t>
            </a:r>
            <a:r>
              <a:rPr lang="en-GB" altLang="en-US" sz="28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rovide </a:t>
            </a:r>
            <a:r>
              <a:rPr lang="en-GB" altLang="en-US" sz="2800" dirty="0">
                <a:latin typeface="Comic Sans MS" panose="030F0702030302020204" pitchFamily="66" charset="0"/>
                <a:cs typeface="Arial" panose="020B0604020202020204" pitchFamily="34" charset="0"/>
              </a:rPr>
              <a:t>security and resilience that meets their needs at reasonable cost and without shackling the </a:t>
            </a:r>
            <a:r>
              <a:rPr lang="en-GB" altLang="en-US" sz="28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users” </a:t>
            </a:r>
            <a:r>
              <a:rPr lang="en-GB" altLang="en-US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(Hinton)</a:t>
            </a:r>
          </a:p>
          <a:p>
            <a:pPr algn="ctr" eaLnBrk="1" hangingPunct="1">
              <a:buFont typeface="Arial" charset="0"/>
              <a:buNone/>
            </a:pPr>
            <a:endParaRPr lang="en-GB" altLang="en-US" sz="800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GB" altLang="en-US" sz="32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However</a:t>
            </a:r>
          </a:p>
          <a:p>
            <a:pPr algn="ctr" eaLnBrk="1" hangingPunct="1">
              <a:buFont typeface="Arial" charset="0"/>
              <a:buNone/>
            </a:pPr>
            <a:endParaRPr lang="en-GB" altLang="en-US" sz="800" dirty="0" smtClean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GB" altLang="en-US" sz="2400" dirty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The internet was not designed with security in </a:t>
            </a:r>
            <a:r>
              <a:rPr lang="en-GB" alt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mind!!</a:t>
            </a:r>
            <a:endParaRPr lang="en-GB" altLang="en-US" sz="24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GB" altLang="en-US" sz="8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GB" altLang="en-US" sz="2400" dirty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Virtually impossible to make </a:t>
            </a:r>
            <a:r>
              <a:rPr lang="en-GB" alt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systems </a:t>
            </a:r>
            <a:r>
              <a:rPr lang="en-GB" altLang="en-US" sz="2400" dirty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totally secure</a:t>
            </a:r>
            <a:r>
              <a:rPr lang="en-GB" alt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!</a:t>
            </a:r>
          </a:p>
          <a:p>
            <a:pPr algn="ctr" eaLnBrk="1" hangingPunct="1">
              <a:buFont typeface="Arial" charset="0"/>
              <a:buNone/>
            </a:pPr>
            <a:endParaRPr lang="en-GB" altLang="en-US" sz="8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GB" altLang="en-US" sz="20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	</a:t>
            </a:r>
            <a:r>
              <a:rPr lang="en-GB" altLang="en-US" sz="2400" i="1" dirty="0" smtClean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More effort is needed to protect a system than to hack into it!!!!!</a:t>
            </a:r>
            <a:endParaRPr lang="en-GB" altLang="en-US" sz="2400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55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91555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Managing Digital Risk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4303"/>
            <a:ext cx="8229600" cy="5409006"/>
          </a:xfrm>
        </p:spPr>
        <p:txBody>
          <a:bodyPr>
            <a:normAutofit fontScale="92500"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Risk Management 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"The process of identifying, assessing and developing strategies to manage risk</a:t>
            </a:r>
            <a:r>
              <a:rPr lang="en-GB" sz="1600" dirty="0" smtClean="0">
                <a:latin typeface="Comic Sans MS" panose="030F0702030302020204" pitchFamily="66" charset="0"/>
              </a:rPr>
              <a:t>" </a:t>
            </a:r>
          </a:p>
          <a:p>
            <a:pPr marL="366713" lvl="1" indent="0">
              <a:buNone/>
            </a:pPr>
            <a:r>
              <a:rPr lang="en-GB" sz="1200" dirty="0" smtClean="0">
                <a:latin typeface="Comic Sans MS" panose="030F0702030302020204" pitchFamily="66" charset="0"/>
              </a:rPr>
              <a:t>	Queensland Government</a:t>
            </a:r>
            <a:r>
              <a:rPr lang="en-GB" sz="1600" dirty="0" smtClean="0">
                <a:latin typeface="Comic Sans MS" panose="030F0702030302020204" pitchFamily="66" charset="0"/>
              </a:rPr>
              <a:t> </a:t>
            </a:r>
          </a:p>
          <a:p>
            <a:pPr lvl="1"/>
            <a:endParaRPr lang="en-GB" sz="900" dirty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 </a:t>
            </a:r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IT security risk assessment is absolutely critical to the overall security </a:t>
            </a:r>
            <a:r>
              <a:rPr lang="en-GB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position of any organization</a:t>
            </a:r>
            <a:r>
              <a:rPr lang="en-GB" sz="2000" dirty="0">
                <a:latin typeface="Comic Sans MS" panose="030F0702030302020204" pitchFamily="66" charset="0"/>
              </a:rPr>
              <a:t>. 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endParaRPr lang="en-GB" sz="900" dirty="0" smtClean="0">
              <a:latin typeface="Comic Sans MS" panose="030F0702030302020204" pitchFamily="66" charset="0"/>
            </a:endParaRPr>
          </a:p>
          <a:p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An effective security risk assessment</a:t>
            </a:r>
            <a:r>
              <a:rPr lang="en-GB" sz="2000" dirty="0">
                <a:latin typeface="Comic Sans MS" panose="030F0702030302020204" pitchFamily="66" charset="0"/>
              </a:rPr>
              <a:t> </a:t>
            </a:r>
            <a:r>
              <a:rPr lang="en-GB" sz="2000" dirty="0" smtClean="0">
                <a:latin typeface="Comic Sans MS" panose="030F0702030302020204" pitchFamily="66" charset="0"/>
              </a:rPr>
              <a:t>can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P</a:t>
            </a:r>
            <a:r>
              <a:rPr lang="en-GB" sz="1600" dirty="0" smtClean="0">
                <a:latin typeface="Comic Sans MS" panose="030F0702030302020204" pitchFamily="66" charset="0"/>
              </a:rPr>
              <a:t>revent </a:t>
            </a:r>
            <a:r>
              <a:rPr lang="en-GB" sz="1600" dirty="0">
                <a:latin typeface="Comic Sans MS" panose="030F0702030302020204" pitchFamily="66" charset="0"/>
              </a:rPr>
              <a:t>breaches, reduce the impact of realized </a:t>
            </a:r>
            <a:r>
              <a:rPr lang="en-GB" sz="1600" dirty="0" smtClean="0">
                <a:latin typeface="Comic Sans MS" panose="030F0702030302020204" pitchFamily="66" charset="0"/>
              </a:rPr>
              <a:t>breaches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K</a:t>
            </a:r>
            <a:r>
              <a:rPr lang="en-GB" sz="1600" dirty="0" smtClean="0">
                <a:latin typeface="Comic Sans MS" panose="030F0702030302020204" pitchFamily="66" charset="0"/>
              </a:rPr>
              <a:t>eep a company's </a:t>
            </a:r>
            <a:r>
              <a:rPr lang="en-GB" sz="1600" dirty="0">
                <a:latin typeface="Comic Sans MS" panose="030F0702030302020204" pitchFamily="66" charset="0"/>
              </a:rPr>
              <a:t>name from appearing in the spotlight for all the wrong </a:t>
            </a:r>
            <a:r>
              <a:rPr lang="en-GB" sz="1600" dirty="0" smtClean="0">
                <a:latin typeface="Comic Sans MS" panose="030F0702030302020204" pitchFamily="66" charset="0"/>
              </a:rPr>
              <a:t>reasons</a:t>
            </a:r>
          </a:p>
          <a:p>
            <a:endParaRPr lang="en-GB" sz="900" dirty="0">
              <a:latin typeface="Comic Sans MS" panose="030F0702030302020204" pitchFamily="66" charset="0"/>
            </a:endParaRPr>
          </a:p>
          <a:p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Regular IT security risk assessments also enable organizations </a:t>
            </a:r>
            <a:r>
              <a:rPr lang="en-GB" sz="2000" dirty="0">
                <a:latin typeface="Comic Sans MS" panose="030F0702030302020204" pitchFamily="66" charset="0"/>
              </a:rPr>
              <a:t>to</a:t>
            </a:r>
          </a:p>
          <a:p>
            <a:pPr lvl="1"/>
            <a:r>
              <a:rPr lang="en-GB" sz="1600" dirty="0">
                <a:latin typeface="Comic Sans MS" panose="030F0702030302020204" pitchFamily="66" charset="0"/>
              </a:rPr>
              <a:t> Build up a cache of historical data that can be used to effectively gauge and communicate monetary impact related to risks </a:t>
            </a:r>
          </a:p>
          <a:p>
            <a:pPr marL="457200" lvl="1" indent="0">
              <a:buNone/>
            </a:pPr>
            <a:endParaRPr lang="en-GB" sz="900" dirty="0" smtClean="0">
              <a:latin typeface="Comic Sans MS" panose="030F0702030302020204" pitchFamily="66" charset="0"/>
            </a:endParaRPr>
          </a:p>
          <a:p>
            <a:r>
              <a:rPr lang="en-GB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There </a:t>
            </a:r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are basically three risk management components: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Evaluation and assessment</a:t>
            </a:r>
            <a:r>
              <a:rPr lang="en-GB" sz="1600" dirty="0">
                <a:latin typeface="Comic Sans MS" panose="030F0702030302020204" pitchFamily="66" charset="0"/>
              </a:rPr>
              <a:t>, to identify assets and evaluate their properties and characteristics.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Risk assessment</a:t>
            </a:r>
            <a:r>
              <a:rPr lang="en-GB" sz="1600" dirty="0">
                <a:latin typeface="Comic Sans MS" panose="030F0702030302020204" pitchFamily="66" charset="0"/>
              </a:rPr>
              <a:t>, to discover threats and vulnerabilities that pose risk to assets. 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Risk mitigation</a:t>
            </a:r>
            <a:r>
              <a:rPr lang="en-GB" sz="1600" dirty="0">
                <a:latin typeface="Comic Sans MS" panose="030F0702030302020204" pitchFamily="66" charset="0"/>
              </a:rPr>
              <a:t>, to address risk by transferring, eliminating or accepting it. </a:t>
            </a:r>
          </a:p>
          <a:p>
            <a:pPr lvl="1"/>
            <a:endParaRPr lang="en-GB" sz="9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4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Comic Sans MS" panose="030F0702030302020204" pitchFamily="66" charset="0"/>
              </a:rPr>
              <a:t>Real World example of</a:t>
            </a:r>
            <a:br>
              <a:rPr lang="en-GB" sz="3600" dirty="0" smtClean="0">
                <a:latin typeface="Comic Sans MS" panose="030F0702030302020204" pitchFamily="66" charset="0"/>
              </a:rPr>
            </a:br>
            <a:r>
              <a:rPr lang="en-GB" sz="3600" dirty="0" smtClean="0">
                <a:latin typeface="Comic Sans MS" panose="030F0702030302020204" pitchFamily="66" charset="0"/>
              </a:rPr>
              <a:t>Data Quality Risk Management Analysis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5334000"/>
          </a:xfrm>
        </p:spPr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We examined the experiences gained from collaboration with a large </a:t>
            </a:r>
            <a:r>
              <a:rPr lang="en-GB" dirty="0" smtClean="0">
                <a:latin typeface="Comic Sans MS" panose="030F0702030302020204" pitchFamily="66" charset="0"/>
              </a:rPr>
              <a:t>organisation </a:t>
            </a:r>
            <a:r>
              <a:rPr lang="en-GB" dirty="0">
                <a:latin typeface="Comic Sans MS" panose="030F0702030302020204" pitchFamily="66" charset="0"/>
              </a:rPr>
              <a:t>in improving data quality and reducing the risk of Information failures. 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Comprised six groups </a:t>
            </a:r>
            <a:r>
              <a:rPr lang="en-GB" dirty="0">
                <a:latin typeface="Comic Sans MS" panose="030F0702030302020204" pitchFamily="66" charset="0"/>
              </a:rPr>
              <a:t>were asked to investigate an area where there were </a:t>
            </a:r>
            <a:r>
              <a:rPr lang="en-GB" dirty="0" smtClean="0">
                <a:latin typeface="Comic Sans MS" panose="030F0702030302020204" pitchFamily="66" charset="0"/>
              </a:rPr>
              <a:t>actual information </a:t>
            </a:r>
            <a:r>
              <a:rPr lang="en-GB" dirty="0">
                <a:latin typeface="Comic Sans MS" panose="030F0702030302020204" pitchFamily="66" charset="0"/>
              </a:rPr>
              <a:t>risks and issues, </a:t>
            </a:r>
            <a:r>
              <a:rPr lang="en-GB" dirty="0" smtClean="0">
                <a:latin typeface="Comic Sans MS" panose="030F0702030302020204" pitchFamily="66" charset="0"/>
              </a:rPr>
              <a:t>and </a:t>
            </a:r>
            <a:r>
              <a:rPr lang="en-GB" dirty="0">
                <a:latin typeface="Comic Sans MS" panose="030F0702030302020204" pitchFamily="66" charset="0"/>
              </a:rPr>
              <a:t>suggest potential </a:t>
            </a:r>
            <a:r>
              <a:rPr lang="en-GB" dirty="0" smtClean="0">
                <a:latin typeface="Comic Sans MS" panose="030F0702030302020204" pitchFamily="66" charset="0"/>
              </a:rPr>
              <a:t>solutions</a:t>
            </a:r>
          </a:p>
          <a:p>
            <a:endParaRPr lang="en-GB" sz="400" dirty="0" smtClean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Risks </a:t>
            </a:r>
            <a:r>
              <a:rPr lang="en-GB" dirty="0">
                <a:latin typeface="Comic Sans MS" panose="030F0702030302020204" pitchFamily="66" charset="0"/>
              </a:rPr>
              <a:t>have been analysed and evaluated within a three-by-three matrix </a:t>
            </a:r>
            <a:r>
              <a:rPr lang="en-GB" dirty="0" smtClean="0">
                <a:latin typeface="Comic Sans MS" panose="030F0702030302020204" pitchFamily="66" charset="0"/>
              </a:rPr>
              <a:t>The </a:t>
            </a:r>
            <a:r>
              <a:rPr lang="en-GB" dirty="0">
                <a:latin typeface="Comic Sans MS" panose="030F0702030302020204" pitchFamily="66" charset="0"/>
              </a:rPr>
              <a:t>initial positioning was viewed in terms of: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200" dirty="0">
                <a:latin typeface="Comic Sans MS" panose="030F0702030302020204" pitchFamily="66" charset="0"/>
              </a:rPr>
              <a:t>Potential organisational risk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200" dirty="0">
                <a:latin typeface="Comic Sans MS" panose="030F0702030302020204" pitchFamily="66" charset="0"/>
              </a:rPr>
              <a:t>Organisational level impact</a:t>
            </a:r>
          </a:p>
          <a:p>
            <a:endParaRPr lang="en-GB" dirty="0"/>
          </a:p>
          <a:p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9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4804"/>
            <a:ext cx="8229600" cy="1342737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Decision/Risk Level Matrix</a:t>
            </a:r>
            <a:r>
              <a:rPr lang="en-GB" sz="3600" dirty="0"/>
              <a:t>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100" dirty="0" smtClean="0"/>
              <a:t>(each Case Study)</a:t>
            </a:r>
            <a:endParaRPr lang="en-GB" sz="31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850057"/>
              </p:ext>
            </p:extLst>
          </p:nvPr>
        </p:nvGraphicFramePr>
        <p:xfrm>
          <a:off x="0" y="1578677"/>
          <a:ext cx="9143999" cy="5288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0035"/>
                <a:gridCol w="2132256"/>
                <a:gridCol w="3373514"/>
                <a:gridCol w="2308194"/>
              </a:tblGrid>
              <a:tr h="460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Decisions/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  <a:effectLst/>
                        </a:rPr>
                        <a:t>Risk Level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High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Medium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Low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b"/>
                </a:tc>
              </a:tr>
              <a:tr h="197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Strategic</a:t>
                      </a:r>
                      <a:endParaRPr lang="en-GB" sz="14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1b New MDM system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5a Regular service interruption causing public embarrassment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2a Data quality problems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2b Migration issues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3b Lack of data ownership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4a Data accuracy in doubt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4c Information quality issues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4d Lack of data ownership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5b Master data issues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5c Multiple systems and data formats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5d process changes not managed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</a:tr>
              <a:tr h="1753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Tactical</a:t>
                      </a:r>
                      <a:endParaRPr lang="en-GB" sz="14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1b Data download failure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1b Customer dissatisfaction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2a Increased costs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2a Lost revenues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3c Users losing confidence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4b Procedures not always followed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6a Data inconsistences- manual intervention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6b Asset records inaccurate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1a Existing data problems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</a:tr>
              <a:tr h="1090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Operational</a:t>
                      </a:r>
                      <a:endParaRPr lang="en-GB" sz="14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1b Non-availability of system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1a Existing data problems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2a Manual intervention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2a Integration issues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3a Data inconsistencies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3a Manual corrections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1a Existing data problems</a:t>
                      </a:r>
                      <a:endParaRPr lang="en-GB" sz="1200" dirty="0">
                        <a:effectLst/>
                        <a:latin typeface="Arial"/>
                        <a:ea typeface="MS Mincho"/>
                      </a:endParaRPr>
                    </a:p>
                  </a:txBody>
                  <a:tcPr marL="51711" marR="51711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79688" y="944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6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Cyber Security Risk Matrix</a:t>
            </a:r>
            <a:endParaRPr lang="en-GB" sz="3600" dirty="0"/>
          </a:p>
        </p:txBody>
      </p:sp>
      <p:pic>
        <p:nvPicPr>
          <p:cNvPr id="4" name="Content Placeholder 3" descr="https://crisismapper.files.wordpress.com/2011/11/tramatrix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92322"/>
            <a:ext cx="9144000" cy="5165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97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Governance</a:t>
            </a:r>
            <a:br>
              <a:rPr lang="en-GB" sz="4000" dirty="0" smtClean="0">
                <a:latin typeface="Comic Sans MS" panose="030F0702030302020204" pitchFamily="66" charset="0"/>
              </a:rPr>
            </a:br>
            <a:r>
              <a:rPr lang="en-GB" sz="3100" dirty="0" smtClean="0">
                <a:latin typeface="Comic Sans MS" panose="030F0702030302020204" pitchFamily="66" charset="0"/>
              </a:rPr>
              <a:t>Personal &amp; Organisational</a:t>
            </a:r>
            <a:endParaRPr lang="en-GB" sz="31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702676"/>
            <a:ext cx="8153400" cy="5044966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Recognition </a:t>
            </a:r>
            <a:r>
              <a:rPr lang="en-GB" sz="2800" dirty="0" smtClean="0">
                <a:latin typeface="Comic Sans MS" panose="030F0702030302020204" pitchFamily="66" charset="0"/>
              </a:rPr>
              <a:t>of the twin Ethical </a:t>
            </a:r>
            <a:r>
              <a:rPr lang="en-GB" sz="2800" dirty="0">
                <a:latin typeface="Comic Sans MS" panose="030F0702030302020204" pitchFamily="66" charset="0"/>
              </a:rPr>
              <a:t>and Social </a:t>
            </a:r>
            <a:r>
              <a:rPr lang="en-GB" sz="2800" dirty="0" smtClean="0">
                <a:latin typeface="Comic Sans MS" panose="030F0702030302020204" pitchFamily="66" charset="0"/>
              </a:rPr>
              <a:t>Responsibilities- linked to</a:t>
            </a:r>
            <a:endParaRPr lang="en-GB" sz="2800" dirty="0">
              <a:latin typeface="Comic Sans MS" panose="030F0702030302020204" pitchFamily="66" charset="0"/>
            </a:endParaRPr>
          </a:p>
          <a:p>
            <a:endParaRPr lang="en-GB" sz="4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Data &amp; Information and IT Governance- with</a:t>
            </a:r>
          </a:p>
          <a:p>
            <a:endParaRPr lang="en-GB" sz="400" dirty="0" smtClean="0">
              <a:latin typeface="Comic Sans MS" panose="030F0702030302020204" pitchFamily="66" charset="0"/>
            </a:endParaRPr>
          </a:p>
          <a:p>
            <a:r>
              <a:rPr lang="en-GB" sz="2800" dirty="0">
                <a:latin typeface="Comic Sans MS" panose="030F0702030302020204" pitchFamily="66" charset="0"/>
              </a:rPr>
              <a:t>User training/education, awareness- allied </a:t>
            </a:r>
            <a:r>
              <a:rPr lang="en-GB" sz="2800" dirty="0" smtClean="0">
                <a:latin typeface="Comic Sans MS" panose="030F0702030302020204" pitchFamily="66" charset="0"/>
              </a:rPr>
              <a:t>to</a:t>
            </a:r>
          </a:p>
          <a:p>
            <a:endParaRPr lang="en-GB" sz="4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Strong policies &amp; procedures- together with a</a:t>
            </a:r>
          </a:p>
          <a:p>
            <a:pPr marL="0" indent="0">
              <a:buNone/>
            </a:pPr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A policy of enforcement- based upon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Self-Governance- and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2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Corporate Governance</a:t>
            </a:r>
          </a:p>
          <a:p>
            <a:endParaRPr lang="en-GB" sz="300" dirty="0" smtClean="0">
              <a:latin typeface="Comic Sans MS" panose="030F0702030302020204" pitchFamily="66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1477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8647</TotalTime>
  <Words>1159</Words>
  <Application>Microsoft Office PowerPoint</Application>
  <PresentationFormat>On-screen Show (4:3)</PresentationFormat>
  <Paragraphs>360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Clarity</vt:lpstr>
      <vt:lpstr>    IPW 2017 Managing Data Risks in the Digital Age</vt:lpstr>
      <vt:lpstr>Aims of the session</vt:lpstr>
      <vt:lpstr>Emerging(ed) Technology</vt:lpstr>
      <vt:lpstr>PowerPoint Presentation</vt:lpstr>
      <vt:lpstr>Managing Digital Risk</vt:lpstr>
      <vt:lpstr>Real World example of Data Quality Risk Management Analysis</vt:lpstr>
      <vt:lpstr>Decision/Risk Level Matrix  (each Case Study)</vt:lpstr>
      <vt:lpstr>Cyber Security Risk Matrix</vt:lpstr>
      <vt:lpstr>Governance Personal &amp; Organisational</vt:lpstr>
      <vt:lpstr>  Organisational Governance </vt:lpstr>
      <vt:lpstr>Ethics</vt:lpstr>
      <vt:lpstr>Taming the Data Beast with Governance http://athena-solutions.com/taming-the-data-beast-with-governance/</vt:lpstr>
      <vt:lpstr>Data Governance</vt:lpstr>
      <vt:lpstr>Coordination, Cooperation</vt:lpstr>
      <vt:lpstr>  The Management of Data- A Data Governance Policy   </vt:lpstr>
      <vt:lpstr>Data Governance Frameworks</vt:lpstr>
      <vt:lpstr>DGI’s Data Governance Framework</vt:lpstr>
      <vt:lpstr>DG- Structure, Roles and Responsibilities</vt:lpstr>
      <vt:lpstr>Cybercrime Protective Mechanisms</vt:lpstr>
      <vt:lpstr>PowerPoint Presentation</vt:lpstr>
      <vt:lpstr>Technology Solutions</vt:lpstr>
      <vt:lpstr>UK Legislation The main statute</vt:lpstr>
      <vt:lpstr>UK Data Protection Act 1998</vt:lpstr>
      <vt:lpstr>Finland- Cyber Legislation</vt:lpstr>
      <vt:lpstr>General Data Protection Regulation (2016/679)</vt:lpstr>
      <vt:lpstr>Local Laws for a Global Issue?</vt:lpstr>
      <vt:lpstr>International Initiatives</vt:lpstr>
      <vt:lpstr> The Future of Cybercrime</vt:lpstr>
      <vt:lpstr>Common Themes</vt:lpstr>
      <vt:lpstr>Inter-relationships</vt:lpstr>
      <vt:lpstr>Corporate Governance</vt:lpstr>
      <vt:lpstr>Implications?</vt:lpstr>
    </vt:vector>
  </TitlesOfParts>
  <Company>DE1 Design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 Williams</dc:creator>
  <cp:lastModifiedBy>Anthony O'brien</cp:lastModifiedBy>
  <cp:revision>379</cp:revision>
  <cp:lastPrinted>2016-04-02T18:49:23Z</cp:lastPrinted>
  <dcterms:created xsi:type="dcterms:W3CDTF">2013-06-21T14:29:29Z</dcterms:created>
  <dcterms:modified xsi:type="dcterms:W3CDTF">2017-05-12T12:38:03Z</dcterms:modified>
</cp:coreProperties>
</file>