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0" r:id="rId1"/>
  </p:sldMasterIdLst>
  <p:notesMasterIdLst>
    <p:notesMasterId r:id="rId27"/>
  </p:notesMasterIdLst>
  <p:handoutMasterIdLst>
    <p:handoutMasterId r:id="rId28"/>
  </p:handoutMasterIdLst>
  <p:sldIdLst>
    <p:sldId id="645" r:id="rId2"/>
    <p:sldId id="581" r:id="rId3"/>
    <p:sldId id="630" r:id="rId4"/>
    <p:sldId id="631" r:id="rId5"/>
    <p:sldId id="632" r:id="rId6"/>
    <p:sldId id="586" r:id="rId7"/>
    <p:sldId id="584" r:id="rId8"/>
    <p:sldId id="585" r:id="rId9"/>
    <p:sldId id="587" r:id="rId10"/>
    <p:sldId id="588" r:id="rId11"/>
    <p:sldId id="589" r:id="rId12"/>
    <p:sldId id="590" r:id="rId13"/>
    <p:sldId id="591" r:id="rId14"/>
    <p:sldId id="592" r:id="rId15"/>
    <p:sldId id="613" r:id="rId16"/>
    <p:sldId id="593" r:id="rId17"/>
    <p:sldId id="596" r:id="rId18"/>
    <p:sldId id="649" r:id="rId19"/>
    <p:sldId id="648" r:id="rId20"/>
    <p:sldId id="594" r:id="rId21"/>
    <p:sldId id="597" r:id="rId22"/>
    <p:sldId id="646" r:id="rId23"/>
    <p:sldId id="644" r:id="rId24"/>
    <p:sldId id="650" r:id="rId25"/>
    <p:sldId id="603" r:id="rId26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88" autoAdjust="0"/>
    <p:restoredTop sz="94086" autoAdjust="0"/>
  </p:normalViewPr>
  <p:slideViewPr>
    <p:cSldViewPr snapToGrid="0" snapToObjects="1">
      <p:cViewPr>
        <p:scale>
          <a:sx n="70" d="100"/>
          <a:sy n="70" d="100"/>
        </p:scale>
        <p:origin x="-2964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B23A-972D-4C0F-8CED-5F2A6A487A08}" type="datetimeFigureOut">
              <a:rPr lang="en-GB" smtClean="0"/>
              <a:pPr/>
              <a:t>12/05/2017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6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1D2A9-8642-43A9-8C34-554D7575C4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2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86F00F49-1FFA-4927-84B1-F749F2C16CEB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633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F488DB28-2AD9-47D0-9514-047641F62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58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FC5320-695A-4FF4-89ED-CB1B8A1A9B1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A10BF-E6B9-4CC9-A17F-986C559891C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438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929A0-1768-425A-82AD-342469A1CDA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140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A10BF-E6B9-4CC9-A17F-986C559891CA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364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Education – see the logic and need for</a:t>
            </a:r>
            <a:r>
              <a:rPr lang="en-GB" baseline="0" dirty="0" smtClean="0"/>
              <a:t> the change – one to one groups, cascades</a:t>
            </a:r>
          </a:p>
          <a:p>
            <a:r>
              <a:rPr lang="en-GB" baseline="0" dirty="0" smtClean="0"/>
              <a:t>Participation – potential resistors involved in change</a:t>
            </a:r>
          </a:p>
          <a:p>
            <a:r>
              <a:rPr lang="en-GB" baseline="0" dirty="0" smtClean="0"/>
              <a:t>Facilitation and support – training in new skills, time off for a demanding period!!!</a:t>
            </a:r>
          </a:p>
          <a:p>
            <a:r>
              <a:rPr lang="en-GB" baseline="0" dirty="0" smtClean="0"/>
              <a:t>Negotiation and agreement – provide incentives (but very expensive and sets precedents)</a:t>
            </a:r>
          </a:p>
          <a:p>
            <a:r>
              <a:rPr lang="en-GB" baseline="0" dirty="0" smtClean="0"/>
              <a:t>Manipulation and Cooptation – </a:t>
            </a:r>
            <a:r>
              <a:rPr lang="en-GB" baseline="0" dirty="0" err="1" smtClean="0"/>
              <a:t>coopt</a:t>
            </a:r>
            <a:r>
              <a:rPr lang="en-GB" baseline="0" dirty="0" smtClean="0"/>
              <a:t> a influential resistor not for that person to participate but to endorse the new way.</a:t>
            </a:r>
          </a:p>
          <a:p>
            <a:r>
              <a:rPr lang="en-GB" baseline="0" dirty="0" smtClean="0"/>
              <a:t>Explicit and implicit coercion – where speed is essential and initiator has power. Long term game?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594AE-26E7-4B22-ADFC-8CE2102FB19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F7E64-D762-4580-B9F3-2007C09C25C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44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BB480D5-2849-48F8-AED1-BF967F85B280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133600" y="6248400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3C16-DECF-4384-BA45-9B2B32455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5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rgbClr val="65002E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rgbClr val="A5003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pic>
        <p:nvPicPr>
          <p:cNvPr id="14" name="Picture 16" descr="Sheffield-Hallam-Business-School-logo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87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304800" y="3948113"/>
            <a:ext cx="1935163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Programme Title: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0" y="4459288"/>
            <a:ext cx="19351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Module Title: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" y="4968875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Session: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4800" y="5480050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Tutor(s):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03980"/>
            <a:ext cx="5800698" cy="1416580"/>
          </a:xfrm>
        </p:spPr>
        <p:txBody>
          <a:bodyPr rtlCol="0"/>
          <a:lstStyle>
            <a:lvl1pPr algn="l">
              <a:defRPr cap="all" baseline="0">
                <a:solidFill>
                  <a:srgbClr val="B0083E"/>
                </a:solidFill>
                <a:latin typeface="Comic Sans MS" pitchFamily="66" charset="0"/>
                <a:cs typeface="Comic Sans MS" pitchFamily="66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359152" y="3881774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2362201" y="4398832"/>
            <a:ext cx="3606800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6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2359152" y="4922948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2359152" y="1658525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7"/>
          </p:nvPr>
        </p:nvSpPr>
        <p:spPr>
          <a:xfrm>
            <a:off x="2359026" y="5435020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8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D7BE50-2160-4341-A48B-6CE02DF5D245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23" name="Slide Number Placeholder 28"/>
          <p:cNvSpPr>
            <a:spLocks noGrp="1"/>
          </p:cNvSpPr>
          <p:nvPr>
            <p:ph type="sldNum" sz="quarter" idx="19"/>
          </p:nvPr>
        </p:nvSpPr>
        <p:spPr>
          <a:xfrm>
            <a:off x="8001000" y="5440363"/>
            <a:ext cx="838200" cy="381000"/>
          </a:xfrm>
        </p:spPr>
        <p:txBody>
          <a:bodyPr/>
          <a:lstStyle>
            <a:lvl1pPr>
              <a:defRPr>
                <a:solidFill>
                  <a:srgbClr val="5C6266"/>
                </a:solidFill>
              </a:defRPr>
            </a:lvl1pPr>
          </a:lstStyle>
          <a:p>
            <a:pPr>
              <a:defRPr/>
            </a:pPr>
            <a:fld id="{36FDDEE5-841A-4DB0-A706-2CBFEB018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23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E4B1D-ADB2-4F15-8389-44110F300007}" type="datetimeFigureOut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3AC5-E736-42FC-804D-CE08A2C837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DD20C-940C-4740-88CB-1FC6F3781412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DF1C-3188-4641-BE2A-1F7AAF051B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1162AD-0354-4BCF-AC16-B0BEF154BD2F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A16B5-3108-44D4-986F-3B2A8A9244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B701C-D21A-4C28-AFD8-E70A6F79A495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EEE19-7FB8-4771-8D5A-14D870DFB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22841-E828-4743-A77F-F621AD070772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93C7A-54DA-47F7-BCDB-E9E8F57A1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EE17CA-5906-40BC-A470-442D29550F36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6965F-088A-4FAA-A11B-7E59CAA983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9E6EE3-655E-4851-8CD5-6AA0BD0EF9FF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6CFE8-6AC8-47B3-82F8-BDFF7858EF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6A8D8-6806-4EC8-8245-A18F65037A85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43093-0F8F-4589-8664-FBC928D71E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1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wU5aTNPJbs" TargetMode="External"/><Relationship Id="rId7" Type="http://schemas.openxmlformats.org/officeDocument/2006/relationships/hyperlink" Target="https://www.youtube.com/watch?v=hcz1aZ60k7w" TargetMode="External"/><Relationship Id="rId2" Type="http://schemas.openxmlformats.org/officeDocument/2006/relationships/hyperlink" Target="https://www.youtube.com/watch?v=k69i_yAhEcQ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f60dheI4ARg" TargetMode="External"/><Relationship Id="rId5" Type="http://schemas.openxmlformats.org/officeDocument/2006/relationships/hyperlink" Target="https://www.youtube.com/watch?v=2ssUnbrhf_U" TargetMode="External"/><Relationship Id="rId4" Type="http://schemas.openxmlformats.org/officeDocument/2006/relationships/hyperlink" Target="https://www.youtube.com/watch?v=vPhM8lxibSU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9069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>
                <a:latin typeface="Comic Sans MS" panose="030F0702030302020204" pitchFamily="66" charset="0"/>
              </a:rPr>
              <a:t>IPW 2017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3600" dirty="0" smtClean="0">
                <a:latin typeface="Comic Sans MS" panose="030F0702030302020204" pitchFamily="66" charset="0"/>
              </a:rPr>
              <a:t>Managing </a:t>
            </a:r>
            <a:r>
              <a:rPr lang="en-GB" sz="3600" dirty="0">
                <a:latin typeface="Comic Sans MS" panose="030F0702030302020204" pitchFamily="66" charset="0"/>
              </a:rPr>
              <a:t>Data Risks in the Digital </a:t>
            </a:r>
            <a:r>
              <a:rPr lang="en-GB" sz="3600" dirty="0" smtClean="0">
                <a:latin typeface="Comic Sans MS" panose="030F0702030302020204" pitchFamily="66" charset="0"/>
              </a:rPr>
              <a:t>Age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609193"/>
          </a:xfrm>
        </p:spPr>
        <p:txBody>
          <a:bodyPr>
            <a:normAutofit/>
          </a:bodyPr>
          <a:lstStyle/>
          <a:p>
            <a:endParaRPr lang="en-GB" sz="3200" dirty="0" smtClean="0"/>
          </a:p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Managing Change for Sustainable Improvements</a:t>
            </a:r>
          </a:p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Lecture </a:t>
            </a:r>
            <a:r>
              <a:rPr lang="en-GB" sz="2800" dirty="0">
                <a:latin typeface="Comic Sans MS" panose="030F0702030302020204" pitchFamily="66" charset="0"/>
              </a:rPr>
              <a:t>4</a:t>
            </a:r>
            <a:endParaRPr lang="en-GB" sz="2800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sz="2200" smtClean="0">
                <a:latin typeface="Comic Sans MS" panose="030F0702030302020204" pitchFamily="66" charset="0"/>
              </a:rPr>
              <a:t>DR Tony </a:t>
            </a:r>
            <a:r>
              <a:rPr lang="en-GB" sz="2200" dirty="0" smtClean="0">
                <a:latin typeface="Comic Sans MS" panose="030F0702030302020204" pitchFamily="66" charset="0"/>
              </a:rPr>
              <a:t>O’Brien</a:t>
            </a:r>
            <a:endParaRPr lang="en-GB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Diagnosing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803400"/>
            <a:ext cx="8153400" cy="47212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 smtClean="0">
                <a:latin typeface="Comic Sans MS" panose="030F0702030302020204" pitchFamily="66" charset="0"/>
              </a:rPr>
              <a:t>Managers need to understand the situation: what types of change are required, the context in which change occurring , the blockages to change and how to encourage change</a:t>
            </a:r>
          </a:p>
          <a:p>
            <a:pPr>
              <a:lnSpc>
                <a:spcPct val="90000"/>
              </a:lnSpc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AutoNum type="arabicPlain"/>
            </a:pPr>
            <a:r>
              <a:rPr lang="en-US" sz="3000" dirty="0" smtClean="0">
                <a:latin typeface="Comic Sans MS" panose="030F0702030302020204" pitchFamily="66" charset="0"/>
              </a:rPr>
              <a:t>Types 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lain"/>
            </a:pPr>
            <a:r>
              <a:rPr lang="en-US" sz="3000" dirty="0" smtClean="0">
                <a:latin typeface="Comic Sans MS" panose="030F0702030302020204" pitchFamily="66" charset="0"/>
              </a:rPr>
              <a:t>Importance of context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lain"/>
            </a:pPr>
            <a:r>
              <a:rPr lang="en-US" sz="3000" dirty="0" smtClean="0">
                <a:latin typeface="Comic Sans MS" panose="030F0702030302020204" pitchFamily="66" charset="0"/>
              </a:rPr>
              <a:t>Blockages to change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lain"/>
            </a:pPr>
            <a:r>
              <a:rPr lang="en-US" sz="3000" dirty="0" smtClean="0">
                <a:latin typeface="Comic Sans MS" panose="030F0702030302020204" pitchFamily="66" charset="0"/>
              </a:rPr>
              <a:t>Communicating the change process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472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Styles of Managing </a:t>
            </a:r>
            <a:r>
              <a:rPr lang="en-US" dirty="0">
                <a:latin typeface="Comic Sans MS" panose="030F0702030302020204" pitchFamily="66" charset="0"/>
              </a:rPr>
              <a:t>C</a:t>
            </a:r>
            <a:r>
              <a:rPr lang="en-US" dirty="0" smtClean="0">
                <a:latin typeface="Comic Sans MS" panose="030F0702030302020204" pitchFamily="66" charset="0"/>
              </a:rPr>
              <a:t>hange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971675"/>
            <a:ext cx="8229600" cy="4714876"/>
          </a:xfrm>
        </p:spPr>
        <p:txBody>
          <a:bodyPr/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Educate: explain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Collaborate: involve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Intervene: delegate through change agent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Direct: top down vision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Coerce: explicit use of power to impose</a:t>
            </a:r>
          </a:p>
        </p:txBody>
      </p:sp>
    </p:spTree>
    <p:extLst>
      <p:ext uri="{BB962C8B-B14F-4D97-AF65-F5344CB8AC3E}">
        <p14:creationId xmlns:p14="http://schemas.microsoft.com/office/powerpoint/2010/main" val="296585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Theoretical Models for Managing Change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8825"/>
            <a:ext cx="8229600" cy="4097338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Formula for Change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 smtClean="0">
                <a:latin typeface="Comic Sans MS" panose="030F0702030302020204" pitchFamily="66" charset="0"/>
              </a:rPr>
              <a:t>Stages of Change Model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 err="1" smtClean="0">
                <a:latin typeface="Comic Sans MS" panose="030F0702030302020204" pitchFamily="66" charset="0"/>
              </a:rPr>
              <a:t>Kotter’s</a:t>
            </a:r>
            <a:r>
              <a:rPr lang="en-GB" sz="3600" dirty="0" smtClean="0">
                <a:latin typeface="Comic Sans MS" panose="030F0702030302020204" pitchFamily="66" charset="0"/>
              </a:rPr>
              <a:t> Eight-Step Change Model</a:t>
            </a:r>
            <a:endParaRPr lang="en-GB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6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Formula for Change Model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3833"/>
            <a:ext cx="8229600" cy="53912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dirty="0" smtClean="0">
                <a:latin typeface="Comic Sans MS" panose="030F0702030302020204" pitchFamily="66" charset="0"/>
              </a:rPr>
              <a:t>D x V x F &gt;R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If the combined elements of:</a:t>
            </a:r>
          </a:p>
          <a:p>
            <a:r>
              <a:rPr lang="en-GB" sz="2800" dirty="0" smtClean="0">
                <a:latin typeface="Comic Sans MS" panose="030F0702030302020204" pitchFamily="66" charset="0"/>
              </a:rPr>
              <a:t>D= </a:t>
            </a:r>
            <a:r>
              <a:rPr lang="en-GB" sz="2400" dirty="0" smtClean="0">
                <a:latin typeface="Comic Sans MS" panose="030F0702030302020204" pitchFamily="66" charset="0"/>
              </a:rPr>
              <a:t>Dissatisfaction</a:t>
            </a:r>
            <a:r>
              <a:rPr lang="en-GB" sz="2800" dirty="0" smtClean="0">
                <a:latin typeface="Comic Sans MS" panose="030F0702030302020204" pitchFamily="66" charset="0"/>
              </a:rPr>
              <a:t> with the current situation</a:t>
            </a:r>
          </a:p>
          <a:p>
            <a:r>
              <a:rPr lang="en-GB" sz="2800" dirty="0" smtClean="0">
                <a:latin typeface="Comic Sans MS" panose="030F0702030302020204" pitchFamily="66" charset="0"/>
              </a:rPr>
              <a:t>V= Vision of what can be achieved</a:t>
            </a:r>
          </a:p>
          <a:p>
            <a:r>
              <a:rPr lang="en-GB" sz="2800" dirty="0" smtClean="0">
                <a:latin typeface="Comic Sans MS" panose="030F0702030302020204" pitchFamily="66" charset="0"/>
              </a:rPr>
              <a:t>F= First steps that can be taken to commence the change</a:t>
            </a: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Is greater than the </a:t>
            </a:r>
            <a:r>
              <a:rPr lang="en-GB" sz="2400" dirty="0" smtClean="0">
                <a:latin typeface="Comic Sans MS" panose="030F0702030302020204" pitchFamily="66" charset="0"/>
              </a:rPr>
              <a:t>initial</a:t>
            </a:r>
          </a:p>
          <a:p>
            <a:r>
              <a:rPr lang="en-GB" sz="2800" dirty="0" smtClean="0">
                <a:latin typeface="Comic Sans MS" panose="030F0702030302020204" pitchFamily="66" charset="0"/>
              </a:rPr>
              <a:t>R= Resistance to change</a:t>
            </a:r>
          </a:p>
          <a:p>
            <a:pPr marL="0" indent="0">
              <a:buNone/>
            </a:pPr>
            <a:r>
              <a:rPr lang="en-GB" sz="2400" dirty="0" smtClean="0">
                <a:latin typeface="Comic Sans MS" panose="030F0702030302020204" pitchFamily="66" charset="0"/>
              </a:rPr>
              <a:t>Then there is a possibility that change can be implemented</a:t>
            </a:r>
          </a:p>
          <a:p>
            <a:pPr marL="0" indent="0">
              <a:buNone/>
            </a:pPr>
            <a:endParaRPr lang="en-GB" sz="1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1600" dirty="0">
                <a:latin typeface="Comic Sans MS" panose="030F0702030302020204" pitchFamily="66" charset="0"/>
              </a:rPr>
              <a:t>Based upon the work of Richard </a:t>
            </a:r>
            <a:r>
              <a:rPr lang="en-GB" sz="1600" dirty="0" err="1">
                <a:latin typeface="Comic Sans MS" panose="030F0702030302020204" pitchFamily="66" charset="0"/>
              </a:rPr>
              <a:t>Beckhard</a:t>
            </a:r>
            <a:r>
              <a:rPr lang="en-GB" sz="1600" dirty="0">
                <a:latin typeface="Comic Sans MS" panose="030F0702030302020204" pitchFamily="66" charset="0"/>
              </a:rPr>
              <a:t> and David </a:t>
            </a:r>
            <a:r>
              <a:rPr lang="en-GB" sz="1600" dirty="0" err="1">
                <a:latin typeface="Comic Sans MS" panose="030F0702030302020204" pitchFamily="66" charset="0"/>
              </a:rPr>
              <a:t>Gleicher</a:t>
            </a:r>
            <a:r>
              <a:rPr lang="en-GB" sz="1600" dirty="0">
                <a:latin typeface="Comic Sans MS" panose="030F0702030302020204" pitchFamily="66" charset="0"/>
              </a:rPr>
              <a:t>     Jacobs(1994:122)</a:t>
            </a:r>
          </a:p>
          <a:p>
            <a:pPr marL="0" indent="0">
              <a:buNone/>
            </a:pPr>
            <a:endParaRPr lang="en-GB" sz="1600" dirty="0" smtClean="0">
              <a:latin typeface="Comic Sans MS" panose="030F0702030302020204" pitchFamily="66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8672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Stages of Change Model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‘</a:t>
            </a:r>
            <a:r>
              <a:rPr lang="en-GB" sz="4000" dirty="0" err="1" smtClean="0">
                <a:latin typeface="Comic Sans MS" panose="030F0702030302020204" pitchFamily="66" charset="0"/>
              </a:rPr>
              <a:t>Transtheoretical</a:t>
            </a:r>
            <a:r>
              <a:rPr lang="en-GB" sz="4000" dirty="0" smtClean="0">
                <a:latin typeface="Comic Sans MS" panose="030F0702030302020204" pitchFamily="66" charset="0"/>
              </a:rPr>
              <a:t>’ Model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7849"/>
            <a:ext cx="8229600" cy="469582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1200" dirty="0" smtClean="0">
                <a:latin typeface="Comic Sans MS" panose="030F0702030302020204" pitchFamily="66" charset="0"/>
              </a:rPr>
              <a:t>Six to Seven Stages:</a:t>
            </a: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Pre-contemplation</a:t>
            </a:r>
            <a:r>
              <a:rPr lang="en-GB" sz="10000" dirty="0" smtClean="0">
                <a:latin typeface="Comic Sans MS" panose="030F0702030302020204" pitchFamily="66" charset="0"/>
              </a:rPr>
              <a:t>- no awareness or intention to change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Contemplation</a:t>
            </a:r>
            <a:r>
              <a:rPr lang="en-GB" sz="10000" dirty="0" smtClean="0">
                <a:latin typeface="Comic Sans MS" panose="030F0702030302020204" pitchFamily="66" charset="0"/>
              </a:rPr>
              <a:t>- awareness but no firm commitment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Preparation</a:t>
            </a:r>
            <a:r>
              <a:rPr lang="en-GB" sz="10000" dirty="0" smtClean="0">
                <a:latin typeface="Comic Sans MS" panose="030F0702030302020204" pitchFamily="66" charset="0"/>
              </a:rPr>
              <a:t>- action intended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Action</a:t>
            </a:r>
            <a:r>
              <a:rPr lang="en-GB" sz="1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en-GB" sz="10000" dirty="0" smtClean="0">
                <a:latin typeface="Comic Sans MS" panose="030F0702030302020204" pitchFamily="66" charset="0"/>
              </a:rPr>
              <a:t> some change initiated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Maintenance</a:t>
            </a:r>
            <a:r>
              <a:rPr lang="en-GB" sz="10000" dirty="0" smtClean="0">
                <a:latin typeface="Comic Sans MS" panose="030F0702030302020204" pitchFamily="66" charset="0"/>
              </a:rPr>
              <a:t>- initial enthusiasm gives way to normality which can lead to: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Reversion to type/</a:t>
            </a:r>
            <a:r>
              <a:rPr lang="en-GB" sz="10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R</a:t>
            </a:r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elapse</a:t>
            </a:r>
            <a:r>
              <a:rPr lang="en-GB" sz="1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10000" dirty="0" smtClean="0">
                <a:latin typeface="Comic Sans MS" panose="030F0702030302020204" pitchFamily="66" charset="0"/>
              </a:rPr>
              <a:t>then return to </a:t>
            </a:r>
            <a:r>
              <a:rPr lang="en-GB" sz="1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‘Action’</a:t>
            </a:r>
          </a:p>
          <a:p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0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Termination</a:t>
            </a:r>
            <a:r>
              <a:rPr lang="en-GB" sz="10000" dirty="0" smtClean="0">
                <a:latin typeface="Comic Sans MS" panose="030F0702030302020204" pitchFamily="66" charset="0"/>
              </a:rPr>
              <a:t>- change fully inculcated</a:t>
            </a:r>
            <a:endParaRPr lang="en-GB" sz="100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3200" dirty="0" smtClean="0">
              <a:latin typeface="Comic Sans MS" panose="030F0702030302020204" pitchFamily="66" charset="0"/>
            </a:endParaRPr>
          </a:p>
          <a:p>
            <a:r>
              <a:rPr lang="en-GB" sz="6400" dirty="0" err="1" smtClean="0">
                <a:latin typeface="Comic Sans MS" panose="030F0702030302020204" pitchFamily="66" charset="0"/>
              </a:rPr>
              <a:t>Prochaska</a:t>
            </a:r>
            <a:r>
              <a:rPr lang="en-GB" sz="6400" dirty="0" smtClean="0">
                <a:latin typeface="Comic Sans MS" panose="030F0702030302020204" pitchFamily="66" charset="0"/>
              </a:rPr>
              <a:t> and </a:t>
            </a:r>
            <a:r>
              <a:rPr lang="en-GB" sz="6400" dirty="0" err="1" smtClean="0">
                <a:latin typeface="Comic Sans MS" panose="030F0702030302020204" pitchFamily="66" charset="0"/>
              </a:rPr>
              <a:t>DiCelemente</a:t>
            </a:r>
            <a:r>
              <a:rPr lang="en-GB" sz="6400" dirty="0" smtClean="0">
                <a:latin typeface="Comic Sans MS" panose="030F0702030302020204" pitchFamily="66" charset="0"/>
              </a:rPr>
              <a:t> (1982)</a:t>
            </a:r>
            <a:endParaRPr lang="en-GB" sz="6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5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8743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Managing this Change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2257424"/>
            <a:ext cx="8153400" cy="4339927"/>
          </a:xfrm>
        </p:spPr>
        <p:txBody>
          <a:bodyPr>
            <a:normAutofit/>
          </a:bodyPr>
          <a:lstStyle/>
          <a:p>
            <a:endParaRPr lang="en-GB" sz="3600" dirty="0"/>
          </a:p>
        </p:txBody>
      </p:sp>
      <p:pic>
        <p:nvPicPr>
          <p:cNvPr id="5" name="Picture 4" descr="http://image.slidesharecdn.com/prochaskaanddiclementestranstheoreticalmodelofchange-140210195150-phpapp02/95/prochaska-and-diclementes-transtheoretical-model-of-change-4-638.jpg?cb=139345919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71" y="1449443"/>
            <a:ext cx="8980227" cy="5369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493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err="1" smtClean="0">
                <a:latin typeface="Comic Sans MS" panose="030F0702030302020204" pitchFamily="66" charset="0"/>
              </a:rPr>
              <a:t>Kotter’s</a:t>
            </a:r>
            <a:r>
              <a:rPr lang="en-GB" dirty="0" smtClean="0">
                <a:latin typeface="Comic Sans MS" panose="030F0702030302020204" pitchFamily="66" charset="0"/>
              </a:rPr>
              <a:t> Eight-Step Change Model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Comic Sans MS" panose="030F0702030302020204" pitchFamily="66" charset="0"/>
              </a:rPr>
              <a:t>Establishing a sense or urgency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Creating the guiding coalition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Developing a vision and strategy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Communicating the change vision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Empowering employees for action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Generating short-term wins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Consolidating gains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Anchoring and embedding change in culture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1600" dirty="0" err="1" smtClean="0">
                <a:latin typeface="Comic Sans MS" panose="030F0702030302020204" pitchFamily="66" charset="0"/>
              </a:rPr>
              <a:t>Kotter</a:t>
            </a:r>
            <a:r>
              <a:rPr lang="en-GB" sz="1600" dirty="0" smtClean="0">
                <a:latin typeface="Comic Sans MS" panose="030F0702030302020204" pitchFamily="66" charset="0"/>
              </a:rPr>
              <a:t> (1996)</a:t>
            </a: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24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Comic Sans MS" panose="030F0702030302020204" pitchFamily="66" charset="0"/>
              </a:rPr>
              <a:t>Overcoming user resistance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Kotter and Schlesinger (1979) identified six approaches to change</a:t>
            </a:r>
          </a:p>
          <a:p>
            <a:endParaRPr lang="en-GB" sz="10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Education and communication</a:t>
            </a:r>
          </a:p>
          <a:p>
            <a:pPr marL="971550" lvl="1" indent="-514350">
              <a:buFont typeface="+mj-lt"/>
              <a:buAutoNum type="arabicPeriod"/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Participation</a:t>
            </a:r>
          </a:p>
          <a:p>
            <a:pPr marL="971550" lvl="1" indent="-514350">
              <a:buFont typeface="+mj-lt"/>
              <a:buAutoNum type="arabicPeriod"/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Facilitation and support</a:t>
            </a:r>
          </a:p>
          <a:p>
            <a:pPr marL="971550" lvl="1" indent="-514350">
              <a:buFont typeface="+mj-lt"/>
              <a:buAutoNum type="arabicPeriod"/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Negotiation</a:t>
            </a:r>
          </a:p>
          <a:p>
            <a:pPr marL="971550" lvl="1" indent="-514350">
              <a:buFont typeface="+mj-lt"/>
              <a:buAutoNum type="arabicPeriod"/>
            </a:pPr>
            <a:endParaRPr lang="en-GB" sz="9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Manipulation and co-optation</a:t>
            </a:r>
          </a:p>
          <a:p>
            <a:pPr marL="971550" lvl="1" indent="-514350">
              <a:buFont typeface="+mj-lt"/>
              <a:buAutoNum type="arabicPeriod"/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>
                <a:latin typeface="Comic Sans MS" panose="030F0702030302020204" pitchFamily="66" charset="0"/>
              </a:rPr>
              <a:t>Power / coercion</a:t>
            </a:r>
          </a:p>
        </p:txBody>
      </p:sp>
    </p:spTree>
    <p:extLst>
      <p:ext uri="{BB962C8B-B14F-4D97-AF65-F5344CB8AC3E}">
        <p14:creationId xmlns:p14="http://schemas.microsoft.com/office/powerpoint/2010/main" val="122621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143" y="406022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>
                <a:latin typeface="Comic Sans MS" panose="030F0702030302020204" pitchFamily="66" charset="0"/>
              </a:rPr>
              <a:t/>
            </a:r>
            <a:br>
              <a:rPr lang="en-US" altLang="en-US" dirty="0" smtClean="0">
                <a:latin typeface="Comic Sans MS" panose="030F0702030302020204" pitchFamily="66" charset="0"/>
              </a:rPr>
            </a:br>
            <a:r>
              <a:rPr lang="en-US" altLang="en-US" dirty="0" smtClean="0">
                <a:latin typeface="Comic Sans MS" panose="030F0702030302020204" pitchFamily="66" charset="0"/>
              </a:rPr>
              <a:t>Real World Example</a:t>
            </a:r>
            <a:br>
              <a:rPr lang="en-US" altLang="en-US" dirty="0" smtClean="0">
                <a:latin typeface="Comic Sans MS" panose="030F0702030302020204" pitchFamily="66" charset="0"/>
              </a:rPr>
            </a:br>
            <a:r>
              <a:rPr lang="en-US" altLang="en-US" sz="3100" dirty="0" smtClean="0">
                <a:latin typeface="Comic Sans MS" panose="030F0702030302020204" pitchFamily="66" charset="0"/>
              </a:rPr>
              <a:t>Data </a:t>
            </a:r>
            <a:r>
              <a:rPr lang="en-US" altLang="en-US" sz="3100" dirty="0">
                <a:latin typeface="Comic Sans MS" panose="030F0702030302020204" pitchFamily="66" charset="0"/>
              </a:rPr>
              <a:t>Quality Improvement Project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912"/>
            <a:ext cx="8229600" cy="5111088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Remploy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Largest provider of employment opportunities for disabled people in the UK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Employing 6,000 disabled people across 65 factories and business offices</a:t>
            </a:r>
          </a:p>
          <a:p>
            <a:pPr lvl="1"/>
            <a:endParaRPr lang="en-GB" sz="800" dirty="0"/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Project</a:t>
            </a:r>
          </a:p>
          <a:p>
            <a:pPr lvl="1"/>
            <a:r>
              <a:rPr lang="en-GB" altLang="en-US" sz="2400" dirty="0" smtClean="0">
                <a:latin typeface="Comic Sans MS" panose="030F0702030302020204" pitchFamily="66" charset="0"/>
              </a:rPr>
              <a:t>DQ was seen </a:t>
            </a:r>
            <a:r>
              <a:rPr lang="en-GB" altLang="en-US" sz="2400" dirty="0">
                <a:latin typeface="Comic Sans MS" panose="030F0702030302020204" pitchFamily="66" charset="0"/>
              </a:rPr>
              <a:t>as ‘key’ to a number of important </a:t>
            </a:r>
            <a:r>
              <a:rPr lang="en-GB" altLang="en-US" sz="2400" dirty="0" smtClean="0">
                <a:latin typeface="Comic Sans MS" panose="030F0702030302020204" pitchFamily="66" charset="0"/>
              </a:rPr>
              <a:t>corporate </a:t>
            </a:r>
            <a:r>
              <a:rPr lang="en-GB" altLang="en-US" sz="2400" dirty="0">
                <a:latin typeface="Comic Sans MS" panose="030F0702030302020204" pitchFamily="66" charset="0"/>
              </a:rPr>
              <a:t>projects</a:t>
            </a:r>
          </a:p>
          <a:p>
            <a:pPr lvl="1"/>
            <a:r>
              <a:rPr lang="en-GB" altLang="en-US" sz="2400" dirty="0">
                <a:latin typeface="Comic Sans MS" panose="030F0702030302020204" pitchFamily="66" charset="0"/>
              </a:rPr>
              <a:t>Recognition of the need for quality data at source</a:t>
            </a:r>
          </a:p>
          <a:p>
            <a:pPr lvl="1"/>
            <a:r>
              <a:rPr lang="en-GB" altLang="en-US" sz="2400" dirty="0">
                <a:latin typeface="Comic Sans MS" panose="030F0702030302020204" pitchFamily="66" charset="0"/>
              </a:rPr>
              <a:t>Data Quality Improvement Project launched in 2005 </a:t>
            </a:r>
            <a:r>
              <a:rPr lang="en-US" altLang="en-US" sz="2400" dirty="0">
                <a:latin typeface="Comic Sans MS" panose="030F0702030302020204" pitchFamily="66" charset="0"/>
              </a:rPr>
              <a:t>with executive sponsorship (Director of Finance)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01036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 smtClean="0">
                <a:latin typeface="Comic Sans MS" panose="030F0702030302020204" pitchFamily="66" charset="0"/>
              </a:rPr>
              <a:t>Overall Project Improvement</a:t>
            </a:r>
          </a:p>
        </p:txBody>
      </p:sp>
      <p:graphicFrame>
        <p:nvGraphicFramePr>
          <p:cNvPr id="2457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180143"/>
              </p:ext>
            </p:extLst>
          </p:nvPr>
        </p:nvGraphicFramePr>
        <p:xfrm>
          <a:off x="0" y="1524001"/>
          <a:ext cx="9144000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4" imgW="5553151" imgH="3200400" progId="Excel.Chart.8">
                  <p:embed/>
                </p:oleObj>
              </mc:Choice>
              <mc:Fallback>
                <p:oleObj name="Chart" r:id="rId4" imgW="5553151" imgH="32004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1"/>
                        <a:ext cx="9144000" cy="533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739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Aims of today’s session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65027"/>
            <a:ext cx="8229600" cy="5022376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3200" dirty="0">
                <a:latin typeface="Comic Sans MS" panose="030F0702030302020204" pitchFamily="66" charset="0"/>
              </a:rPr>
              <a:t>Methods of embedding business process changes to achieve </a:t>
            </a:r>
            <a:r>
              <a:rPr lang="en-GB" sz="3200" i="1" dirty="0">
                <a:latin typeface="Comic Sans MS" panose="030F0702030302020204" pitchFamily="66" charset="0"/>
              </a:rPr>
              <a:t>sustainable </a:t>
            </a:r>
            <a:r>
              <a:rPr lang="en-GB" sz="3200" dirty="0">
                <a:latin typeface="Comic Sans MS" panose="030F0702030302020204" pitchFamily="66" charset="0"/>
              </a:rPr>
              <a:t>organisational improvement initiatives</a:t>
            </a:r>
          </a:p>
          <a:p>
            <a:r>
              <a:rPr lang="en-GB" sz="2800" dirty="0" smtClean="0">
                <a:latin typeface="Comic Sans MS" panose="030F0702030302020204" pitchFamily="66" charset="0"/>
              </a:rPr>
              <a:t>via</a:t>
            </a:r>
          </a:p>
          <a:p>
            <a:pPr lvl="1"/>
            <a:r>
              <a:rPr lang="en-GB" sz="2800" dirty="0" smtClean="0">
                <a:latin typeface="Comic Sans MS" panose="030F0702030302020204" pitchFamily="66" charset="0"/>
              </a:rPr>
              <a:t>People, Culture and Politics</a:t>
            </a:r>
          </a:p>
          <a:p>
            <a:endParaRPr lang="en-GB" sz="500" dirty="0">
              <a:latin typeface="Comic Sans MS" panose="030F0702030302020204" pitchFamily="66" charset="0"/>
            </a:endParaRPr>
          </a:p>
          <a:p>
            <a:pPr lvl="1"/>
            <a:r>
              <a:rPr lang="en-GB" sz="2800" dirty="0" smtClean="0">
                <a:latin typeface="Comic Sans MS" panose="030F0702030302020204" pitchFamily="66" charset="0"/>
              </a:rPr>
              <a:t>Managing the Change</a:t>
            </a:r>
          </a:p>
          <a:p>
            <a:endParaRPr lang="en-GB" sz="5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5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2800" i="1" dirty="0" smtClean="0">
                <a:latin typeface="Comic Sans MS" panose="030F0702030302020204" pitchFamily="66" charset="0"/>
              </a:rPr>
              <a:t>and then</a:t>
            </a:r>
          </a:p>
          <a:p>
            <a:pPr lvl="1"/>
            <a:endParaRPr lang="en-GB" sz="500" i="1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2800" i="1" dirty="0" smtClean="0">
                <a:latin typeface="Comic Sans MS" panose="030F0702030302020204" pitchFamily="66" charset="0"/>
              </a:rPr>
              <a:t>Embedding the</a:t>
            </a:r>
            <a:r>
              <a:rPr lang="en-GB" sz="2800" dirty="0" smtClean="0">
                <a:latin typeface="Comic Sans MS" panose="030F0702030302020204" pitchFamily="66" charset="0"/>
              </a:rPr>
              <a:t> Change to achieve</a:t>
            </a:r>
          </a:p>
          <a:p>
            <a:pPr lvl="1"/>
            <a:endParaRPr lang="en-GB" sz="5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600" i="1" dirty="0" smtClean="0">
                <a:latin typeface="Comic Sans MS" panose="030F0702030302020204" pitchFamily="66" charset="0"/>
              </a:rPr>
              <a:t>Sustainability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endParaRPr lang="en-GB" sz="900" dirty="0" smtClean="0">
              <a:latin typeface="Comic Sans MS" panose="030F0702030302020204" pitchFamily="66" charset="0"/>
            </a:endParaRPr>
          </a:p>
        </p:txBody>
      </p:sp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AE2C2DE0-53E7-4BA5-AC1A-EF276EFAF773}" type="slidenum">
              <a:rPr lang="en-GB" smtClean="0"/>
              <a:pPr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6396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399"/>
            <a:ext cx="8229600" cy="1240809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Managing Change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2200" dirty="0" smtClean="0">
                <a:latin typeface="Comic Sans MS" panose="030F0702030302020204" pitchFamily="66" charset="0"/>
              </a:rPr>
              <a:t>Personal reflection</a:t>
            </a:r>
            <a:endParaRPr lang="en-GB" sz="22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7732"/>
            <a:ext cx="8229600" cy="5096444"/>
          </a:xfrm>
        </p:spPr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Change processes attempt to affect human </a:t>
            </a:r>
            <a:r>
              <a:rPr lang="en-GB" dirty="0" smtClean="0">
                <a:latin typeface="Comic Sans MS" panose="030F0702030302020204" pitchFamily="66" charset="0"/>
              </a:rPr>
              <a:t>behaviour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Recognition that setbacks can occur at all times and are the norm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A long term positive solution-focussed approach should be employed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No big bang- but a step by step; action upon action; decision upon decision process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Continuous measurement, reporting and communicating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Change Leaders/Champions at all levels </a:t>
            </a:r>
          </a:p>
          <a:p>
            <a:endParaRPr lang="en-GB" sz="300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Involving and developing </a:t>
            </a:r>
            <a:r>
              <a:rPr lang="en-GB" i="1" dirty="0" smtClean="0">
                <a:latin typeface="Comic Sans MS" panose="030F0702030302020204" pitchFamily="66" charset="0"/>
              </a:rPr>
              <a:t>everyone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67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smtClean="0">
                <a:latin typeface="Comic Sans MS" panose="030F0702030302020204" pitchFamily="66" charset="0"/>
              </a:rPr>
              <a:t>Deciding Factors</a:t>
            </a:r>
            <a:endParaRPr lang="en-GB" altLang="en-US" sz="4000" dirty="0" smtClean="0">
              <a:latin typeface="Comic Sans MS" panose="030F0702030302020204" pitchFamily="66" charset="0"/>
            </a:endParaRPr>
          </a:p>
        </p:txBody>
      </p:sp>
      <p:sp>
        <p:nvSpPr>
          <p:cNvPr id="109571" name="Rectangle 3"/>
          <p:cNvSpPr>
            <a:spLocks noGrp="1"/>
          </p:cNvSpPr>
          <p:nvPr>
            <p:ph idx="1"/>
          </p:nvPr>
        </p:nvSpPr>
        <p:spPr>
          <a:xfrm>
            <a:off x="457200" y="1678675"/>
            <a:ext cx="8229600" cy="4677676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sz="2400" dirty="0" smtClean="0">
                <a:latin typeface="Comic Sans MS" panose="030F0702030302020204" pitchFamily="66" charset="0"/>
              </a:rPr>
              <a:t>Sell the concept up and down the organisation</a:t>
            </a:r>
          </a:p>
          <a:p>
            <a:endParaRPr lang="en-GB" altLang="en-US" sz="900" dirty="0" smtClean="0">
              <a:latin typeface="Comic Sans MS" panose="030F0702030302020204" pitchFamily="66" charset="0"/>
            </a:endParaRPr>
          </a:p>
          <a:p>
            <a:r>
              <a:rPr lang="en-GB" altLang="en-US" sz="2400" dirty="0" smtClean="0">
                <a:latin typeface="Comic Sans MS" panose="030F0702030302020204" pitchFamily="66" charset="0"/>
              </a:rPr>
              <a:t>Attitude &amp; willingness at all levels to embrace something new</a:t>
            </a:r>
          </a:p>
          <a:p>
            <a:endParaRPr lang="en-GB" altLang="en-US" sz="900" dirty="0" smtClean="0">
              <a:latin typeface="Comic Sans MS" panose="030F0702030302020204" pitchFamily="66" charset="0"/>
            </a:endParaRPr>
          </a:p>
          <a:p>
            <a:r>
              <a:rPr lang="en-GB" alt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Senior management sponsorship &amp; involvement</a:t>
            </a:r>
          </a:p>
          <a:p>
            <a:endParaRPr lang="en-GB" altLang="en-US" sz="1000" dirty="0" smtClean="0">
              <a:latin typeface="Comic Sans MS" panose="030F0702030302020204" pitchFamily="66" charset="0"/>
            </a:endParaRPr>
          </a:p>
          <a:p>
            <a:r>
              <a:rPr lang="en-GB" altLang="en-US" sz="2400" dirty="0" smtClean="0">
                <a:latin typeface="Comic Sans MS" panose="030F0702030302020204" pitchFamily="66" charset="0"/>
              </a:rPr>
              <a:t>Measurement of progress &amp; the publication of the results</a:t>
            </a:r>
          </a:p>
          <a:p>
            <a:endParaRPr lang="en-GB" altLang="en-US" sz="1000" dirty="0" smtClean="0">
              <a:latin typeface="Comic Sans MS" panose="030F0702030302020204" pitchFamily="66" charset="0"/>
            </a:endParaRPr>
          </a:p>
          <a:p>
            <a:r>
              <a:rPr lang="en-GB" altLang="en-US" sz="2400" dirty="0" smtClean="0">
                <a:latin typeface="Comic Sans MS" panose="030F0702030302020204" pitchFamily="66" charset="0"/>
              </a:rPr>
              <a:t>Attempt to address cultural issues </a:t>
            </a:r>
          </a:p>
          <a:p>
            <a:endParaRPr lang="en-GB" altLang="en-US" sz="900" dirty="0" smtClean="0">
              <a:latin typeface="Comic Sans MS" panose="030F0702030302020204" pitchFamily="66" charset="0"/>
            </a:endParaRPr>
          </a:p>
          <a:p>
            <a:r>
              <a:rPr lang="en-GB" altLang="en-US" sz="2400" dirty="0" smtClean="0">
                <a:latin typeface="Comic Sans MS" panose="030F0702030302020204" pitchFamily="66" charset="0"/>
              </a:rPr>
              <a:t>System &amp; structural changes can prevent a return to type</a:t>
            </a:r>
          </a:p>
          <a:p>
            <a:endParaRPr lang="en-GB" altLang="en-US" sz="1000" dirty="0" smtClean="0">
              <a:latin typeface="Comic Sans MS" panose="030F0702030302020204" pitchFamily="66" charset="0"/>
            </a:endParaRPr>
          </a:p>
          <a:p>
            <a:r>
              <a:rPr lang="en-GB" altLang="en-US" sz="2400" dirty="0" smtClean="0">
                <a:latin typeface="Comic Sans MS" panose="030F0702030302020204" pitchFamily="66" charset="0"/>
              </a:rPr>
              <a:t>Have a ‘internal champions’ who has the respect of the audience</a:t>
            </a:r>
          </a:p>
          <a:p>
            <a:endParaRPr lang="en-GB" altLang="en-US" sz="1300" dirty="0">
              <a:latin typeface="Comic Sans MS" panose="030F0702030302020204" pitchFamily="66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i="1" dirty="0">
                <a:latin typeface="Comic Sans MS" panose="030F0702030302020204" pitchFamily="66" charset="0"/>
              </a:rPr>
              <a:t>Personal experience</a:t>
            </a:r>
          </a:p>
          <a:p>
            <a:endParaRPr lang="en-GB" altLang="en-US" sz="2400" dirty="0" smtClean="0">
              <a:latin typeface="Arial" charset="0"/>
            </a:endParaRPr>
          </a:p>
          <a:p>
            <a:endParaRPr lang="en-GB" altLang="en-US" sz="1800" dirty="0" smtClean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04B20-83B9-4590-A349-A150DF3E0A48}" type="slidenum">
              <a:rPr lang="en-US" altLang="en-US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245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FC12D1-4B21-463E-B838-D5E102AA2567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>
          <a:xfrm>
            <a:off x="457200" y="339725"/>
            <a:ext cx="8229600" cy="1434484"/>
          </a:xfrm>
        </p:spPr>
        <p:txBody>
          <a:bodyPr/>
          <a:lstStyle/>
          <a:p>
            <a:pPr algn="ctr"/>
            <a:r>
              <a:rPr lang="en-US" altLang="en-US" dirty="0" smtClean="0">
                <a:latin typeface="Comic Sans MS" panose="030F0702030302020204" pitchFamily="66" charset="0"/>
              </a:rPr>
              <a:t>Lessons Learnt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37732"/>
            <a:ext cx="8229600" cy="5083744"/>
          </a:xfrm>
        </p:spPr>
        <p:txBody>
          <a:bodyPr>
            <a:normAutofit fontScale="85000" lnSpcReduction="20000"/>
          </a:bodyPr>
          <a:lstStyle/>
          <a:p>
            <a:r>
              <a:rPr lang="en-GB" altLang="en-US" sz="2800" dirty="0" smtClean="0">
                <a:latin typeface="Comic Sans MS" panose="030F0702030302020204" pitchFamily="66" charset="0"/>
              </a:rPr>
              <a:t>Take things slowly to ensure everyone is on-board</a:t>
            </a:r>
          </a:p>
          <a:p>
            <a:endParaRPr lang="en-GB" altLang="en-US" sz="13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 Identify who has ownership/custody and responsibility. The businesses ‘own’ the data- culture change/paradigm shift</a:t>
            </a:r>
          </a:p>
          <a:p>
            <a:endParaRPr lang="en-GB" altLang="en-US" sz="12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Provide regular visible measures and monitor progress</a:t>
            </a:r>
          </a:p>
          <a:p>
            <a:endParaRPr lang="en-GB" altLang="en-US" sz="12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Build data quality targets into peoples’ objectives </a:t>
            </a:r>
          </a:p>
          <a:p>
            <a:endParaRPr lang="en-GB" altLang="en-US" sz="12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Ascertain root causes of issues and resolve problems at source</a:t>
            </a:r>
          </a:p>
          <a:p>
            <a:endParaRPr lang="en-GB" altLang="en-US" sz="1100" dirty="0" smtClean="0">
              <a:latin typeface="Comic Sans MS" panose="030F0702030302020204" pitchFamily="66" charset="0"/>
            </a:endParaRPr>
          </a:p>
          <a:p>
            <a:r>
              <a:rPr lang="en-GB" altLang="en-US" sz="2800" dirty="0" smtClean="0">
                <a:latin typeface="Comic Sans MS" panose="030F0702030302020204" pitchFamily="66" charset="0"/>
              </a:rPr>
              <a:t>Identify how the process will improve the quality of the data and thereby support the corporate mission to make a difference to the lives of disadvantaged individuals</a:t>
            </a:r>
          </a:p>
          <a:p>
            <a:endParaRPr lang="en-GB" altLang="en-US" dirty="0" smtClean="0">
              <a:latin typeface="Arial" charset="0"/>
            </a:endParaRPr>
          </a:p>
          <a:p>
            <a:endParaRPr lang="en-GB" altLang="en-US" sz="1800" dirty="0" smtClean="0">
              <a:latin typeface="Arial" charset="0"/>
            </a:endParaRPr>
          </a:p>
          <a:p>
            <a:endParaRPr lang="en-US" altLang="en-US" sz="1800" dirty="0" smtClean="0">
              <a:latin typeface="Arial" charset="0"/>
            </a:endParaRPr>
          </a:p>
        </p:txBody>
      </p:sp>
      <p:sp>
        <p:nvSpPr>
          <p:cNvPr id="96260" name="Footer Placeholder 4"/>
          <p:cNvSpPr txBox="1">
            <a:spLocks noGrp="1"/>
          </p:cNvSpPr>
          <p:nvPr/>
        </p:nvSpPr>
        <p:spPr bwMode="auto">
          <a:xfrm>
            <a:off x="1935163" y="6291263"/>
            <a:ext cx="52752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9pPr>
          </a:lstStyle>
          <a:p>
            <a:pPr algn="ctr"/>
            <a:endParaRPr lang="en-GB" altLang="en-US" sz="10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6261" name="Slide Number Placeholder 5"/>
          <p:cNvSpPr txBox="1">
            <a:spLocks noGrp="1"/>
          </p:cNvSpPr>
          <p:nvPr/>
        </p:nvSpPr>
        <p:spPr bwMode="auto">
          <a:xfrm>
            <a:off x="8343900" y="6291263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9pPr>
          </a:lstStyle>
          <a:p>
            <a:pPr algn="r"/>
            <a:fld id="{8F2FA7BE-8151-474D-9389-092DF5C9D015}" type="slidenum">
              <a:rPr lang="en-US" altLang="en-US" sz="1000">
                <a:solidFill>
                  <a:srgbClr val="000000"/>
                </a:solidFill>
                <a:latin typeface="Arial" charset="0"/>
                <a:cs typeface="Arial" charset="0"/>
              </a:rPr>
              <a:pPr algn="r"/>
              <a:t>22</a:t>
            </a:fld>
            <a:endParaRPr lang="en-US" altLang="en-US" sz="10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Managing Change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03399"/>
            <a:ext cx="8153400" cy="4856707"/>
          </a:xfrm>
        </p:spPr>
        <p:txBody>
          <a:bodyPr/>
          <a:lstStyle/>
          <a:p>
            <a:endParaRPr lang="en-GB" sz="800" dirty="0"/>
          </a:p>
          <a:p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www.youtube.com/watch?v=k69i_yAhEcQ</a:t>
            </a:r>
            <a:endParaRPr lang="en-GB" sz="2400" dirty="0" smtClean="0"/>
          </a:p>
          <a:p>
            <a:endParaRPr lang="en-GB" sz="800" dirty="0">
              <a:hlinkClick r:id="rId3"/>
            </a:endParaRPr>
          </a:p>
          <a:p>
            <a:r>
              <a:rPr lang="en-GB" sz="2400" dirty="0" smtClean="0">
                <a:hlinkClick r:id="rId3"/>
              </a:rPr>
              <a:t>https</a:t>
            </a:r>
            <a:r>
              <a:rPr lang="en-GB" sz="2400" dirty="0">
                <a:hlinkClick r:id="rId3"/>
              </a:rPr>
              <a:t>://</a:t>
            </a:r>
            <a:r>
              <a:rPr lang="en-GB" sz="2400" dirty="0" smtClean="0">
                <a:hlinkClick r:id="rId3"/>
              </a:rPr>
              <a:t>www.youtube.com/watch?v=owU5aTNPJbs</a:t>
            </a:r>
            <a:endParaRPr lang="en-GB" sz="2400" dirty="0" smtClean="0"/>
          </a:p>
          <a:p>
            <a:endParaRPr lang="en-GB" sz="800" dirty="0"/>
          </a:p>
          <a:p>
            <a:r>
              <a:rPr lang="en-GB" sz="2400" dirty="0">
                <a:hlinkClick r:id="rId4"/>
              </a:rPr>
              <a:t>https://</a:t>
            </a:r>
            <a:r>
              <a:rPr lang="en-GB" sz="2400" dirty="0" smtClean="0">
                <a:hlinkClick r:id="rId4"/>
              </a:rPr>
              <a:t>www.youtube.com/watch?v=vPhM8lxibSU</a:t>
            </a:r>
            <a:endParaRPr lang="en-GB" sz="2400" dirty="0" smtClean="0"/>
          </a:p>
          <a:p>
            <a:endParaRPr lang="en-GB" sz="800" dirty="0" smtClean="0"/>
          </a:p>
          <a:p>
            <a:r>
              <a:rPr lang="en-GB" sz="2400" dirty="0">
                <a:hlinkClick r:id="rId5"/>
              </a:rPr>
              <a:t>https://</a:t>
            </a:r>
            <a:r>
              <a:rPr lang="en-GB" sz="2400" dirty="0" smtClean="0">
                <a:hlinkClick r:id="rId5"/>
              </a:rPr>
              <a:t>www.youtube.com/watch?v=2ssUnbrhf_U</a:t>
            </a:r>
            <a:endParaRPr lang="en-GB" sz="2400" dirty="0" smtClean="0"/>
          </a:p>
          <a:p>
            <a:pPr marL="0" indent="0">
              <a:buNone/>
            </a:pPr>
            <a:endParaRPr lang="en-GB" sz="800" dirty="0" smtClean="0"/>
          </a:p>
          <a:p>
            <a:r>
              <a:rPr lang="en-GB" sz="2400" dirty="0">
                <a:hlinkClick r:id="rId6"/>
              </a:rPr>
              <a:t>https://</a:t>
            </a:r>
            <a:r>
              <a:rPr lang="en-GB" sz="2400" dirty="0" smtClean="0">
                <a:hlinkClick r:id="rId6"/>
              </a:rPr>
              <a:t>www.youtube.com/watch?v=f60dheI4ARg</a:t>
            </a:r>
            <a:endParaRPr lang="en-GB" sz="2400" dirty="0" smtClean="0"/>
          </a:p>
          <a:p>
            <a:endParaRPr lang="en-GB" sz="800" dirty="0" smtClean="0"/>
          </a:p>
          <a:p>
            <a:r>
              <a:rPr lang="en-GB" sz="2400" dirty="0">
                <a:hlinkClick r:id="rId7"/>
              </a:rPr>
              <a:t>https://www.youtube.com/watch?v=hcz1aZ60k7w</a:t>
            </a:r>
            <a:endParaRPr lang="en-GB" sz="2400" dirty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2046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Implications?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 smtClean="0">
                <a:latin typeface="Comic Sans MS" panose="030F0702030302020204" pitchFamily="66" charset="0"/>
              </a:rPr>
              <a:t>Finnish Red Cross</a:t>
            </a:r>
          </a:p>
          <a:p>
            <a:pPr algn="ctr"/>
            <a:endParaRPr lang="en-GB" sz="4800" dirty="0">
              <a:latin typeface="Comic Sans MS" panose="030F0702030302020204" pitchFamily="66" charset="0"/>
            </a:endParaRPr>
          </a:p>
          <a:p>
            <a:pPr algn="ctr"/>
            <a:endParaRPr lang="en-GB" sz="48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800" dirty="0" err="1">
                <a:latin typeface="Comic Sans MS" panose="030F0702030302020204" pitchFamily="66" charset="0"/>
              </a:rPr>
              <a:t>K</a:t>
            </a:r>
            <a:r>
              <a:rPr lang="en-GB" sz="4800" dirty="0" err="1" smtClean="0">
                <a:latin typeface="Comic Sans MS" panose="030F0702030302020204" pitchFamily="66" charset="0"/>
              </a:rPr>
              <a:t>ontti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References/Sources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229600" cy="4857750"/>
          </a:xfrm>
        </p:spPr>
        <p:txBody>
          <a:bodyPr>
            <a:normAutofit fontScale="85000" lnSpcReduction="10000"/>
          </a:bodyPr>
          <a:lstStyle/>
          <a:p>
            <a:r>
              <a:rPr lang="en-GB" sz="1900" dirty="0" smtClean="0">
                <a:latin typeface="Comic Sans MS" panose="030F0702030302020204" pitchFamily="66" charset="0"/>
              </a:rPr>
              <a:t>Austin and </a:t>
            </a:r>
            <a:r>
              <a:rPr lang="en-GB" sz="1900" dirty="0" err="1" smtClean="0">
                <a:latin typeface="Comic Sans MS" panose="030F0702030302020204" pitchFamily="66" charset="0"/>
              </a:rPr>
              <a:t>Macfarlan</a:t>
            </a:r>
            <a:r>
              <a:rPr lang="en-GB" sz="1900" dirty="0" smtClean="0">
                <a:latin typeface="Comic Sans MS" panose="030F0702030302020204" pitchFamily="66" charset="0"/>
              </a:rPr>
              <a:t> (2007) </a:t>
            </a:r>
            <a:r>
              <a:rPr lang="en-GB" sz="1900" i="1" dirty="0" smtClean="0">
                <a:latin typeface="Comic Sans MS" panose="030F0702030302020204" pitchFamily="66" charset="0"/>
              </a:rPr>
              <a:t>Corporate Information Strategy and  Management , </a:t>
            </a:r>
            <a:r>
              <a:rPr lang="en-GB" sz="1900" dirty="0" smtClean="0">
                <a:latin typeface="Comic Sans MS" panose="030F0702030302020204" pitchFamily="66" charset="0"/>
              </a:rPr>
              <a:t>7th Edition, McGraw Hill, 2007)</a:t>
            </a:r>
          </a:p>
          <a:p>
            <a:r>
              <a:rPr lang="en-GB" sz="1900" dirty="0" smtClean="0">
                <a:latin typeface="Comic Sans MS" panose="030F0702030302020204" pitchFamily="66" charset="0"/>
              </a:rPr>
              <a:t>Eaton, M. and Phillips, S. (2006) Sustaining Improvement: Is It a Pipe Dream: </a:t>
            </a:r>
            <a:r>
              <a:rPr lang="en-GB" sz="1900" dirty="0" err="1" smtClean="0">
                <a:latin typeface="Comic Sans MS" panose="030F0702030302020204" pitchFamily="66" charset="0"/>
              </a:rPr>
              <a:t>ezinearticles</a:t>
            </a:r>
            <a:r>
              <a:rPr lang="en-GB" sz="19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GB" sz="1900" dirty="0" smtClean="0">
                <a:latin typeface="Comic Sans MS" panose="030F0702030302020204" pitchFamily="66" charset="0"/>
              </a:rPr>
              <a:t>Jacobs, R. W. (1994) Real-time strategic change: How to involve an entire organization in fast and far-reaching change. San Francisco: </a:t>
            </a:r>
            <a:r>
              <a:rPr lang="en-GB" sz="1900" dirty="0" err="1" smtClean="0">
                <a:latin typeface="Comic Sans MS" panose="030F0702030302020204" pitchFamily="66" charset="0"/>
              </a:rPr>
              <a:t>Berrett</a:t>
            </a:r>
            <a:r>
              <a:rPr lang="en-GB" sz="1900" dirty="0" smtClean="0">
                <a:latin typeface="Comic Sans MS" panose="030F0702030302020204" pitchFamily="66" charset="0"/>
              </a:rPr>
              <a:t>-Koehler: 335. </a:t>
            </a:r>
          </a:p>
          <a:p>
            <a:r>
              <a:rPr lang="en-GB" sz="1900" dirty="0" err="1" smtClean="0">
                <a:latin typeface="Comic Sans MS" panose="030F0702030302020204" pitchFamily="66" charset="0"/>
              </a:rPr>
              <a:t>Kotter</a:t>
            </a:r>
            <a:r>
              <a:rPr lang="en-GB" sz="1900" dirty="0" smtClean="0">
                <a:latin typeface="Comic Sans MS" panose="030F0702030302020204" pitchFamily="66" charset="0"/>
              </a:rPr>
              <a:t> JP, Schlesinger LA. Choosing strategies for change. </a:t>
            </a:r>
            <a:r>
              <a:rPr lang="en-GB" sz="1900" i="1" dirty="0" err="1" smtClean="0">
                <a:latin typeface="Comic Sans MS" panose="030F0702030302020204" pitchFamily="66" charset="0"/>
              </a:rPr>
              <a:t>Harv</a:t>
            </a:r>
            <a:r>
              <a:rPr lang="en-GB" sz="1900" i="1" dirty="0" smtClean="0">
                <a:latin typeface="Comic Sans MS" panose="030F0702030302020204" pitchFamily="66" charset="0"/>
              </a:rPr>
              <a:t> Bus Rev </a:t>
            </a:r>
            <a:r>
              <a:rPr lang="en-GB" sz="1900" dirty="0" smtClean="0">
                <a:latin typeface="Comic Sans MS" panose="030F0702030302020204" pitchFamily="66" charset="0"/>
              </a:rPr>
              <a:t>1979; 57(2):106-14. </a:t>
            </a:r>
          </a:p>
          <a:p>
            <a:r>
              <a:rPr lang="en-GB" sz="1900" dirty="0" err="1" smtClean="0">
                <a:latin typeface="Comic Sans MS" panose="030F0702030302020204" pitchFamily="66" charset="0"/>
              </a:rPr>
              <a:t>Kotter</a:t>
            </a:r>
            <a:r>
              <a:rPr lang="en-GB" sz="1900" dirty="0" smtClean="0">
                <a:latin typeface="Comic Sans MS" panose="030F0702030302020204" pitchFamily="66" charset="0"/>
              </a:rPr>
              <a:t>, J. (1996) </a:t>
            </a:r>
            <a:r>
              <a:rPr lang="en-GB" sz="1900" u="sng" dirty="0" smtClean="0">
                <a:latin typeface="Comic Sans MS" panose="030F0702030302020204" pitchFamily="66" charset="0"/>
              </a:rPr>
              <a:t>Leading Change</a:t>
            </a:r>
            <a:r>
              <a:rPr lang="en-GB" sz="1900" dirty="0" smtClean="0">
                <a:latin typeface="Comic Sans MS" panose="030F0702030302020204" pitchFamily="66" charset="0"/>
              </a:rPr>
              <a:t>. Cambridge: Harvard Business School Press: 203. </a:t>
            </a:r>
          </a:p>
          <a:p>
            <a:r>
              <a:rPr lang="en-GB" sz="1900" dirty="0" smtClean="0">
                <a:latin typeface="Comic Sans MS" panose="030F0702030302020204" pitchFamily="66" charset="0"/>
              </a:rPr>
              <a:t>Lewis, L. K. (2000) Communicating Change: Four Cases of Quality Programs. </a:t>
            </a:r>
            <a:r>
              <a:rPr lang="en-GB" sz="1900" u="sng" dirty="0" smtClean="0">
                <a:latin typeface="Comic Sans MS" panose="030F0702030302020204" pitchFamily="66" charset="0"/>
              </a:rPr>
              <a:t>Journal of Business Communication</a:t>
            </a:r>
            <a:r>
              <a:rPr lang="en-GB" sz="1900" dirty="0" smtClean="0">
                <a:latin typeface="Comic Sans MS" panose="030F0702030302020204" pitchFamily="66" charset="0"/>
              </a:rPr>
              <a:t>, 37(2): 128-155. </a:t>
            </a:r>
          </a:p>
          <a:p>
            <a:r>
              <a:rPr lang="en-GB" sz="1900" dirty="0" err="1" smtClean="0">
                <a:latin typeface="Comic Sans MS" panose="030F0702030302020204" pitchFamily="66" charset="0"/>
              </a:rPr>
              <a:t>Marchand</a:t>
            </a:r>
            <a:r>
              <a:rPr lang="en-GB" sz="1900" dirty="0" smtClean="0">
                <a:latin typeface="Comic Sans MS" panose="030F0702030302020204" pitchFamily="66" charset="0"/>
              </a:rPr>
              <a:t>, D. (1998) ‘Competing with Intellectual Capital.’ in G. von Krogh, G. </a:t>
            </a:r>
            <a:r>
              <a:rPr lang="en-GB" sz="1900" dirty="0" err="1" smtClean="0">
                <a:latin typeface="Comic Sans MS" panose="030F0702030302020204" pitchFamily="66" charset="0"/>
              </a:rPr>
              <a:t>Roos</a:t>
            </a:r>
            <a:r>
              <a:rPr lang="en-GB" sz="1900" dirty="0" smtClean="0">
                <a:latin typeface="Comic Sans MS" panose="030F0702030302020204" pitchFamily="66" charset="0"/>
              </a:rPr>
              <a:t> and D. </a:t>
            </a:r>
            <a:r>
              <a:rPr lang="en-GB" sz="1900" dirty="0" err="1" smtClean="0">
                <a:latin typeface="Comic Sans MS" panose="030F0702030302020204" pitchFamily="66" charset="0"/>
              </a:rPr>
              <a:t>Kleine</a:t>
            </a:r>
            <a:r>
              <a:rPr lang="en-GB" sz="1900" dirty="0" smtClean="0">
                <a:latin typeface="Comic Sans MS" panose="030F0702030302020204" pitchFamily="66" charset="0"/>
              </a:rPr>
              <a:t> Knowing I Firms. London, Sage: 253-268</a:t>
            </a:r>
          </a:p>
          <a:p>
            <a:r>
              <a:rPr lang="en-GB" sz="1900" dirty="0" err="1" smtClean="0">
                <a:latin typeface="Comic Sans MS" panose="030F0702030302020204" pitchFamily="66" charset="0"/>
              </a:rPr>
              <a:t>Mutch</a:t>
            </a:r>
            <a:r>
              <a:rPr lang="en-GB" sz="1900" dirty="0" smtClean="0">
                <a:latin typeface="Comic Sans MS" panose="030F0702030302020204" pitchFamily="66" charset="0"/>
              </a:rPr>
              <a:t>, A. (2008) </a:t>
            </a:r>
            <a:r>
              <a:rPr lang="en-GB" sz="1900" u="sng" dirty="0" smtClean="0">
                <a:latin typeface="Comic Sans MS" panose="030F0702030302020204" pitchFamily="66" charset="0"/>
              </a:rPr>
              <a:t>Managing Information and Knowledge in Organizations</a:t>
            </a:r>
            <a:r>
              <a:rPr lang="en-GB" sz="1900" dirty="0" smtClean="0">
                <a:latin typeface="Comic Sans MS" panose="030F0702030302020204" pitchFamily="66" charset="0"/>
              </a:rPr>
              <a:t>. London: </a:t>
            </a:r>
            <a:r>
              <a:rPr lang="en-GB" sz="1900" dirty="0" err="1" smtClean="0">
                <a:latin typeface="Comic Sans MS" panose="030F0702030302020204" pitchFamily="66" charset="0"/>
              </a:rPr>
              <a:t>Routledge</a:t>
            </a:r>
            <a:r>
              <a:rPr lang="en-GB" sz="1900" dirty="0" smtClean="0">
                <a:latin typeface="Comic Sans MS" panose="030F0702030302020204" pitchFamily="66" charset="0"/>
              </a:rPr>
              <a:t>: 272. </a:t>
            </a:r>
          </a:p>
          <a:p>
            <a:r>
              <a:rPr lang="en-GB" sz="1900" dirty="0" err="1">
                <a:latin typeface="Comic Sans MS" panose="030F0702030302020204" pitchFamily="66" charset="0"/>
              </a:rPr>
              <a:t>Prochaska</a:t>
            </a:r>
            <a:r>
              <a:rPr lang="en-GB" sz="1900" dirty="0">
                <a:latin typeface="Comic Sans MS" panose="030F0702030302020204" pitchFamily="66" charset="0"/>
              </a:rPr>
              <a:t>, J. O. and </a:t>
            </a:r>
            <a:r>
              <a:rPr lang="en-GB" sz="1900" dirty="0" err="1">
                <a:latin typeface="Comic Sans MS" panose="030F0702030302020204" pitchFamily="66" charset="0"/>
              </a:rPr>
              <a:t>DiClementie</a:t>
            </a:r>
            <a:r>
              <a:rPr lang="en-GB" sz="1900" dirty="0">
                <a:latin typeface="Comic Sans MS" panose="030F0702030302020204" pitchFamily="66" charset="0"/>
              </a:rPr>
              <a:t>, C. C. (1982) Trans-theoretical therapy- towards a more integrated model of change. </a:t>
            </a:r>
            <a:r>
              <a:rPr lang="en-GB" sz="1900" u="sng" dirty="0">
                <a:latin typeface="Comic Sans MS" panose="030F0702030302020204" pitchFamily="66" charset="0"/>
              </a:rPr>
              <a:t>Psychotherapy: Theory, Research and Practice</a:t>
            </a:r>
            <a:r>
              <a:rPr lang="en-GB" sz="1900" dirty="0">
                <a:latin typeface="Comic Sans MS" panose="030F0702030302020204" pitchFamily="66" charset="0"/>
              </a:rPr>
              <a:t>, 19(3): 276-288. </a:t>
            </a:r>
          </a:p>
          <a:p>
            <a:endParaRPr lang="en-GB" sz="1800" dirty="0" smtClean="0">
              <a:latin typeface="Comic Sans MS" panose="030F0702030302020204" pitchFamily="66" charset="0"/>
            </a:endParaRPr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4846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49337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People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3974"/>
            <a:ext cx="8229600" cy="5534026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Information Producers, Processors, </a:t>
            </a:r>
            <a:r>
              <a:rPr lang="en-GB" sz="2000" dirty="0" smtClean="0">
                <a:latin typeface="Comic Sans MS" panose="030F0702030302020204" pitchFamily="66" charset="0"/>
              </a:rPr>
              <a:t>Consumers, 'Users'.. also</a:t>
            </a:r>
          </a:p>
          <a:p>
            <a:pPr marL="0" indent="0">
              <a:buNone/>
            </a:pPr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'Knowledge </a:t>
            </a:r>
            <a:r>
              <a:rPr lang="en-GB" sz="2000" dirty="0">
                <a:latin typeface="Comic Sans MS" panose="030F0702030302020204" pitchFamily="66" charset="0"/>
              </a:rPr>
              <a:t>Workers' - Peter Drucker/Stephen </a:t>
            </a:r>
            <a:r>
              <a:rPr lang="en-GB" sz="2000" dirty="0" smtClean="0">
                <a:latin typeface="Comic Sans MS" panose="030F0702030302020204" pitchFamily="66" charset="0"/>
              </a:rPr>
              <a:t>Covey, </a:t>
            </a:r>
            <a:r>
              <a:rPr lang="en-GB" sz="1700" dirty="0">
                <a:latin typeface="Comic Sans MS" panose="030F0702030302020204" pitchFamily="66" charset="0"/>
              </a:rPr>
              <a:t>English (2009</a:t>
            </a:r>
            <a:r>
              <a:rPr lang="en-GB" sz="1700" dirty="0" smtClean="0">
                <a:latin typeface="Comic Sans MS" panose="030F0702030302020204" pitchFamily="66" charset="0"/>
              </a:rPr>
              <a:t>)</a:t>
            </a:r>
          </a:p>
          <a:p>
            <a:endParaRPr lang="en-GB" sz="8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Knowledge Management is as much about ‘People’ as Information. </a:t>
            </a:r>
            <a:r>
              <a:rPr lang="en-GB" sz="1700" dirty="0" smtClean="0">
                <a:latin typeface="Comic Sans MS" panose="030F0702030302020204" pitchFamily="66" charset="0"/>
              </a:rPr>
              <a:t>Davenport and </a:t>
            </a:r>
            <a:r>
              <a:rPr lang="en-GB" sz="1700" dirty="0" err="1" smtClean="0">
                <a:latin typeface="Comic Sans MS" panose="030F0702030302020204" pitchFamily="66" charset="0"/>
              </a:rPr>
              <a:t>Marchand</a:t>
            </a:r>
            <a:r>
              <a:rPr lang="en-GB" sz="1700" dirty="0" smtClean="0">
                <a:latin typeface="Comic Sans MS" panose="030F0702030302020204" pitchFamily="66" charset="0"/>
              </a:rPr>
              <a:t> (2000)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People are essentially unpredictable unlike the more controlled process flows </a:t>
            </a:r>
            <a:r>
              <a:rPr lang="en-GB" sz="1700" dirty="0" smtClean="0">
                <a:latin typeface="Comic Sans MS" panose="030F0702030302020204" pitchFamily="66" charset="0"/>
              </a:rPr>
              <a:t>Whitehead (2006)</a:t>
            </a:r>
          </a:p>
          <a:p>
            <a:pPr marL="0" indent="0">
              <a:buNone/>
            </a:pPr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Deloitte survey: 99 corporations of which 90% had revenues &gt; $</a:t>
            </a:r>
            <a:r>
              <a:rPr lang="en-GB" sz="2000" dirty="0">
                <a:latin typeface="Comic Sans MS" panose="030F0702030302020204" pitchFamily="66" charset="0"/>
              </a:rPr>
              <a:t>1bn </a:t>
            </a:r>
            <a:r>
              <a:rPr lang="en-GB" sz="1700" dirty="0">
                <a:latin typeface="Comic Sans MS" panose="030F0702030302020204" pitchFamily="66" charset="0"/>
              </a:rPr>
              <a:t>Deloitte (1999) </a:t>
            </a:r>
            <a:r>
              <a:rPr lang="en-GB" sz="1700" dirty="0" smtClean="0">
                <a:latin typeface="Comic Sans MS" panose="030F0702030302020204" pitchFamily="66" charset="0"/>
              </a:rPr>
              <a:t> 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57% of </a:t>
            </a:r>
            <a:r>
              <a:rPr lang="en-GB" sz="1600" dirty="0" smtClean="0">
                <a:latin typeface="Comic Sans MS" panose="030F0702030302020204" pitchFamily="66" charset="0"/>
              </a:rPr>
              <a:t>IT </a:t>
            </a:r>
            <a:r>
              <a:rPr lang="en-GB" sz="1600" dirty="0">
                <a:latin typeface="Comic Sans MS" panose="030F0702030302020204" pitchFamily="66" charset="0"/>
              </a:rPr>
              <a:t>issues and problems are p</a:t>
            </a:r>
            <a:r>
              <a:rPr lang="en-GB" sz="1600" i="1" dirty="0">
                <a:latin typeface="Comic Sans MS" panose="030F0702030302020204" pitchFamily="66" charset="0"/>
              </a:rPr>
              <a:t>eople</a:t>
            </a:r>
            <a:r>
              <a:rPr lang="en-GB" sz="1600" dirty="0">
                <a:latin typeface="Comic Sans MS" panose="030F0702030302020204" pitchFamily="66" charset="0"/>
              </a:rPr>
              <a:t> related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Change management, Quality of staff and education and training, </a:t>
            </a:r>
            <a:r>
              <a:rPr lang="en-GB" sz="1600" dirty="0" smtClean="0">
                <a:latin typeface="Comic Sans MS" panose="030F0702030302020204" pitchFamily="66" charset="0"/>
              </a:rPr>
              <a:t>resistance </a:t>
            </a:r>
            <a:r>
              <a:rPr lang="en-GB" sz="1600" dirty="0">
                <a:latin typeface="Comic Sans MS" panose="030F0702030302020204" pitchFamily="66" charset="0"/>
              </a:rPr>
              <a:t>to </a:t>
            </a:r>
            <a:r>
              <a:rPr lang="en-GB" sz="1600" dirty="0" smtClean="0">
                <a:latin typeface="Comic Sans MS" panose="030F0702030302020204" pitchFamily="66" charset="0"/>
              </a:rPr>
              <a:t>change</a:t>
            </a:r>
          </a:p>
          <a:p>
            <a:pPr lvl="1"/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Education is the single most essential factor in successful projects </a:t>
            </a:r>
            <a:r>
              <a:rPr lang="en-GB" sz="1700" dirty="0" err="1" smtClean="0">
                <a:latin typeface="Comic Sans MS" panose="030F0702030302020204" pitchFamily="66" charset="0"/>
              </a:rPr>
              <a:t>Goodfellow</a:t>
            </a:r>
            <a:r>
              <a:rPr lang="en-GB" sz="1700" dirty="0" smtClean="0">
                <a:latin typeface="Comic Sans MS" panose="030F0702030302020204" pitchFamily="66" charset="0"/>
              </a:rPr>
              <a:t> (1994)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People who are trained and work together as a team are the key to success or failure </a:t>
            </a:r>
            <a:r>
              <a:rPr lang="en-GB" sz="1700" dirty="0" smtClean="0">
                <a:latin typeface="Comic Sans MS" panose="030F0702030302020204" pitchFamily="66" charset="0"/>
              </a:rPr>
              <a:t>Wallace and </a:t>
            </a:r>
            <a:r>
              <a:rPr lang="en-GB" sz="1700" dirty="0" err="1" smtClean="0">
                <a:latin typeface="Comic Sans MS" panose="030F0702030302020204" pitchFamily="66" charset="0"/>
              </a:rPr>
              <a:t>Kremzar</a:t>
            </a:r>
            <a:r>
              <a:rPr lang="en-GB" sz="1700" dirty="0" smtClean="0">
                <a:latin typeface="Comic Sans MS" panose="030F0702030302020204" pitchFamily="66" charset="0"/>
              </a:rPr>
              <a:t> (2001)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latin typeface="Comic Sans MS" panose="030F0702030302020204" pitchFamily="66" charset="0"/>
              </a:rPr>
              <a:t>The importance of 'soft skills', change management, performance measures, rewards employee morale </a:t>
            </a:r>
            <a:r>
              <a:rPr lang="en-GB" sz="1700" dirty="0" smtClean="0">
                <a:latin typeface="Comic Sans MS" panose="030F0702030302020204" pitchFamily="66" charset="0"/>
              </a:rPr>
              <a:t>Mohamed and McLaren (2009)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71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35798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Culture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850"/>
            <a:ext cx="8229600" cy="489585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Organisational Culture- ‘The </a:t>
            </a:r>
            <a:r>
              <a:rPr lang="en-GB" dirty="0">
                <a:latin typeface="Comic Sans MS" panose="030F0702030302020204" pitchFamily="66" charset="0"/>
              </a:rPr>
              <a:t>way we do things around here</a:t>
            </a:r>
            <a:r>
              <a:rPr lang="en-GB" dirty="0" smtClean="0">
                <a:latin typeface="Comic Sans MS" panose="030F0702030302020204" pitchFamily="66" charset="0"/>
              </a:rPr>
              <a:t>’- allied to: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The importance of Corporate Values upon: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000" dirty="0" smtClean="0">
                <a:latin typeface="Comic Sans MS" panose="030F0702030302020204" pitchFamily="66" charset="0"/>
              </a:rPr>
              <a:t>Information Culture: </a:t>
            </a:r>
            <a:r>
              <a:rPr lang="en-GB" sz="1900" dirty="0">
                <a:latin typeface="Comic Sans MS" panose="030F0702030302020204" pitchFamily="66" charset="0"/>
              </a:rPr>
              <a:t>Davenport and </a:t>
            </a:r>
            <a:r>
              <a:rPr lang="en-GB" sz="1900" dirty="0" err="1">
                <a:latin typeface="Comic Sans MS" panose="030F0702030302020204" pitchFamily="66" charset="0"/>
              </a:rPr>
              <a:t>Prusak</a:t>
            </a:r>
            <a:r>
              <a:rPr lang="en-GB" sz="1900" dirty="0">
                <a:latin typeface="Comic Sans MS" panose="030F0702030302020204" pitchFamily="66" charset="0"/>
              </a:rPr>
              <a:t> (1997</a:t>
            </a:r>
            <a:r>
              <a:rPr lang="en-GB" sz="1900" dirty="0" smtClean="0">
                <a:latin typeface="Comic Sans MS" panose="030F0702030302020204" pitchFamily="66" charset="0"/>
              </a:rPr>
              <a:t>)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sz="900" dirty="0" smtClean="0">
              <a:latin typeface="Comic Sans MS" panose="030F0702030302020204" pitchFamily="66" charset="0"/>
            </a:endParaRPr>
          </a:p>
          <a:p>
            <a:pPr lvl="1"/>
            <a:r>
              <a:rPr lang="en-GB" dirty="0" smtClean="0">
                <a:latin typeface="Comic Sans MS" panose="030F0702030302020204" pitchFamily="66" charset="0"/>
              </a:rPr>
              <a:t>The attitudes and patterns of behaviour that identifies an organisation’s approach to information </a:t>
            </a:r>
          </a:p>
          <a:p>
            <a:endParaRPr lang="en-GB" sz="800" dirty="0" smtClean="0">
              <a:latin typeface="Comic Sans MS" panose="030F0702030302020204" pitchFamily="66" charset="0"/>
            </a:endParaRPr>
          </a:p>
          <a:p>
            <a:pPr lvl="1"/>
            <a:r>
              <a:rPr lang="en-GB" dirty="0" smtClean="0">
                <a:latin typeface="Comic Sans MS" panose="030F0702030302020204" pitchFamily="66" charset="0"/>
              </a:rPr>
              <a:t>An important influence on how it views and uses information</a:t>
            </a:r>
          </a:p>
        </p:txBody>
      </p:sp>
    </p:spTree>
    <p:extLst>
      <p:ext uri="{BB962C8B-B14F-4D97-AF65-F5344CB8AC3E}">
        <p14:creationId xmlns:p14="http://schemas.microsoft.com/office/powerpoint/2010/main" val="96080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7791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Information Politics and Culture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457057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8800" dirty="0" smtClean="0">
                <a:latin typeface="Comic Sans MS" panose="030F0702030302020204" pitchFamily="66" charset="0"/>
              </a:rPr>
              <a:t>Managing the politics of information, together with changes in organisational culture, is difficult, complex and time consuming. </a:t>
            </a:r>
          </a:p>
          <a:p>
            <a:pPr marL="0" indent="0">
              <a:buNone/>
            </a:pPr>
            <a:endParaRPr lang="en-GB" sz="25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8000" dirty="0" smtClean="0">
                <a:latin typeface="Comic Sans MS" panose="030F0702030302020204" pitchFamily="66" charset="0"/>
              </a:rPr>
              <a:t>Five models of information politics were identified </a:t>
            </a:r>
            <a:r>
              <a:rPr lang="en-GB" sz="8000" i="1" dirty="0" smtClean="0">
                <a:latin typeface="Comic Sans MS" panose="030F0702030302020204" pitchFamily="66" charset="0"/>
              </a:rPr>
              <a:t>in order of increasing effectiveness.</a:t>
            </a:r>
            <a:r>
              <a:rPr lang="en-GB" sz="8000" dirty="0" smtClean="0">
                <a:latin typeface="Comic Sans MS" panose="030F0702030302020204" pitchFamily="66" charset="0"/>
              </a:rPr>
              <a:t>  Davenport </a:t>
            </a:r>
            <a:r>
              <a:rPr lang="en-GB" sz="8000" dirty="0" err="1">
                <a:latin typeface="Comic Sans MS" panose="030F0702030302020204" pitchFamily="66" charset="0"/>
              </a:rPr>
              <a:t>Eccles</a:t>
            </a:r>
            <a:r>
              <a:rPr lang="en-GB" sz="8000" dirty="0">
                <a:latin typeface="Comic Sans MS" panose="030F0702030302020204" pitchFamily="66" charset="0"/>
              </a:rPr>
              <a:t> and </a:t>
            </a:r>
            <a:r>
              <a:rPr lang="en-GB" sz="8000" dirty="0" err="1">
                <a:latin typeface="Comic Sans MS" panose="030F0702030302020204" pitchFamily="66" charset="0"/>
              </a:rPr>
              <a:t>Prusak</a:t>
            </a:r>
            <a:r>
              <a:rPr lang="en-GB" sz="8000" dirty="0">
                <a:latin typeface="Comic Sans MS" panose="030F0702030302020204" pitchFamily="66" charset="0"/>
              </a:rPr>
              <a:t> </a:t>
            </a:r>
            <a:r>
              <a:rPr lang="en-GB" sz="8000" dirty="0" smtClean="0">
                <a:latin typeface="Comic Sans MS" panose="030F0702030302020204" pitchFamily="66" charset="0"/>
              </a:rPr>
              <a:t>(1992: 56) </a:t>
            </a:r>
            <a:r>
              <a:rPr lang="en-GB" sz="8000" dirty="0">
                <a:latin typeface="Comic Sans MS" panose="030F0702030302020204" pitchFamily="66" charset="0"/>
              </a:rPr>
              <a:t>Davenport and </a:t>
            </a:r>
            <a:r>
              <a:rPr lang="en-GB" sz="8000" dirty="0" err="1">
                <a:latin typeface="Comic Sans MS" panose="030F0702030302020204" pitchFamily="66" charset="0"/>
              </a:rPr>
              <a:t>Prusak</a:t>
            </a:r>
            <a:r>
              <a:rPr lang="en-GB" sz="8000" dirty="0">
                <a:latin typeface="Comic Sans MS" panose="030F0702030302020204" pitchFamily="66" charset="0"/>
              </a:rPr>
              <a:t> </a:t>
            </a:r>
            <a:r>
              <a:rPr lang="en-GB" sz="8000" dirty="0" smtClean="0">
                <a:latin typeface="Comic Sans MS" panose="030F0702030302020204" pitchFamily="66" charset="0"/>
              </a:rPr>
              <a:t>(1997</a:t>
            </a:r>
            <a:r>
              <a:rPr lang="en-GB" sz="8000" dirty="0">
                <a:latin typeface="Comic Sans MS" panose="030F0702030302020204" pitchFamily="66" charset="0"/>
              </a:rPr>
              <a:t>: </a:t>
            </a:r>
            <a:r>
              <a:rPr lang="en-GB" sz="8000" dirty="0" smtClean="0">
                <a:latin typeface="Comic Sans MS" panose="030F0702030302020204" pitchFamily="66" charset="0"/>
              </a:rPr>
              <a:t>69)</a:t>
            </a:r>
          </a:p>
          <a:p>
            <a:pPr marL="0" indent="0">
              <a:buNone/>
            </a:pPr>
            <a:endParaRPr lang="en-GB" sz="2500" dirty="0" smtClean="0">
              <a:latin typeface="Comic Sans MS" panose="030F0702030302020204" pitchFamily="66" charset="0"/>
            </a:endParaRPr>
          </a:p>
          <a:p>
            <a:r>
              <a:rPr lang="en-GB" sz="6400" b="1" dirty="0" smtClean="0">
                <a:latin typeface="Comic Sans MS" panose="030F0702030302020204" pitchFamily="66" charset="0"/>
              </a:rPr>
              <a:t>Technocratic </a:t>
            </a:r>
            <a:r>
              <a:rPr lang="en-GB" sz="6400" b="1" dirty="0">
                <a:latin typeface="Comic Sans MS" panose="030F0702030302020204" pitchFamily="66" charset="0"/>
              </a:rPr>
              <a:t>Utopianism</a:t>
            </a:r>
            <a:r>
              <a:rPr lang="en-GB" sz="6400" dirty="0">
                <a:latin typeface="Comic Sans MS" panose="030F0702030302020204" pitchFamily="66" charset="0"/>
              </a:rPr>
              <a:t>: A heavily technical approach to information management stressing categorisation and modelling of an organisation’s full information assets, with heavy reliance on emerging </a:t>
            </a:r>
            <a:r>
              <a:rPr lang="en-GB" sz="6400" dirty="0" smtClean="0">
                <a:latin typeface="Comic Sans MS" panose="030F0702030302020204" pitchFamily="66" charset="0"/>
              </a:rPr>
              <a:t>technologies</a:t>
            </a:r>
            <a:endParaRPr lang="en-GB" sz="6400" dirty="0">
              <a:latin typeface="Comic Sans MS" panose="030F0702030302020204" pitchFamily="66" charset="0"/>
            </a:endParaRPr>
          </a:p>
          <a:p>
            <a:endParaRPr lang="en-GB" sz="1500" dirty="0">
              <a:latin typeface="Comic Sans MS" panose="030F0702030302020204" pitchFamily="66" charset="0"/>
            </a:endParaRPr>
          </a:p>
          <a:p>
            <a:r>
              <a:rPr lang="en-GB" sz="6400" b="1" dirty="0">
                <a:latin typeface="Comic Sans MS" panose="030F0702030302020204" pitchFamily="66" charset="0"/>
              </a:rPr>
              <a:t>Anarchy</a:t>
            </a:r>
            <a:r>
              <a:rPr lang="en-GB" sz="6400" dirty="0">
                <a:latin typeface="Comic Sans MS" panose="030F0702030302020204" pitchFamily="66" charset="0"/>
              </a:rPr>
              <a:t>: The absence of any overall information management policy, leaving individuals to obtain and manage their own information. </a:t>
            </a:r>
            <a:endParaRPr lang="en-GB" sz="6400" dirty="0" smtClean="0">
              <a:latin typeface="Comic Sans MS" panose="030F0702030302020204" pitchFamily="66" charset="0"/>
            </a:endParaRPr>
          </a:p>
          <a:p>
            <a:endParaRPr lang="en-GB" sz="1500" dirty="0">
              <a:latin typeface="Comic Sans MS" panose="030F0702030302020204" pitchFamily="66" charset="0"/>
            </a:endParaRPr>
          </a:p>
          <a:p>
            <a:r>
              <a:rPr lang="en-GB" sz="6400" b="1" dirty="0">
                <a:latin typeface="Comic Sans MS" panose="030F0702030302020204" pitchFamily="66" charset="0"/>
              </a:rPr>
              <a:t>Feudalism</a:t>
            </a:r>
            <a:r>
              <a:rPr lang="en-GB" sz="6400" dirty="0">
                <a:latin typeface="Comic Sans MS" panose="030F0702030302020204" pitchFamily="66" charset="0"/>
              </a:rPr>
              <a:t>: The management of information by individual business units or functions, which define their own information needs and report only limited information to the overall corporation. </a:t>
            </a:r>
            <a:endParaRPr lang="en-GB" sz="6400" dirty="0" smtClean="0">
              <a:latin typeface="Comic Sans MS" panose="030F0702030302020204" pitchFamily="66" charset="0"/>
            </a:endParaRPr>
          </a:p>
          <a:p>
            <a:endParaRPr lang="en-GB" sz="1500" dirty="0">
              <a:latin typeface="Comic Sans MS" panose="030F0702030302020204" pitchFamily="66" charset="0"/>
            </a:endParaRPr>
          </a:p>
          <a:p>
            <a:r>
              <a:rPr lang="en-GB" sz="6400" b="1" dirty="0">
                <a:latin typeface="Comic Sans MS" panose="030F0702030302020204" pitchFamily="66" charset="0"/>
              </a:rPr>
              <a:t>Monarchy</a:t>
            </a:r>
            <a:r>
              <a:rPr lang="en-GB" sz="6400" dirty="0">
                <a:latin typeface="Comic Sans MS" panose="030F0702030302020204" pitchFamily="66" charset="0"/>
              </a:rPr>
              <a:t>: The definition of information categories and reporting structures by the firm’s leaders, who may or may not share the information willingly after collecting it</a:t>
            </a:r>
            <a:r>
              <a:rPr lang="en-GB" sz="6400" dirty="0" smtClean="0">
                <a:latin typeface="Comic Sans MS" panose="030F0702030302020204" pitchFamily="66" charset="0"/>
              </a:rPr>
              <a:t>.</a:t>
            </a:r>
          </a:p>
          <a:p>
            <a:endParaRPr lang="en-GB" sz="1700" dirty="0" smtClean="0">
              <a:latin typeface="Comic Sans MS" panose="030F0702030302020204" pitchFamily="66" charset="0"/>
            </a:endParaRPr>
          </a:p>
          <a:p>
            <a:r>
              <a:rPr lang="en-GB" sz="6400" b="1" dirty="0">
                <a:latin typeface="Comic Sans MS" panose="030F0702030302020204" pitchFamily="66" charset="0"/>
              </a:rPr>
              <a:t>Federalism</a:t>
            </a:r>
            <a:r>
              <a:rPr lang="en-GB" sz="6400" dirty="0">
                <a:latin typeface="Comic Sans MS" panose="030F0702030302020204" pitchFamily="66" charset="0"/>
              </a:rPr>
              <a:t>: An approach to information management based on consensus and negotiation on the organisation’s key information elements and reporting structures. </a:t>
            </a:r>
          </a:p>
        </p:txBody>
      </p:sp>
    </p:spTree>
    <p:extLst>
      <p:ext uri="{BB962C8B-B14F-4D97-AF65-F5344CB8AC3E}">
        <p14:creationId xmlns:p14="http://schemas.microsoft.com/office/powerpoint/2010/main" val="60641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Organisational Culture and Change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Easier to get the hard components right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Can be developed in-house or get external help</a:t>
            </a:r>
          </a:p>
          <a:p>
            <a:pPr lvl="1"/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Difficult to get the soft components right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Resistance to change, 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Not enough impetus to change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Vested interests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Changing existing beliefs, view points and assumptions, touching on organisational culture</a:t>
            </a:r>
          </a:p>
          <a:p>
            <a:pPr lvl="1"/>
            <a:r>
              <a:rPr lang="en-GB" sz="2400" dirty="0" smtClean="0">
                <a:latin typeface="Comic Sans MS" panose="030F0702030302020204" pitchFamily="66" charset="0"/>
              </a:rPr>
              <a:t>We all like our 'comfort zone'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18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29600" cy="138085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Managing Change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46663"/>
            <a:ext cx="8229600" cy="541133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300" dirty="0" smtClean="0">
                <a:latin typeface="Comic Sans MS" panose="030F0702030302020204" pitchFamily="66" charset="0"/>
              </a:rPr>
              <a:t>Implementing any change or improvement involves </a:t>
            </a:r>
            <a:r>
              <a:rPr lang="en-GB" sz="4300" i="1" dirty="0" smtClean="0">
                <a:latin typeface="Comic Sans MS" panose="030F0702030302020204" pitchFamily="66" charset="0"/>
              </a:rPr>
              <a:t>changing </a:t>
            </a:r>
            <a:r>
              <a:rPr lang="en-GB" sz="4300" dirty="0" smtClean="0">
                <a:latin typeface="Comic Sans MS" panose="030F0702030302020204" pitchFamily="66" charset="0"/>
              </a:rPr>
              <a:t>human behaviour</a:t>
            </a:r>
          </a:p>
          <a:p>
            <a:pPr marL="0" indent="0">
              <a:buNone/>
            </a:pPr>
            <a:endParaRPr lang="en-GB" sz="1100" dirty="0">
              <a:latin typeface="Comic Sans MS" panose="030F0702030302020204" pitchFamily="66" charset="0"/>
            </a:endParaRPr>
          </a:p>
          <a:p>
            <a:pPr marL="0" lvl="1" indent="0">
              <a:buNone/>
            </a:pPr>
            <a:r>
              <a:rPr lang="en-GB" sz="4000" dirty="0" smtClean="0">
                <a:latin typeface="Comic Sans MS" panose="030F0702030302020204" pitchFamily="66" charset="0"/>
              </a:rPr>
              <a:t>A study identified that </a:t>
            </a:r>
            <a:r>
              <a:rPr lang="en-GB" sz="4000" i="1" dirty="0" smtClean="0">
                <a:latin typeface="Comic Sans MS" panose="030F0702030302020204" pitchFamily="66" charset="0"/>
              </a:rPr>
              <a:t>communication </a:t>
            </a:r>
            <a:r>
              <a:rPr lang="en-GB" sz="4000" dirty="0" smtClean="0">
                <a:latin typeface="Comic Sans MS" panose="030F0702030302020204" pitchFamily="66" charset="0"/>
              </a:rPr>
              <a:t>plays a fundamental role in the success or failure of such programmes  </a:t>
            </a:r>
            <a:r>
              <a:rPr lang="en-GB" sz="3200" dirty="0" smtClean="0">
                <a:latin typeface="Comic Sans MS" panose="030F0702030302020204" pitchFamily="66" charset="0"/>
              </a:rPr>
              <a:t>Lewis </a:t>
            </a:r>
            <a:r>
              <a:rPr lang="en-GB" sz="3200" dirty="0">
                <a:latin typeface="Comic Sans MS" panose="030F0702030302020204" pitchFamily="66" charset="0"/>
              </a:rPr>
              <a:t>(2000)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3800" dirty="0" smtClean="0">
                <a:latin typeface="Comic Sans MS" panose="030F0702030302020204" pitchFamily="66" charset="0"/>
              </a:rPr>
              <a:t>Four key themes emerged</a:t>
            </a:r>
            <a:r>
              <a:rPr lang="en-GB" dirty="0" smtClean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en-GB" sz="3500" dirty="0" smtClean="0">
                <a:latin typeface="Comic Sans MS" panose="030F0702030302020204" pitchFamily="66" charset="0"/>
              </a:rPr>
              <a:t>Creating, sharing and communicating a </a:t>
            </a:r>
            <a:r>
              <a:rPr lang="en-GB" sz="3500" i="1" dirty="0" smtClean="0">
                <a:latin typeface="Comic Sans MS" panose="030F0702030302020204" pitchFamily="66" charset="0"/>
              </a:rPr>
              <a:t>vision</a:t>
            </a:r>
            <a:r>
              <a:rPr lang="en-GB" sz="3500" dirty="0" smtClean="0">
                <a:latin typeface="Comic Sans MS" panose="030F0702030302020204" pitchFamily="66" charset="0"/>
              </a:rPr>
              <a:t> to everyone</a:t>
            </a:r>
          </a:p>
          <a:p>
            <a:pPr lvl="1"/>
            <a:endParaRPr lang="en-GB" sz="5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500" dirty="0" smtClean="0">
                <a:latin typeface="Comic Sans MS" panose="030F0702030302020204" pitchFamily="66" charset="0"/>
              </a:rPr>
              <a:t>Sense making around the vision with the provision of feedback opportunities</a:t>
            </a:r>
          </a:p>
          <a:p>
            <a:pPr lvl="1"/>
            <a:endParaRPr lang="en-GB" sz="5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500" dirty="0" smtClean="0">
                <a:latin typeface="Comic Sans MS" panose="030F0702030302020204" pitchFamily="66" charset="0"/>
              </a:rPr>
              <a:t>Establishing legitimacy for change around the stakeholders (getting ‘buy in’)</a:t>
            </a:r>
          </a:p>
          <a:p>
            <a:pPr lvl="1"/>
            <a:endParaRPr lang="en-GB" sz="500" dirty="0" smtClean="0">
              <a:latin typeface="Comic Sans MS" panose="030F0702030302020204" pitchFamily="66" charset="0"/>
            </a:endParaRPr>
          </a:p>
          <a:p>
            <a:pPr lvl="1"/>
            <a:r>
              <a:rPr lang="en-GB" sz="3500" dirty="0" smtClean="0">
                <a:latin typeface="Comic Sans MS" panose="030F0702030302020204" pitchFamily="66" charset="0"/>
              </a:rPr>
              <a:t>Communicating goal achievements</a:t>
            </a:r>
            <a:r>
              <a:rPr lang="en-GB" sz="3500" dirty="0">
                <a:latin typeface="Comic Sans MS" panose="030F0702030302020204" pitchFamily="66" charset="0"/>
              </a:rPr>
              <a:t>-</a:t>
            </a:r>
            <a:r>
              <a:rPr lang="en-GB" sz="3500" dirty="0" smtClean="0">
                <a:latin typeface="Comic Sans MS" panose="030F0702030302020204" pitchFamily="66" charset="0"/>
              </a:rPr>
              <a:t> publicising successes</a:t>
            </a:r>
            <a:r>
              <a:rPr lang="en-GB" dirty="0" smtClean="0">
                <a:latin typeface="Comic Sans MS" panose="030F0702030302020204" pitchFamily="66" charset="0"/>
              </a:rPr>
              <a:t>, </a:t>
            </a:r>
            <a:r>
              <a:rPr lang="en-GB" sz="3500" dirty="0" smtClean="0">
                <a:latin typeface="Comic Sans MS" panose="030F0702030302020204" pitchFamily="66" charset="0"/>
              </a:rPr>
              <a:t>providing evidence of continued progress towards targets, milestones, </a:t>
            </a:r>
            <a:r>
              <a:rPr lang="en-GB" sz="3500" dirty="0" err="1" smtClean="0">
                <a:latin typeface="Comic Sans MS" panose="030F0702030302020204" pitchFamily="66" charset="0"/>
              </a:rPr>
              <a:t>etc</a:t>
            </a:r>
            <a:endParaRPr lang="en-GB" sz="3500" dirty="0" smtClean="0">
              <a:latin typeface="Comic Sans MS" panose="030F0702030302020204" pitchFamily="66" charset="0"/>
            </a:endParaRPr>
          </a:p>
          <a:p>
            <a:pPr lvl="1"/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98996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255594" y="714375"/>
            <a:ext cx="7888406" cy="1706563"/>
          </a:xfrm>
        </p:spPr>
        <p:txBody>
          <a:bodyPr>
            <a:normAutofit/>
          </a:bodyPr>
          <a:lstStyle/>
          <a:p>
            <a:pPr algn="l"/>
            <a:r>
              <a:rPr lang="en-GB" sz="2200" dirty="0" smtClean="0">
                <a:latin typeface="Comic Sans MS" panose="030F0702030302020204" pitchFamily="66" charset="0"/>
              </a:rPr>
              <a:t>Henley Management College research- £25bn is wasted annually on UK improvement processes </a:t>
            </a:r>
            <a:br>
              <a:rPr lang="en-GB" sz="2200" dirty="0" smtClean="0">
                <a:latin typeface="Comic Sans MS" panose="030F0702030302020204" pitchFamily="66" charset="0"/>
              </a:rPr>
            </a:br>
            <a:r>
              <a:rPr lang="en-GB" sz="900" dirty="0" smtClean="0">
                <a:latin typeface="Comic Sans MS" panose="030F0702030302020204" pitchFamily="66" charset="0"/>
              </a:rPr>
              <a:t/>
            </a:r>
            <a:br>
              <a:rPr lang="en-GB" sz="900" dirty="0" smtClean="0">
                <a:latin typeface="Comic Sans MS" panose="030F0702030302020204" pitchFamily="66" charset="0"/>
              </a:rPr>
            </a:br>
            <a:r>
              <a:rPr lang="en-GB" sz="2200" dirty="0" smtClean="0">
                <a:latin typeface="Comic Sans MS" panose="030F0702030302020204" pitchFamily="66" charset="0"/>
              </a:rPr>
              <a:t>Upwards of 80% of such programmes fail to meet expectations</a:t>
            </a:r>
            <a:r>
              <a:rPr lang="en-GB" sz="900" dirty="0" smtClean="0">
                <a:latin typeface="Comic Sans MS" panose="030F0702030302020204" pitchFamily="66" charset="0"/>
              </a:rPr>
              <a:t/>
            </a:r>
            <a:br>
              <a:rPr lang="en-GB" sz="900" dirty="0" smtClean="0">
                <a:latin typeface="Comic Sans MS" panose="030F0702030302020204" pitchFamily="66" charset="0"/>
              </a:rPr>
            </a:br>
            <a:r>
              <a:rPr lang="en-GB" sz="900" dirty="0" smtClean="0">
                <a:latin typeface="Comic Sans MS" panose="030F0702030302020204" pitchFamily="66" charset="0"/>
              </a:rPr>
              <a:t/>
            </a:r>
            <a:br>
              <a:rPr lang="en-GB" sz="900" dirty="0" smtClean="0">
                <a:latin typeface="Comic Sans MS" panose="030F0702030302020204" pitchFamily="66" charset="0"/>
              </a:rPr>
            </a:br>
            <a:r>
              <a:rPr lang="en-GB" sz="1300" dirty="0" smtClean="0">
                <a:latin typeface="Comic Sans MS" panose="030F0702030302020204" pitchFamily="66" charset="0"/>
              </a:rPr>
              <a:t>Eaton and Phillips (2006)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420938"/>
            <a:ext cx="8229600" cy="424815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GB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sz="2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sz="20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571750" y="2492375"/>
            <a:ext cx="2554288" cy="6096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CC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Poor communication</a:t>
            </a:r>
            <a:endParaRPr lang="en-US" b="1" dirty="0">
              <a:solidFill>
                <a:schemeClr val="bg1"/>
              </a:solidFill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571750" y="4797425"/>
            <a:ext cx="2554288" cy="914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CC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Lack of collaboration</a:t>
            </a:r>
            <a:endParaRPr lang="en-US" b="1" dirty="0">
              <a:solidFill>
                <a:schemeClr val="bg1"/>
              </a:solidFill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571750" y="3500438"/>
            <a:ext cx="2554288" cy="838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CC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Poor diagnosis of </a:t>
            </a:r>
          </a:p>
          <a:p>
            <a:pPr algn="ctr"/>
            <a:r>
              <a:rPr lang="en-GB" b="1" dirty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change problem</a:t>
            </a:r>
            <a:endParaRPr lang="en-US" b="1" dirty="0">
              <a:solidFill>
                <a:schemeClr val="bg1"/>
              </a:solidFill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538632" name="Text Box 8"/>
          <p:cNvSpPr txBox="1">
            <a:spLocks noChangeArrowheads="1"/>
          </p:cNvSpPr>
          <p:nvPr/>
        </p:nvSpPr>
        <p:spPr bwMode="auto">
          <a:xfrm>
            <a:off x="6659563" y="2420938"/>
            <a:ext cx="160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latin typeface="Comic Sans MS" panose="030F0702030302020204" pitchFamily="66" charset="0"/>
                <a:cs typeface="Arial" pitchFamily="34" charset="0"/>
              </a:rPr>
              <a:t>Fractures stakeholder commitment</a:t>
            </a:r>
            <a:endParaRPr lang="en-US" b="1" dirty="0"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538633" name="Rectangle 9"/>
          <p:cNvSpPr>
            <a:spLocks noChangeArrowheads="1"/>
          </p:cNvSpPr>
          <p:nvPr/>
        </p:nvSpPr>
        <p:spPr bwMode="auto">
          <a:xfrm>
            <a:off x="6659563" y="3500438"/>
            <a:ext cx="2198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  <a:cs typeface="Arial" pitchFamily="34" charset="0"/>
              </a:rPr>
              <a:t>Wrong diagnosis </a:t>
            </a:r>
          </a:p>
          <a:p>
            <a:r>
              <a:rPr lang="en-GB" b="1" dirty="0">
                <a:latin typeface="Comic Sans MS" panose="030F0702030302020204" pitchFamily="66" charset="0"/>
                <a:cs typeface="Arial" pitchFamily="34" charset="0"/>
              </a:rPr>
              <a:t>= wrong change remedy</a:t>
            </a:r>
            <a:endParaRPr lang="en-US" b="1" dirty="0"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538634" name="Rectangle 10"/>
          <p:cNvSpPr>
            <a:spLocks noChangeArrowheads="1"/>
          </p:cNvSpPr>
          <p:nvPr/>
        </p:nvSpPr>
        <p:spPr bwMode="auto">
          <a:xfrm>
            <a:off x="6659563" y="5013325"/>
            <a:ext cx="2305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  <a:cs typeface="Arial" pitchFamily="34" charset="0"/>
              </a:rPr>
              <a:t>Prevents</a:t>
            </a:r>
          </a:p>
          <a:p>
            <a:r>
              <a:rPr lang="en-GB" b="1" dirty="0">
                <a:latin typeface="Comic Sans MS" panose="030F0702030302020204" pitchFamily="66" charset="0"/>
                <a:cs typeface="Arial" pitchFamily="34" charset="0"/>
              </a:rPr>
              <a:t>team cohesiveness</a:t>
            </a:r>
            <a:endParaRPr lang="en-US" b="1" dirty="0"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538636" name="AutoShape 12"/>
          <p:cNvSpPr>
            <a:spLocks noChangeArrowheads="1"/>
          </p:cNvSpPr>
          <p:nvPr/>
        </p:nvSpPr>
        <p:spPr bwMode="auto">
          <a:xfrm>
            <a:off x="5148263" y="2708275"/>
            <a:ext cx="1439862" cy="215900"/>
          </a:xfrm>
          <a:prstGeom prst="lef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cs typeface="Arial" pitchFamily="34" charset="0"/>
            </a:endParaRPr>
          </a:p>
        </p:txBody>
      </p:sp>
      <p:sp>
        <p:nvSpPr>
          <p:cNvPr id="538637" name="AutoShape 13"/>
          <p:cNvSpPr>
            <a:spLocks noChangeArrowheads="1"/>
          </p:cNvSpPr>
          <p:nvPr/>
        </p:nvSpPr>
        <p:spPr bwMode="auto">
          <a:xfrm>
            <a:off x="5148263" y="3789363"/>
            <a:ext cx="1439862" cy="215900"/>
          </a:xfrm>
          <a:prstGeom prst="lef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cs typeface="Arial" pitchFamily="34" charset="0"/>
            </a:endParaRPr>
          </a:p>
        </p:txBody>
      </p:sp>
      <p:sp>
        <p:nvSpPr>
          <p:cNvPr id="538638" name="AutoShape 14"/>
          <p:cNvSpPr>
            <a:spLocks noChangeArrowheads="1"/>
          </p:cNvSpPr>
          <p:nvPr/>
        </p:nvSpPr>
        <p:spPr bwMode="auto">
          <a:xfrm>
            <a:off x="5148263" y="5157788"/>
            <a:ext cx="1439862" cy="215900"/>
          </a:xfrm>
          <a:prstGeom prst="lef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3786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Managing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524000"/>
            <a:ext cx="8153400" cy="5334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3200" dirty="0" smtClean="0">
                <a:latin typeface="Comic Sans MS" panose="030F0702030302020204" pitchFamily="66" charset="0"/>
              </a:rPr>
              <a:t>Three scenarios</a:t>
            </a:r>
          </a:p>
          <a:p>
            <a:pPr lvl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n-US" sz="2800" dirty="0" smtClean="0">
                <a:latin typeface="Comic Sans MS" panose="030F0702030302020204" pitchFamily="66" charset="0"/>
              </a:rPr>
              <a:t>Turnaround: emphasis on speed and cost reduction the aim is to achieve immediate results (financial)</a:t>
            </a:r>
          </a:p>
          <a:p>
            <a:pPr lvl="1">
              <a:lnSpc>
                <a:spcPct val="90000"/>
              </a:lnSpc>
              <a:buFont typeface="Calibri" pitchFamily="34" charset="0"/>
              <a:buAutoNum type="arabicPeriod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n-US" sz="2800" dirty="0" smtClean="0">
                <a:latin typeface="Comic Sans MS" panose="030F0702030302020204" pitchFamily="66" charset="0"/>
              </a:rPr>
              <a:t>Revolutionary: fast change AND cultural change, often </a:t>
            </a:r>
            <a:r>
              <a:rPr lang="en-US" sz="2800" dirty="0" err="1" smtClean="0">
                <a:latin typeface="Comic Sans MS" panose="030F0702030302020204" pitchFamily="66" charset="0"/>
              </a:rPr>
              <a:t>charac</a:t>
            </a:r>
            <a:r>
              <a:rPr lang="en-GB" sz="2800" dirty="0" smtClean="0">
                <a:latin typeface="Comic Sans MS" panose="030F0702030302020204" pitchFamily="66" charset="0"/>
              </a:rPr>
              <a:t>t</a:t>
            </a:r>
            <a:r>
              <a:rPr lang="en-US" sz="2800" dirty="0" err="1" smtClean="0">
                <a:latin typeface="Comic Sans MS" panose="030F0702030302020204" pitchFamily="66" charset="0"/>
              </a:rPr>
              <a:t>erised</a:t>
            </a:r>
            <a:r>
              <a:rPr lang="en-US" sz="2800" dirty="0" smtClean="0">
                <a:latin typeface="Comic Sans MS" panose="030F0702030302020204" pitchFamily="66" charset="0"/>
              </a:rPr>
              <a:t> by strategic drift</a:t>
            </a:r>
          </a:p>
          <a:p>
            <a:pPr lvl="1">
              <a:lnSpc>
                <a:spcPct val="90000"/>
              </a:lnSpc>
              <a:buFont typeface="Calibri" pitchFamily="34" charset="0"/>
              <a:buAutoNum type="arabicPeriod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en-US" sz="2800" dirty="0" smtClean="0">
                <a:latin typeface="Comic Sans MS" panose="030F0702030302020204" pitchFamily="66" charset="0"/>
              </a:rPr>
              <a:t>Evolutionary: creating an </a:t>
            </a:r>
            <a:r>
              <a:rPr lang="en-US" sz="2800" dirty="0" err="1" smtClean="0">
                <a:latin typeface="Comic Sans MS" panose="030F0702030302020204" pitchFamily="66" charset="0"/>
              </a:rPr>
              <a:t>organisation</a:t>
            </a:r>
            <a:r>
              <a:rPr lang="en-US" sz="2800" dirty="0" smtClean="0">
                <a:latin typeface="Comic Sans MS" panose="030F0702030302020204" pitchFamily="66" charset="0"/>
              </a:rPr>
              <a:t> capable of continual change (the learning </a:t>
            </a:r>
            <a:r>
              <a:rPr lang="en-US" sz="2800" dirty="0" err="1" smtClean="0">
                <a:latin typeface="Comic Sans MS" panose="030F0702030302020204" pitchFamily="66" charset="0"/>
              </a:rPr>
              <a:t>organisation</a:t>
            </a:r>
            <a:r>
              <a:rPr lang="en-US" sz="2800" dirty="0" smtClean="0">
                <a:latin typeface="Comic Sans MS" panose="030F0702030302020204" pitchFamily="66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929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8477</TotalTime>
  <Words>1594</Words>
  <Application>Microsoft Office PowerPoint</Application>
  <PresentationFormat>On-screen Show (4:3)</PresentationFormat>
  <Paragraphs>294</Paragraphs>
  <Slides>25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Clarity</vt:lpstr>
      <vt:lpstr>Chart</vt:lpstr>
      <vt:lpstr>    IPW 2017 Managing Data Risks in the Digital Age</vt:lpstr>
      <vt:lpstr>Aims of today’s session</vt:lpstr>
      <vt:lpstr>People</vt:lpstr>
      <vt:lpstr>Culture</vt:lpstr>
      <vt:lpstr>Information Politics and Culture</vt:lpstr>
      <vt:lpstr>Organisational Culture and Change</vt:lpstr>
      <vt:lpstr>Managing Change</vt:lpstr>
      <vt:lpstr>Henley Management College research- £25bn is wasted annually on UK improvement processes   Upwards of 80% of such programmes fail to meet expectations  Eaton and Phillips (2006)</vt:lpstr>
      <vt:lpstr>Managing change</vt:lpstr>
      <vt:lpstr>Diagnosing change</vt:lpstr>
      <vt:lpstr>Styles of Managing Change</vt:lpstr>
      <vt:lpstr>Theoretical Models for Managing Change</vt:lpstr>
      <vt:lpstr>Formula for Change Model</vt:lpstr>
      <vt:lpstr>Stages of Change Model ‘Transtheoretical’ Model</vt:lpstr>
      <vt:lpstr>Managing this Change</vt:lpstr>
      <vt:lpstr>Kotter’s Eight-Step Change Model</vt:lpstr>
      <vt:lpstr>Overcoming user resistance</vt:lpstr>
      <vt:lpstr> Real World Example Data Quality Improvement Project</vt:lpstr>
      <vt:lpstr>Overall Project Improvement</vt:lpstr>
      <vt:lpstr>Managing Change Personal reflection</vt:lpstr>
      <vt:lpstr>Deciding Factors</vt:lpstr>
      <vt:lpstr>Lessons Learnt</vt:lpstr>
      <vt:lpstr>Managing Change</vt:lpstr>
      <vt:lpstr>Implications?</vt:lpstr>
      <vt:lpstr>References/Sources</vt:lpstr>
    </vt:vector>
  </TitlesOfParts>
  <Company>DE1 Design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 Williams</dc:creator>
  <cp:lastModifiedBy>Anthony O'brien</cp:lastModifiedBy>
  <cp:revision>379</cp:revision>
  <cp:lastPrinted>2017-05-12T09:37:11Z</cp:lastPrinted>
  <dcterms:created xsi:type="dcterms:W3CDTF">2013-06-21T14:29:29Z</dcterms:created>
  <dcterms:modified xsi:type="dcterms:W3CDTF">2017-05-12T12:50:58Z</dcterms:modified>
</cp:coreProperties>
</file>