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63" r:id="rId6"/>
    <p:sldId id="261" r:id="rId7"/>
    <p:sldId id="262" r:id="rId8"/>
    <p:sldId id="259" r:id="rId9"/>
    <p:sldId id="264" r:id="rId10"/>
    <p:sldId id="274" r:id="rId11"/>
    <p:sldId id="267" r:id="rId12"/>
    <p:sldId id="268" r:id="rId13"/>
    <p:sldId id="266" r:id="rId14"/>
    <p:sldId id="265" r:id="rId15"/>
    <p:sldId id="269" r:id="rId16"/>
    <p:sldId id="272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213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9267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44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522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354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927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39636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071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725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6110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3877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CDC56-D4DE-4CBD-BB99-A5DB4456FDF7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78738-5BF3-44F7-BBD9-31491DF95D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50089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nford.co.nz/investors/reports-1/company-reports/2015/2015-annual-repor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nnualreview2016.nzpost.co.nz/reporting.html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://integratedreporting.org/resourc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hyperlink" Target="http://www.sanford.co.nz/investors/reports-1/company-reports/2015/2015-annual-repor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annualreview2016.nzpost.co.nz/reporting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dirty="0">
                <a:latin typeface="Times New Roman" panose="02020603050405020304" pitchFamily="18" charset="0"/>
              </a:rPr>
              <a:t/>
            </a:r>
            <a:br>
              <a:rPr lang="en-NZ" dirty="0">
                <a:latin typeface="Times New Roman" panose="02020603050405020304" pitchFamily="18" charset="0"/>
              </a:rPr>
            </a:br>
            <a:r>
              <a:rPr lang="en-NZ" sz="7200" b="0" i="0" u="none" strike="noStrike" baseline="0" dirty="0" smtClean="0">
                <a:latin typeface="Times New Roman" panose="02020603050405020304" pitchFamily="18" charset="0"/>
              </a:rPr>
              <a:t/>
            </a:r>
            <a:br>
              <a:rPr lang="en-NZ" sz="7200" b="0" i="0" u="none" strike="noStrike" baseline="0" dirty="0" smtClean="0">
                <a:latin typeface="Times New Roman" panose="02020603050405020304" pitchFamily="18" charset="0"/>
              </a:rPr>
            </a:br>
            <a:r>
              <a:rPr lang="en-NZ" dirty="0" smtClean="0"/>
              <a:t>Integrated Reporting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41077"/>
            <a:ext cx="9144000" cy="1644161"/>
          </a:xfrm>
        </p:spPr>
        <p:txBody>
          <a:bodyPr>
            <a:normAutofit/>
          </a:bodyPr>
          <a:lstStyle/>
          <a:p>
            <a:r>
              <a:rPr lang="en-NZ" dirty="0" smtClean="0"/>
              <a:t>Business reporting in the 21</a:t>
            </a:r>
            <a:r>
              <a:rPr lang="en-NZ" baseline="30000" dirty="0" smtClean="0"/>
              <a:t>st</a:t>
            </a:r>
            <a:r>
              <a:rPr lang="en-NZ" dirty="0" smtClean="0"/>
              <a:t> century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3048000" y="305966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NZ" dirty="0">
              <a:latin typeface="Times New Roman" panose="02020603050405020304" pitchFamily="18" charset="0"/>
            </a:endParaRPr>
          </a:p>
          <a:p>
            <a:endParaRPr lang="en-NZ" sz="2400" b="0" i="0" u="none" strike="noStrike" baseline="0" dirty="0" smtClean="0"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365" t="32812" r="11516" b="30804"/>
          <a:stretch/>
        </p:blipFill>
        <p:spPr>
          <a:xfrm>
            <a:off x="378071" y="307730"/>
            <a:ext cx="3127746" cy="201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846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Sanfords</a:t>
            </a:r>
            <a:r>
              <a:rPr lang="en-NZ" dirty="0" smtClean="0"/>
              <a:t> - materiality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hlinkClick r:id="rId2"/>
              </a:rPr>
              <a:t>http://www.sanford.co.nz/investors/reports-1/company-reports/2015/2015-annual-report/</a:t>
            </a:r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Pp 18 - 20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97840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9421"/>
          </a:xfrm>
        </p:spPr>
        <p:txBody>
          <a:bodyPr/>
          <a:lstStyle/>
          <a:p>
            <a:r>
              <a:rPr lang="en-NZ" dirty="0" smtClean="0"/>
              <a:t>IR – output (report content)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4801"/>
            <a:ext cx="10515600" cy="4935660"/>
          </a:xfrm>
        </p:spPr>
        <p:txBody>
          <a:bodyPr>
            <a:normAutofit fontScale="70000" lnSpcReduction="20000"/>
          </a:bodyPr>
          <a:lstStyle/>
          <a:p>
            <a:r>
              <a:rPr lang="en-NZ" dirty="0" smtClean="0"/>
              <a:t>1. Organizational </a:t>
            </a:r>
            <a:r>
              <a:rPr lang="en-NZ" dirty="0"/>
              <a:t>overview and </a:t>
            </a:r>
            <a:r>
              <a:rPr lang="en-NZ" dirty="0" smtClean="0"/>
              <a:t>external environment</a:t>
            </a:r>
          </a:p>
          <a:p>
            <a:pPr lvl="1"/>
            <a:r>
              <a:rPr lang="en-NZ" dirty="0" smtClean="0"/>
              <a:t>Purpose and societal/economic context.</a:t>
            </a:r>
            <a:endParaRPr lang="en-NZ" dirty="0"/>
          </a:p>
          <a:p>
            <a:r>
              <a:rPr lang="en-NZ" dirty="0" smtClean="0"/>
              <a:t>2. Governance</a:t>
            </a:r>
          </a:p>
          <a:p>
            <a:pPr lvl="1"/>
            <a:r>
              <a:rPr lang="en-NZ" dirty="0" smtClean="0"/>
              <a:t>Structures and processes connected to SML value creation.</a:t>
            </a:r>
            <a:endParaRPr lang="en-NZ" dirty="0"/>
          </a:p>
          <a:p>
            <a:r>
              <a:rPr lang="en-NZ" dirty="0" smtClean="0"/>
              <a:t>3. Business model</a:t>
            </a:r>
          </a:p>
          <a:p>
            <a:pPr lvl="1"/>
            <a:r>
              <a:rPr lang="en-NZ" dirty="0" smtClean="0"/>
              <a:t>Costs, revenue, core processes (BMC (?))</a:t>
            </a:r>
            <a:endParaRPr lang="en-NZ" dirty="0"/>
          </a:p>
          <a:p>
            <a:r>
              <a:rPr lang="en-NZ" dirty="0" smtClean="0"/>
              <a:t>4. Risks </a:t>
            </a:r>
            <a:r>
              <a:rPr lang="en-NZ" dirty="0"/>
              <a:t>and </a:t>
            </a:r>
            <a:r>
              <a:rPr lang="en-NZ" dirty="0" smtClean="0"/>
              <a:t>opportunities</a:t>
            </a:r>
          </a:p>
          <a:p>
            <a:pPr lvl="1"/>
            <a:r>
              <a:rPr lang="en-NZ" dirty="0" smtClean="0"/>
              <a:t>SWOT re SML value creation.</a:t>
            </a:r>
            <a:endParaRPr lang="en-NZ" dirty="0"/>
          </a:p>
          <a:p>
            <a:r>
              <a:rPr lang="en-NZ" dirty="0" smtClean="0"/>
              <a:t>5. Strategy </a:t>
            </a:r>
            <a:r>
              <a:rPr lang="en-NZ" dirty="0"/>
              <a:t>and resource </a:t>
            </a:r>
            <a:r>
              <a:rPr lang="en-NZ" dirty="0" smtClean="0"/>
              <a:t>allocation</a:t>
            </a:r>
          </a:p>
          <a:p>
            <a:pPr lvl="1"/>
            <a:r>
              <a:rPr lang="en-NZ" dirty="0" smtClean="0"/>
              <a:t>Forward journey: where and how?</a:t>
            </a:r>
            <a:endParaRPr lang="en-NZ" dirty="0"/>
          </a:p>
          <a:p>
            <a:r>
              <a:rPr lang="en-NZ" dirty="0" smtClean="0"/>
              <a:t>6. Performance</a:t>
            </a:r>
          </a:p>
          <a:p>
            <a:pPr lvl="1"/>
            <a:r>
              <a:rPr lang="en-NZ" dirty="0" smtClean="0"/>
              <a:t>Historical journey: progress and status? (link to capitals).</a:t>
            </a:r>
            <a:endParaRPr lang="en-NZ" dirty="0"/>
          </a:p>
          <a:p>
            <a:r>
              <a:rPr lang="en-NZ" dirty="0" smtClean="0"/>
              <a:t>7. Outlook</a:t>
            </a:r>
          </a:p>
          <a:p>
            <a:pPr lvl="1"/>
            <a:r>
              <a:rPr lang="en-NZ" dirty="0" smtClean="0"/>
              <a:t>More SWOT re SML value creation</a:t>
            </a:r>
            <a:endParaRPr lang="en-NZ" dirty="0"/>
          </a:p>
          <a:p>
            <a:r>
              <a:rPr lang="en-NZ" dirty="0" smtClean="0"/>
              <a:t>8. Basis </a:t>
            </a:r>
            <a:r>
              <a:rPr lang="en-NZ" dirty="0"/>
              <a:t>of preparation and </a:t>
            </a:r>
            <a:r>
              <a:rPr lang="en-NZ" dirty="0" smtClean="0"/>
              <a:t>presentation (General </a:t>
            </a:r>
            <a:r>
              <a:rPr lang="en-NZ" dirty="0"/>
              <a:t>reporting </a:t>
            </a:r>
            <a:r>
              <a:rPr lang="en-NZ" dirty="0" smtClean="0"/>
              <a:t>guidance).</a:t>
            </a:r>
          </a:p>
          <a:p>
            <a:pPr lvl="1"/>
            <a:r>
              <a:rPr lang="en-NZ" dirty="0" smtClean="0"/>
              <a:t>What is in this report, and why?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2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369" y="171694"/>
            <a:ext cx="10515600" cy="1325563"/>
          </a:xfrm>
        </p:spPr>
        <p:txBody>
          <a:bodyPr/>
          <a:lstStyle/>
          <a:p>
            <a:r>
              <a:rPr lang="en-NZ" dirty="0" smtClean="0"/>
              <a:t>IR – guiding principles &amp; content combined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755" y="1055262"/>
            <a:ext cx="5187460" cy="58458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58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343024" y="3429001"/>
            <a:ext cx="9330838" cy="3348148"/>
            <a:chOff x="123092" y="1591407"/>
            <a:chExt cx="11941421" cy="4201003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43" t="6538" r="6903" b="9767"/>
            <a:stretch/>
          </p:blipFill>
          <p:spPr>
            <a:xfrm>
              <a:off x="2628167" y="1591407"/>
              <a:ext cx="6711462" cy="4201003"/>
            </a:xfrm>
            <a:prstGeom prst="rect">
              <a:avLst/>
            </a:prstGeom>
          </p:spPr>
        </p:pic>
        <p:pic>
          <p:nvPicPr>
            <p:cNvPr id="5" name="Content Placeholder 4"/>
            <p:cNvPicPr>
              <a:picLocks noChangeAspect="1"/>
            </p:cNvPicPr>
            <p:nvPr/>
          </p:nvPicPr>
          <p:blipFill rotWithShape="1">
            <a:blip r:embed="rId3"/>
            <a:srcRect l="4751" r="5191"/>
            <a:stretch/>
          </p:blipFill>
          <p:spPr>
            <a:xfrm>
              <a:off x="9365273" y="2154114"/>
              <a:ext cx="2699240" cy="268165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3938" r="3502"/>
            <a:stretch/>
          </p:blipFill>
          <p:spPr>
            <a:xfrm>
              <a:off x="123092" y="2253585"/>
              <a:ext cx="2479431" cy="2482713"/>
            </a:xfrm>
            <a:prstGeom prst="rect">
              <a:avLst/>
            </a:prstGeom>
          </p:spPr>
        </p:pic>
      </p:grpSp>
      <p:pic>
        <p:nvPicPr>
          <p:cNvPr id="10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t="16440" r="320" b="6575"/>
          <a:stretch/>
        </p:blipFill>
        <p:spPr>
          <a:xfrm>
            <a:off x="4185139" y="233860"/>
            <a:ext cx="3631223" cy="3195141"/>
          </a:xfrm>
        </p:spPr>
      </p:pic>
      <p:sp>
        <p:nvSpPr>
          <p:cNvPr id="12" name="TextBox 11"/>
          <p:cNvSpPr txBox="1"/>
          <p:nvPr/>
        </p:nvSpPr>
        <p:spPr>
          <a:xfrm>
            <a:off x="290146" y="545123"/>
            <a:ext cx="34526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&lt;IR&gt;</a:t>
            </a:r>
          </a:p>
          <a:p>
            <a:endParaRPr lang="en-NZ" sz="2400" dirty="0"/>
          </a:p>
          <a:p>
            <a:r>
              <a:rPr lang="en-NZ" sz="2400" dirty="0" smtClean="0"/>
              <a:t>Six capitals.</a:t>
            </a:r>
          </a:p>
          <a:p>
            <a:r>
              <a:rPr lang="en-NZ" sz="2400" dirty="0"/>
              <a:t>S</a:t>
            </a:r>
            <a:r>
              <a:rPr lang="en-NZ" sz="2400" dirty="0" smtClean="0"/>
              <a:t>even guiding principles.  </a:t>
            </a:r>
          </a:p>
          <a:p>
            <a:r>
              <a:rPr lang="en-NZ" sz="2400" dirty="0" smtClean="0"/>
              <a:t>Eight content sections. </a:t>
            </a:r>
          </a:p>
          <a:p>
            <a:endParaRPr lang="en-NZ" sz="2400" dirty="0"/>
          </a:p>
          <a:p>
            <a:r>
              <a:rPr lang="en-NZ" sz="2400" dirty="0" smtClean="0"/>
              <a:t>“Its a whole thing”</a:t>
            </a:r>
          </a:p>
          <a:p>
            <a:r>
              <a:rPr lang="en-NZ" sz="2400" dirty="0" smtClean="0"/>
              <a:t>(</a:t>
            </a:r>
            <a:r>
              <a:rPr lang="en-NZ" sz="2400" dirty="0" err="1" smtClean="0"/>
              <a:t>Bojack</a:t>
            </a:r>
            <a:r>
              <a:rPr lang="en-NZ" sz="2400" dirty="0" smtClean="0"/>
              <a:t> Horseman)</a:t>
            </a:r>
            <a:endParaRPr lang="en-NZ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Kontti</a:t>
            </a:r>
            <a:r>
              <a:rPr lang="en-NZ" dirty="0" smtClean="0"/>
              <a:t> and &lt;IR&gt;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78662" cy="4351338"/>
          </a:xfrm>
        </p:spPr>
        <p:txBody>
          <a:bodyPr/>
          <a:lstStyle/>
          <a:p>
            <a:r>
              <a:rPr lang="en-NZ" dirty="0" smtClean="0"/>
              <a:t>“Begin with the end in mind” (Stephen Covey)</a:t>
            </a:r>
          </a:p>
          <a:p>
            <a:endParaRPr lang="en-NZ" dirty="0"/>
          </a:p>
          <a:p>
            <a:r>
              <a:rPr lang="en-NZ" dirty="0" smtClean="0"/>
              <a:t>&lt;IR&gt; is based on integrated thinking.</a:t>
            </a:r>
          </a:p>
          <a:p>
            <a:r>
              <a:rPr lang="en-NZ" sz="2400" dirty="0" smtClean="0"/>
              <a:t>consideration</a:t>
            </a:r>
            <a:r>
              <a:rPr lang="en-NZ" dirty="0" smtClean="0"/>
              <a:t> . . . </a:t>
            </a:r>
            <a:r>
              <a:rPr lang="en-NZ" sz="2400" dirty="0" smtClean="0"/>
              <a:t>of </a:t>
            </a:r>
            <a:r>
              <a:rPr lang="en-NZ" sz="2400" dirty="0"/>
              <a:t>the relationships between </a:t>
            </a:r>
            <a:r>
              <a:rPr lang="en-NZ" sz="2400" dirty="0" smtClean="0"/>
              <a:t>its . . . . functional </a:t>
            </a:r>
            <a:r>
              <a:rPr lang="en-NZ" sz="2400" dirty="0"/>
              <a:t>units and </a:t>
            </a:r>
            <a:r>
              <a:rPr lang="en-NZ" sz="2400" dirty="0" smtClean="0"/>
              <a:t>the capitals </a:t>
            </a:r>
            <a:r>
              <a:rPr lang="en-NZ" sz="2400" dirty="0"/>
              <a:t>that the organization uses or </a:t>
            </a:r>
            <a:r>
              <a:rPr lang="en-NZ" sz="2400" dirty="0" smtClean="0"/>
              <a:t>affects. </a:t>
            </a:r>
          </a:p>
          <a:p>
            <a:r>
              <a:rPr lang="en-NZ" sz="2400" dirty="0" smtClean="0"/>
              <a:t>Integrated </a:t>
            </a:r>
            <a:r>
              <a:rPr lang="en-NZ" sz="2400" dirty="0"/>
              <a:t>thinking leads to integrated </a:t>
            </a:r>
            <a:r>
              <a:rPr lang="en-NZ" sz="2400" dirty="0" smtClean="0"/>
              <a:t>decision making and </a:t>
            </a:r>
            <a:r>
              <a:rPr lang="en-NZ" sz="2400" dirty="0"/>
              <a:t>actions that consider the creation </a:t>
            </a:r>
            <a:r>
              <a:rPr lang="en-NZ" sz="2400" dirty="0" smtClean="0"/>
              <a:t>of value </a:t>
            </a:r>
            <a:r>
              <a:rPr lang="en-NZ" sz="2400" dirty="0"/>
              <a:t>over the short, medium and long term.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233" y="291734"/>
            <a:ext cx="3066629" cy="129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44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Kontti</a:t>
            </a:r>
            <a:r>
              <a:rPr lang="en-NZ" dirty="0" smtClean="0"/>
              <a:t> &amp; the six capitals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5690"/>
            <a:ext cx="10515600" cy="4351338"/>
          </a:xfrm>
        </p:spPr>
        <p:txBody>
          <a:bodyPr/>
          <a:lstStyle/>
          <a:p>
            <a:r>
              <a:rPr lang="en-NZ" dirty="0" smtClean="0"/>
              <a:t>What capitals are used to create value?</a:t>
            </a:r>
          </a:p>
          <a:p>
            <a:endParaRPr lang="en-NZ" dirty="0"/>
          </a:p>
          <a:p>
            <a:r>
              <a:rPr lang="en-NZ" dirty="0" smtClean="0"/>
              <a:t>How are they increased, decreased, transformed? 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233" y="291734"/>
            <a:ext cx="3066629" cy="1292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1869" y="3046794"/>
            <a:ext cx="3988777" cy="369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/>
              <a:t>Kontti</a:t>
            </a:r>
            <a:r>
              <a:rPr lang="en-NZ" dirty="0"/>
              <a:t> &amp; </a:t>
            </a:r>
            <a:r>
              <a:rPr lang="en-NZ" dirty="0" smtClean="0"/>
              <a:t>materiality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40208" cy="4351338"/>
          </a:xfrm>
        </p:spPr>
        <p:txBody>
          <a:bodyPr>
            <a:normAutofit/>
          </a:bodyPr>
          <a:lstStyle/>
          <a:p>
            <a:r>
              <a:rPr lang="en-NZ" dirty="0" smtClean="0"/>
              <a:t>What are the </a:t>
            </a:r>
            <a:r>
              <a:rPr lang="en-NZ" dirty="0" smtClean="0"/>
              <a:t>‘relevant matters’ that</a:t>
            </a:r>
            <a:r>
              <a:rPr lang="en-NZ" dirty="0" smtClean="0"/>
              <a:t> </a:t>
            </a:r>
            <a:r>
              <a:rPr lang="en-NZ" dirty="0" smtClean="0"/>
              <a:t>most </a:t>
            </a:r>
            <a:r>
              <a:rPr lang="en-NZ" dirty="0" smtClean="0"/>
              <a:t>affect </a:t>
            </a:r>
            <a:r>
              <a:rPr lang="en-NZ" dirty="0" err="1" smtClean="0"/>
              <a:t>Kontti</a:t>
            </a:r>
            <a:r>
              <a:rPr lang="en-NZ" dirty="0" smtClean="0"/>
              <a:t> abil</a:t>
            </a:r>
            <a:r>
              <a:rPr lang="en-NZ" dirty="0" smtClean="0"/>
              <a:t>ity to create value?</a:t>
            </a:r>
            <a:endParaRPr lang="en-NZ" dirty="0"/>
          </a:p>
          <a:p>
            <a:pPr lvl="1"/>
            <a:r>
              <a:rPr lang="en-NZ" dirty="0" smtClean="0"/>
              <a:t>Within th</a:t>
            </a:r>
            <a:r>
              <a:rPr lang="en-NZ" dirty="0" smtClean="0"/>
              <a:t>e </a:t>
            </a:r>
            <a:r>
              <a:rPr lang="en-NZ" dirty="0" err="1" smtClean="0"/>
              <a:t>Kontti</a:t>
            </a:r>
            <a:r>
              <a:rPr lang="en-NZ" dirty="0" smtClean="0"/>
              <a:t> organisation (reporting entity)?</a:t>
            </a:r>
          </a:p>
          <a:p>
            <a:pPr lvl="1"/>
            <a:r>
              <a:rPr lang="en-NZ" dirty="0"/>
              <a:t>Risks, opportunities and outcomes </a:t>
            </a:r>
            <a:r>
              <a:rPr lang="en-NZ" dirty="0" smtClean="0"/>
              <a:t>from other entities/stakeholders outside </a:t>
            </a:r>
            <a:r>
              <a:rPr lang="en-NZ" dirty="0" err="1" smtClean="0"/>
              <a:t>Kontti</a:t>
            </a:r>
            <a:r>
              <a:rPr lang="en-NZ" dirty="0" smtClean="0"/>
              <a:t> that </a:t>
            </a:r>
            <a:r>
              <a:rPr lang="en-NZ" dirty="0"/>
              <a:t>have a significant </a:t>
            </a:r>
            <a:r>
              <a:rPr lang="en-NZ" dirty="0" smtClean="0"/>
              <a:t>effect on </a:t>
            </a:r>
            <a:r>
              <a:rPr lang="en-NZ" dirty="0" err="1" smtClean="0"/>
              <a:t>Kontti</a:t>
            </a:r>
            <a:r>
              <a:rPr lang="en-NZ" dirty="0" smtClean="0"/>
              <a:t>?</a:t>
            </a:r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Which </a:t>
            </a:r>
            <a:r>
              <a:rPr lang="en-NZ" dirty="0" smtClean="0"/>
              <a:t>of those issues is </a:t>
            </a:r>
            <a:r>
              <a:rPr lang="en-NZ" dirty="0" smtClean="0"/>
              <a:t>most important </a:t>
            </a:r>
            <a:r>
              <a:rPr lang="en-NZ" dirty="0" smtClean="0"/>
              <a:t>to </a:t>
            </a:r>
            <a:r>
              <a:rPr lang="en-NZ" dirty="0" err="1" smtClean="0"/>
              <a:t>Kontti</a:t>
            </a:r>
            <a:r>
              <a:rPr lang="en-NZ" dirty="0" smtClean="0"/>
              <a:t> strategy?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233" y="291734"/>
            <a:ext cx="3066629" cy="129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96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Kontti</a:t>
            </a:r>
            <a:r>
              <a:rPr lang="en-NZ" dirty="0" smtClean="0"/>
              <a:t> &amp; business model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Structure</a:t>
            </a:r>
          </a:p>
          <a:p>
            <a:pPr lvl="1"/>
            <a:r>
              <a:rPr lang="en-NZ" dirty="0" smtClean="0"/>
              <a:t>Governance, divisions &amp; department, locations, stakeholders?</a:t>
            </a:r>
          </a:p>
          <a:p>
            <a:pPr lvl="1"/>
            <a:endParaRPr lang="en-NZ" dirty="0"/>
          </a:p>
          <a:p>
            <a:r>
              <a:rPr lang="en-NZ" dirty="0" smtClean="0"/>
              <a:t>Function</a:t>
            </a:r>
          </a:p>
          <a:p>
            <a:pPr lvl="1"/>
            <a:r>
              <a:rPr lang="en-NZ" dirty="0" smtClean="0"/>
              <a:t>Activities that add value, cost, </a:t>
            </a:r>
            <a:r>
              <a:rPr lang="en-NZ" dirty="0" err="1" smtClean="0"/>
              <a:t>etc</a:t>
            </a:r>
            <a:r>
              <a:rPr lang="en-NZ" dirty="0" smtClean="0"/>
              <a:t>?</a:t>
            </a:r>
          </a:p>
          <a:p>
            <a:pPr lvl="1"/>
            <a:r>
              <a:rPr lang="en-NZ" dirty="0" smtClean="0"/>
              <a:t>Core competencies?</a:t>
            </a:r>
          </a:p>
          <a:p>
            <a:pPr lvl="1"/>
            <a:endParaRPr lang="en-NZ" dirty="0"/>
          </a:p>
          <a:p>
            <a:r>
              <a:rPr lang="en-NZ" dirty="0" smtClean="0"/>
              <a:t>Strategy</a:t>
            </a:r>
          </a:p>
          <a:p>
            <a:pPr lvl="1"/>
            <a:r>
              <a:rPr lang="en-NZ" dirty="0" smtClean="0"/>
              <a:t>Progress so far</a:t>
            </a:r>
          </a:p>
          <a:p>
            <a:pPr lvl="1"/>
            <a:r>
              <a:rPr lang="en-NZ" dirty="0" smtClean="0"/>
              <a:t>SWOT</a:t>
            </a:r>
          </a:p>
          <a:p>
            <a:pPr lvl="1"/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233" y="291734"/>
            <a:ext cx="3066629" cy="1292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" t="6538" r="6903" b="9767"/>
          <a:stretch/>
        </p:blipFill>
        <p:spPr>
          <a:xfrm>
            <a:off x="5916757" y="3046006"/>
            <a:ext cx="6089987" cy="381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 links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>
                <a:hlinkClick r:id="rId2"/>
              </a:rPr>
              <a:t>http://integratedreporting.org/resources</a:t>
            </a:r>
            <a:r>
              <a:rPr lang="en-NZ" dirty="0" smtClean="0">
                <a:hlinkClick r:id="rId2"/>
              </a:rPr>
              <a:t>/</a:t>
            </a:r>
            <a:r>
              <a:rPr lang="en-NZ" dirty="0" smtClean="0"/>
              <a:t> </a:t>
            </a:r>
          </a:p>
          <a:p>
            <a:pPr lvl="1"/>
            <a:r>
              <a:rPr lang="en-NZ" dirty="0" smtClean="0"/>
              <a:t>Integrated reporting guidelines.</a:t>
            </a:r>
          </a:p>
          <a:p>
            <a:pPr lvl="1"/>
            <a:endParaRPr lang="en-NZ" dirty="0" smtClean="0"/>
          </a:p>
          <a:p>
            <a:pPr marL="0" indent="0">
              <a:buNone/>
            </a:pPr>
            <a:r>
              <a:rPr lang="en-NZ" dirty="0" smtClean="0"/>
              <a:t>Two New Zealand examples</a:t>
            </a:r>
          </a:p>
          <a:p>
            <a:r>
              <a:rPr lang="en-NZ" dirty="0">
                <a:hlinkClick r:id="rId3"/>
              </a:rPr>
              <a:t>http://</a:t>
            </a:r>
            <a:r>
              <a:rPr lang="en-NZ" dirty="0" smtClean="0">
                <a:hlinkClick r:id="rId3"/>
              </a:rPr>
              <a:t>annualreview2016.nzpost.co.nz/reporting.html</a:t>
            </a:r>
            <a:endParaRPr lang="en-NZ" dirty="0" smtClean="0"/>
          </a:p>
          <a:p>
            <a:pPr lvl="1"/>
            <a:r>
              <a:rPr lang="en-NZ" dirty="0" err="1" smtClean="0"/>
              <a:t>NZpost</a:t>
            </a:r>
            <a:r>
              <a:rPr lang="en-NZ" dirty="0" smtClean="0"/>
              <a:t> 2016 integrated report</a:t>
            </a:r>
          </a:p>
          <a:p>
            <a:pPr lvl="1"/>
            <a:endParaRPr lang="en-NZ" dirty="0" smtClean="0"/>
          </a:p>
          <a:p>
            <a:r>
              <a:rPr lang="en-NZ" dirty="0">
                <a:hlinkClick r:id="rId4"/>
              </a:rPr>
              <a:t>http://www.sanford.co.nz/investors/reports-1/company-reports/2015/2015-annual-report</a:t>
            </a:r>
            <a:r>
              <a:rPr lang="en-NZ" dirty="0" smtClean="0">
                <a:hlinkClick r:id="rId4"/>
              </a:rPr>
              <a:t>/</a:t>
            </a:r>
            <a:endParaRPr lang="en-NZ" dirty="0" smtClean="0"/>
          </a:p>
          <a:p>
            <a:pPr lvl="1"/>
            <a:r>
              <a:rPr lang="en-NZ" dirty="0" smtClean="0"/>
              <a:t>Sanford 2015 integrated report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10365" t="32812" r="11516" b="30804"/>
          <a:stretch/>
        </p:blipFill>
        <p:spPr>
          <a:xfrm>
            <a:off x="9778166" y="1887172"/>
            <a:ext cx="1575634" cy="1014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5632" y="3238052"/>
            <a:ext cx="1178168" cy="978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956" y="4501479"/>
            <a:ext cx="1390844" cy="139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2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354" y="403896"/>
            <a:ext cx="10515600" cy="1325563"/>
          </a:xfrm>
        </p:spPr>
        <p:txBody>
          <a:bodyPr/>
          <a:lstStyle/>
          <a:p>
            <a:r>
              <a:rPr lang="en-NZ" dirty="0" smtClean="0"/>
              <a:t>Integrated Reporting &lt;IR</a:t>
            </a:r>
            <a:r>
              <a:rPr lang="en-NZ" dirty="0"/>
              <a:t>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918" y="2506662"/>
            <a:ext cx="10515600" cy="4351338"/>
          </a:xfrm>
        </p:spPr>
        <p:txBody>
          <a:bodyPr>
            <a:normAutofit/>
          </a:bodyPr>
          <a:lstStyle/>
          <a:p>
            <a:r>
              <a:rPr lang="en-NZ" dirty="0" smtClean="0"/>
              <a:t>is supported by the </a:t>
            </a:r>
            <a:r>
              <a:rPr lang="en-NZ" dirty="0"/>
              <a:t>International Integrated Reporting Council (IIRC</a:t>
            </a:r>
            <a:r>
              <a:rPr lang="en-NZ" dirty="0" smtClean="0"/>
              <a:t>) </a:t>
            </a:r>
          </a:p>
          <a:p>
            <a:endParaRPr lang="en-NZ" dirty="0"/>
          </a:p>
          <a:p>
            <a:r>
              <a:rPr lang="en-NZ" dirty="0" smtClean="0"/>
              <a:t>Increasingly used around the world (2015 data).</a:t>
            </a:r>
          </a:p>
          <a:p>
            <a:pPr lvl="1"/>
            <a:r>
              <a:rPr lang="en-NZ" dirty="0" smtClean="0"/>
              <a:t>60 FTSE listed companies (UK)</a:t>
            </a:r>
          </a:p>
          <a:p>
            <a:pPr lvl="1"/>
            <a:r>
              <a:rPr lang="en-NZ" dirty="0" smtClean="0"/>
              <a:t>130 Japanese companies (Japan)</a:t>
            </a:r>
          </a:p>
          <a:p>
            <a:pPr marL="457200" lvl="1" indent="0">
              <a:buNone/>
            </a:pPr>
            <a:endParaRPr lang="en-NZ" dirty="0"/>
          </a:p>
          <a:p>
            <a:r>
              <a:rPr lang="en-NZ" dirty="0" smtClean="0"/>
              <a:t>“innovations in reporting coming out of New Zealand are among the best examples of integrated reporting”</a:t>
            </a:r>
          </a:p>
          <a:p>
            <a:pPr marL="0" indent="0">
              <a:buNone/>
            </a:pPr>
            <a:r>
              <a:rPr lang="en-NZ" dirty="0" smtClean="0"/>
              <a:t>					(&lt;</a:t>
            </a:r>
            <a:r>
              <a:rPr lang="en-NZ" dirty="0"/>
              <a:t>IR&gt; newsletter </a:t>
            </a:r>
            <a:r>
              <a:rPr lang="en-NZ" dirty="0" smtClean="0"/>
              <a:t>April 2016)</a:t>
            </a:r>
          </a:p>
          <a:p>
            <a:pPr lvl="1"/>
            <a:endParaRPr lang="en-NZ" dirty="0"/>
          </a:p>
          <a:p>
            <a:endParaRPr lang="en-NZ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365" t="32812" r="11516" b="30804"/>
          <a:stretch/>
        </p:blipFill>
        <p:spPr>
          <a:xfrm>
            <a:off x="378070" y="307731"/>
            <a:ext cx="3145059" cy="202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67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381" y="95129"/>
            <a:ext cx="10515600" cy="1325563"/>
          </a:xfrm>
        </p:spPr>
        <p:txBody>
          <a:bodyPr/>
          <a:lstStyle/>
          <a:p>
            <a:r>
              <a:rPr lang="en-NZ" dirty="0" smtClean="0"/>
              <a:t>IR process – the six capitals that create value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381" y="1420692"/>
            <a:ext cx="660009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1.Financial </a:t>
            </a:r>
          </a:p>
          <a:p>
            <a:r>
              <a:rPr lang="en-NZ" dirty="0" smtClean="0"/>
              <a:t>2. Manufactured</a:t>
            </a:r>
          </a:p>
          <a:p>
            <a:r>
              <a:rPr lang="en-NZ" dirty="0" smtClean="0"/>
              <a:t>3. Intellectual</a:t>
            </a:r>
          </a:p>
          <a:p>
            <a:r>
              <a:rPr lang="en-NZ" dirty="0" smtClean="0"/>
              <a:t>4. Social &amp; relationship</a:t>
            </a:r>
          </a:p>
          <a:p>
            <a:r>
              <a:rPr lang="en-NZ" dirty="0" smtClean="0"/>
              <a:t>5. Human</a:t>
            </a:r>
          </a:p>
          <a:p>
            <a:r>
              <a:rPr lang="en-NZ" dirty="0" smtClean="0"/>
              <a:t>6. Natural</a:t>
            </a:r>
          </a:p>
          <a:p>
            <a:endParaRPr lang="en-NZ" dirty="0" smtClean="0"/>
          </a:p>
          <a:p>
            <a:r>
              <a:rPr lang="en-NZ" dirty="0" smtClean="0"/>
              <a:t>Increases? Decreases? Transformations?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654" y="1989434"/>
            <a:ext cx="5319346" cy="49301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6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NZ POST - capitals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hlinkClick r:id="rId2"/>
              </a:rPr>
              <a:t>http://annualreview2016.nzpost.co.nz/reporting.html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25419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8552"/>
          </a:xfrm>
        </p:spPr>
        <p:txBody>
          <a:bodyPr/>
          <a:lstStyle/>
          <a:p>
            <a:r>
              <a:rPr lang="en-NZ" dirty="0" smtClean="0"/>
              <a:t>The six capitals in detail. . 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9970"/>
            <a:ext cx="10515600" cy="5199429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1. Financial </a:t>
            </a:r>
          </a:p>
          <a:p>
            <a:pPr lvl="1"/>
            <a:r>
              <a:rPr lang="en-NZ" dirty="0" smtClean="0"/>
              <a:t>Cash, equity, debt.</a:t>
            </a:r>
          </a:p>
          <a:p>
            <a:r>
              <a:rPr lang="en-NZ" dirty="0" smtClean="0"/>
              <a:t>2. Manufactured</a:t>
            </a:r>
          </a:p>
          <a:p>
            <a:pPr lvl="1"/>
            <a:r>
              <a:rPr lang="en-NZ" dirty="0" smtClean="0"/>
              <a:t>Infrastructure (roads, rail, bridges, power grid </a:t>
            </a:r>
            <a:r>
              <a:rPr lang="en-NZ" dirty="0" err="1" smtClean="0"/>
              <a:t>etc</a:t>
            </a:r>
            <a:r>
              <a:rPr lang="en-NZ" dirty="0" smtClean="0"/>
              <a:t>) buildings, equipment.</a:t>
            </a:r>
          </a:p>
          <a:p>
            <a:r>
              <a:rPr lang="en-NZ" dirty="0" smtClean="0"/>
              <a:t>3. Intellectual</a:t>
            </a:r>
          </a:p>
          <a:p>
            <a:pPr lvl="1"/>
            <a:r>
              <a:rPr lang="en-NZ" dirty="0" smtClean="0"/>
              <a:t>IP (patents, copyright, software, licenses).</a:t>
            </a:r>
          </a:p>
          <a:p>
            <a:pPr lvl="1"/>
            <a:r>
              <a:rPr lang="en-NZ" dirty="0" smtClean="0"/>
              <a:t>Institutional capital (tacit knowledge, processes, protocols, systems).</a:t>
            </a:r>
          </a:p>
          <a:p>
            <a:r>
              <a:rPr lang="en-NZ" dirty="0" smtClean="0"/>
              <a:t>4. Social &amp; relationship</a:t>
            </a:r>
          </a:p>
          <a:p>
            <a:pPr lvl="1"/>
            <a:r>
              <a:rPr lang="en-NZ" dirty="0" smtClean="0"/>
              <a:t>Key stakeholder relationships, social license to operate, shared values &amp; norms etc.</a:t>
            </a:r>
          </a:p>
          <a:p>
            <a:r>
              <a:rPr lang="en-NZ" dirty="0" smtClean="0"/>
              <a:t>5. Human</a:t>
            </a:r>
          </a:p>
          <a:p>
            <a:pPr lvl="1"/>
            <a:r>
              <a:rPr lang="en-NZ" dirty="0" smtClean="0"/>
              <a:t>People’s competencies, capabilities </a:t>
            </a:r>
            <a:r>
              <a:rPr lang="en-NZ" dirty="0"/>
              <a:t>and experience, </a:t>
            </a:r>
            <a:r>
              <a:rPr lang="en-NZ" dirty="0" smtClean="0"/>
              <a:t>motivations, loyalties.</a:t>
            </a:r>
          </a:p>
          <a:p>
            <a:r>
              <a:rPr lang="en-NZ" dirty="0" smtClean="0"/>
              <a:t>6. Natural</a:t>
            </a:r>
          </a:p>
          <a:p>
            <a:pPr lvl="1"/>
            <a:r>
              <a:rPr lang="en-NZ" dirty="0"/>
              <a:t>A</a:t>
            </a:r>
            <a:r>
              <a:rPr lang="en-NZ" dirty="0" smtClean="0"/>
              <a:t>ir</a:t>
            </a:r>
            <a:r>
              <a:rPr lang="en-NZ" dirty="0"/>
              <a:t>, water, land, minerals and </a:t>
            </a:r>
            <a:r>
              <a:rPr lang="en-NZ" dirty="0" smtClean="0"/>
              <a:t>forests, fisheries, farming,  biodiversity </a:t>
            </a:r>
            <a:r>
              <a:rPr lang="en-NZ" dirty="0"/>
              <a:t>and eco-system health.</a:t>
            </a:r>
          </a:p>
        </p:txBody>
      </p:sp>
    </p:spTree>
    <p:extLst>
      <p:ext uri="{BB962C8B-B14F-4D97-AF65-F5344CB8AC3E}">
        <p14:creationId xmlns:p14="http://schemas.microsoft.com/office/powerpoint/2010/main" val="435875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IR process – internal and external focus</a:t>
            </a:r>
            <a:endParaRPr lang="en-NZ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4717" y="1864686"/>
            <a:ext cx="5492516" cy="4914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1774735"/>
            <a:ext cx="72946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What value has been created?</a:t>
            </a:r>
          </a:p>
          <a:p>
            <a:r>
              <a:rPr lang="en-NZ" sz="2800" dirty="0"/>
              <a:t> </a:t>
            </a:r>
            <a:endParaRPr lang="en-NZ" sz="2800" dirty="0" smtClean="0"/>
          </a:p>
          <a:p>
            <a:r>
              <a:rPr lang="en-NZ" sz="2800" dirty="0" smtClean="0"/>
              <a:t>Who has benefited from it?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NZ" sz="2800" dirty="0"/>
              <a:t>“financial reporting entity</a:t>
            </a:r>
            <a:r>
              <a:rPr lang="en-NZ" sz="2800" dirty="0" smtClean="0"/>
              <a:t>”(internal)($)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NZ" sz="2800" dirty="0" smtClean="0"/>
              <a:t>others (external)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NZ" sz="2800" dirty="0" smtClean="0"/>
              <a:t>+</a:t>
            </a:r>
            <a:r>
              <a:rPr lang="en-NZ" sz="2800" dirty="0" err="1" smtClean="0"/>
              <a:t>ve</a:t>
            </a:r>
            <a:r>
              <a:rPr lang="en-NZ" sz="2800" dirty="0" smtClean="0"/>
              <a:t> &amp; -</a:t>
            </a:r>
            <a:r>
              <a:rPr lang="en-NZ" sz="2800" dirty="0" err="1" smtClean="0"/>
              <a:t>ve</a:t>
            </a:r>
            <a:r>
              <a:rPr lang="en-NZ" sz="2800" dirty="0"/>
              <a:t> </a:t>
            </a:r>
            <a:r>
              <a:rPr lang="en-NZ" sz="2800" dirty="0" smtClean="0"/>
              <a:t>externalities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91995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916" y="92563"/>
            <a:ext cx="10515600" cy="1325563"/>
          </a:xfrm>
        </p:spPr>
        <p:txBody>
          <a:bodyPr/>
          <a:lstStyle/>
          <a:p>
            <a:r>
              <a:rPr lang="en-NZ" dirty="0" smtClean="0"/>
              <a:t>IR process – value creation.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" t="6538" r="6903" b="9767"/>
          <a:stretch/>
        </p:blipFill>
        <p:spPr>
          <a:xfrm>
            <a:off x="1213338" y="1055346"/>
            <a:ext cx="9410701" cy="5890577"/>
          </a:xfrm>
        </p:spPr>
      </p:pic>
    </p:spTree>
    <p:extLst>
      <p:ext uri="{BB962C8B-B14F-4D97-AF65-F5344CB8AC3E}">
        <p14:creationId xmlns:p14="http://schemas.microsoft.com/office/powerpoint/2010/main" val="3721099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365" t="32812" r="11516" b="30804"/>
          <a:stretch/>
        </p:blipFill>
        <p:spPr>
          <a:xfrm>
            <a:off x="123093" y="5772030"/>
            <a:ext cx="1318845" cy="8489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" t="6538" r="6903" b="9767"/>
          <a:stretch/>
        </p:blipFill>
        <p:spPr>
          <a:xfrm>
            <a:off x="2628167" y="1591407"/>
            <a:ext cx="6711462" cy="4201003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4"/>
          <a:srcRect l="4751" r="5191"/>
          <a:stretch/>
        </p:blipFill>
        <p:spPr>
          <a:xfrm>
            <a:off x="9365273" y="2154114"/>
            <a:ext cx="2699240" cy="2681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3938" r="3502"/>
          <a:stretch/>
        </p:blipFill>
        <p:spPr>
          <a:xfrm>
            <a:off x="123092" y="2253585"/>
            <a:ext cx="2479431" cy="248271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NZ" dirty="0" smtClean="0"/>
              <a:t>IR process – overview</a:t>
            </a:r>
            <a:endParaRPr lang="en-NZ" dirty="0"/>
          </a:p>
        </p:txBody>
      </p:sp>
      <p:sp>
        <p:nvSpPr>
          <p:cNvPr id="2" name="TextBox 1"/>
          <p:cNvSpPr txBox="1"/>
          <p:nvPr/>
        </p:nvSpPr>
        <p:spPr>
          <a:xfrm>
            <a:off x="3500804" y="5772030"/>
            <a:ext cx="5864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Increases, decreases, transformations in capitals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6956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IR –Approach (guiding principles)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485" y="1544270"/>
            <a:ext cx="10515600" cy="5085129"/>
          </a:xfrm>
        </p:spPr>
        <p:txBody>
          <a:bodyPr>
            <a:normAutofit fontScale="85000" lnSpcReduction="20000"/>
          </a:bodyPr>
          <a:lstStyle/>
          <a:p>
            <a:r>
              <a:rPr lang="en-NZ" dirty="0" smtClean="0"/>
              <a:t>1. Strategic </a:t>
            </a:r>
            <a:r>
              <a:rPr lang="en-NZ" dirty="0"/>
              <a:t>focus and future </a:t>
            </a:r>
            <a:r>
              <a:rPr lang="en-NZ" dirty="0" smtClean="0"/>
              <a:t>orientation</a:t>
            </a:r>
          </a:p>
          <a:p>
            <a:pPr lvl="1"/>
            <a:r>
              <a:rPr lang="en-NZ" dirty="0" smtClean="0"/>
              <a:t>Past &amp; present learnings, risks &amp; opportunities now and future.</a:t>
            </a:r>
            <a:endParaRPr lang="en-NZ" dirty="0"/>
          </a:p>
          <a:p>
            <a:r>
              <a:rPr lang="en-NZ" dirty="0" smtClean="0"/>
              <a:t>2. Connectivity </a:t>
            </a:r>
            <a:r>
              <a:rPr lang="en-NZ" dirty="0"/>
              <a:t>of </a:t>
            </a:r>
            <a:r>
              <a:rPr lang="en-NZ" dirty="0" smtClean="0"/>
              <a:t>information</a:t>
            </a:r>
          </a:p>
          <a:p>
            <a:pPr lvl="1"/>
            <a:r>
              <a:rPr lang="en-NZ" dirty="0" smtClean="0"/>
              <a:t>Holistic view, showing relationships and dependencies among value creators.</a:t>
            </a:r>
            <a:endParaRPr lang="en-NZ" dirty="0"/>
          </a:p>
          <a:p>
            <a:r>
              <a:rPr lang="en-NZ" dirty="0" smtClean="0"/>
              <a:t>3. Stakeholder relationships</a:t>
            </a:r>
          </a:p>
          <a:p>
            <a:pPr lvl="1"/>
            <a:r>
              <a:rPr lang="en-NZ" dirty="0" smtClean="0"/>
              <a:t>Nature &amp; quality of key stakeholder relationships</a:t>
            </a:r>
            <a:endParaRPr lang="en-NZ" dirty="0"/>
          </a:p>
          <a:p>
            <a:r>
              <a:rPr lang="en-NZ" dirty="0" smtClean="0"/>
              <a:t>4. Materiality</a:t>
            </a:r>
          </a:p>
          <a:p>
            <a:pPr lvl="1"/>
            <a:r>
              <a:rPr lang="en-NZ" dirty="0"/>
              <a:t>M</a:t>
            </a:r>
            <a:r>
              <a:rPr lang="en-NZ" dirty="0" smtClean="0"/>
              <a:t>atters </a:t>
            </a:r>
            <a:r>
              <a:rPr lang="en-NZ" dirty="0"/>
              <a:t>that </a:t>
            </a:r>
            <a:r>
              <a:rPr lang="en-NZ" dirty="0" smtClean="0"/>
              <a:t>substantively affect </a:t>
            </a:r>
            <a:r>
              <a:rPr lang="en-NZ" dirty="0"/>
              <a:t>the </a:t>
            </a:r>
            <a:r>
              <a:rPr lang="en-NZ" dirty="0" smtClean="0"/>
              <a:t>‘financial reporting entity’s’ to create value </a:t>
            </a:r>
            <a:r>
              <a:rPr lang="en-NZ" dirty="0"/>
              <a:t>over the short, medium and long term.</a:t>
            </a:r>
          </a:p>
          <a:p>
            <a:r>
              <a:rPr lang="en-NZ" dirty="0" smtClean="0"/>
              <a:t>5. Conciseness</a:t>
            </a:r>
          </a:p>
          <a:p>
            <a:pPr lvl="1"/>
            <a:r>
              <a:rPr lang="en-NZ" dirty="0" smtClean="0"/>
              <a:t>Short, plain language, link to other info as needed.</a:t>
            </a:r>
            <a:endParaRPr lang="en-NZ" dirty="0"/>
          </a:p>
          <a:p>
            <a:r>
              <a:rPr lang="en-NZ" dirty="0" smtClean="0"/>
              <a:t>6. Reliability </a:t>
            </a:r>
            <a:r>
              <a:rPr lang="en-NZ" dirty="0"/>
              <a:t>and </a:t>
            </a:r>
            <a:r>
              <a:rPr lang="en-NZ" dirty="0" smtClean="0"/>
              <a:t>completeness</a:t>
            </a:r>
          </a:p>
          <a:p>
            <a:pPr lvl="1"/>
            <a:r>
              <a:rPr lang="en-NZ" dirty="0" smtClean="0"/>
              <a:t>All material </a:t>
            </a:r>
            <a:r>
              <a:rPr lang="en-NZ" dirty="0"/>
              <a:t>matters, both positive and </a:t>
            </a:r>
            <a:r>
              <a:rPr lang="en-NZ" dirty="0" smtClean="0"/>
              <a:t>negative, in </a:t>
            </a:r>
            <a:r>
              <a:rPr lang="en-NZ" dirty="0"/>
              <a:t>a balanced way and without </a:t>
            </a:r>
            <a:r>
              <a:rPr lang="en-NZ" dirty="0" smtClean="0"/>
              <a:t>error</a:t>
            </a:r>
            <a:r>
              <a:rPr lang="en-NZ" dirty="0"/>
              <a:t>.</a:t>
            </a:r>
          </a:p>
          <a:p>
            <a:r>
              <a:rPr lang="en-NZ" dirty="0" smtClean="0"/>
              <a:t>7. Consistency </a:t>
            </a:r>
            <a:r>
              <a:rPr lang="en-NZ" dirty="0"/>
              <a:t>and </a:t>
            </a:r>
            <a:r>
              <a:rPr lang="en-NZ" dirty="0" smtClean="0"/>
              <a:t>comparability</a:t>
            </a:r>
          </a:p>
          <a:p>
            <a:pPr lvl="1"/>
            <a:r>
              <a:rPr lang="en-NZ" dirty="0" smtClean="0"/>
              <a:t>Consistent over time (vertical); comparable to other organisations (horizontal).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365" t="32812" r="11516" b="30804"/>
          <a:stretch/>
        </p:blipFill>
        <p:spPr>
          <a:xfrm>
            <a:off x="10694377" y="5877538"/>
            <a:ext cx="1318845" cy="84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9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776</Words>
  <Application>Microsoft Office PowerPoint</Application>
  <PresentationFormat>Widescreen</PresentationFormat>
  <Paragraphs>129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  Integrated Reporting</vt:lpstr>
      <vt:lpstr>Integrated Reporting &lt;IR&gt;</vt:lpstr>
      <vt:lpstr>IR process – the six capitals that create value</vt:lpstr>
      <vt:lpstr>NZ POST - capitals</vt:lpstr>
      <vt:lpstr>The six capitals in detail. . .</vt:lpstr>
      <vt:lpstr>IR process – internal and external focus</vt:lpstr>
      <vt:lpstr>IR process – value creation.</vt:lpstr>
      <vt:lpstr>IR process – overview</vt:lpstr>
      <vt:lpstr>IR –Approach (guiding principles)</vt:lpstr>
      <vt:lpstr>Sanfords - materiality</vt:lpstr>
      <vt:lpstr>IR – output (report content)</vt:lpstr>
      <vt:lpstr>IR – guiding principles &amp; content combined</vt:lpstr>
      <vt:lpstr>PowerPoint Presentation</vt:lpstr>
      <vt:lpstr>Kontti and &lt;IR&gt;</vt:lpstr>
      <vt:lpstr>Kontti &amp; the six capitals</vt:lpstr>
      <vt:lpstr>Kontti &amp; materiality</vt:lpstr>
      <vt:lpstr>Kontti &amp; business model</vt:lpstr>
      <vt:lpstr>Reference links</vt:lpstr>
    </vt:vector>
  </TitlesOfParts>
  <Company>Unitec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Reporting</dc:title>
  <dc:creator>Nick Kearns</dc:creator>
  <cp:lastModifiedBy>Nick Kearns</cp:lastModifiedBy>
  <cp:revision>27</cp:revision>
  <dcterms:created xsi:type="dcterms:W3CDTF">2017-04-29T00:22:14Z</dcterms:created>
  <dcterms:modified xsi:type="dcterms:W3CDTF">2017-05-14T12:20:11Z</dcterms:modified>
</cp:coreProperties>
</file>