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71" r:id="rId8"/>
    <p:sldId id="279" r:id="rId9"/>
    <p:sldId id="261" r:id="rId10"/>
    <p:sldId id="262" r:id="rId11"/>
    <p:sldId id="267" r:id="rId12"/>
    <p:sldId id="273" r:id="rId13"/>
    <p:sldId id="263" r:id="rId14"/>
    <p:sldId id="275" r:id="rId15"/>
    <p:sldId id="264" r:id="rId16"/>
    <p:sldId id="266" r:id="rId17"/>
    <p:sldId id="280" r:id="rId18"/>
    <p:sldId id="269" r:id="rId19"/>
    <p:sldId id="277" r:id="rId20"/>
    <p:sldId id="278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20396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469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11811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843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98092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982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17065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7435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4847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447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03329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B3347-A760-412B-9134-B88EE69F777D}" type="datetimeFigureOut">
              <a:rPr lang="en-NZ" smtClean="0"/>
              <a:t>16/05/2017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6E991-6C98-4C51-8041-082AFAEC24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245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katu.org/#welcome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tohuwines.co.nz/pages/identit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://www.shotoverjet.com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070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 what’s it all about?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Maori businesses have an approach to business informed by their tradition (</a:t>
            </a:r>
            <a:r>
              <a:rPr lang="en-NZ" dirty="0" err="1" smtClean="0"/>
              <a:t>Kaupapa</a:t>
            </a:r>
            <a:r>
              <a:rPr lang="en-NZ" dirty="0" smtClean="0"/>
              <a:t> or </a:t>
            </a:r>
            <a:r>
              <a:rPr lang="en-NZ" dirty="0" err="1" smtClean="0"/>
              <a:t>Tikanga</a:t>
            </a:r>
            <a:r>
              <a:rPr lang="en-NZ" dirty="0" smtClean="0"/>
              <a:t>).</a:t>
            </a:r>
          </a:p>
          <a:p>
            <a:endParaRPr lang="en-NZ" dirty="0"/>
          </a:p>
          <a:p>
            <a:r>
              <a:rPr lang="en-NZ" dirty="0" smtClean="0"/>
              <a:t>Western business philosophy approaches the same position through the multiple bottom line measuring of success.</a:t>
            </a:r>
          </a:p>
          <a:p>
            <a:endParaRPr lang="en-NZ" dirty="0"/>
          </a:p>
          <a:p>
            <a:r>
              <a:rPr lang="en-NZ" dirty="0" smtClean="0"/>
              <a:t>Question: What are the touchpoints between the western and the Maori traditions?</a:t>
            </a:r>
          </a:p>
          <a:p>
            <a:endParaRPr lang="en-NZ" dirty="0"/>
          </a:p>
          <a:p>
            <a:r>
              <a:rPr lang="en-NZ" dirty="0" smtClean="0"/>
              <a:t>“What do they know? Do they know anything ? Let find out!”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8765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57188" y="285750"/>
            <a:ext cx="8572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NZ" altLang="en-US" sz="3600" b="1" i="1" dirty="0" err="1" smtClean="0">
                <a:latin typeface="Calibri" panose="020F0502020204030204" pitchFamily="34" charset="0"/>
              </a:rPr>
              <a:t>Tikanga</a:t>
            </a:r>
            <a:r>
              <a:rPr lang="en-NZ" altLang="en-US" sz="3600" b="1" i="1" dirty="0" smtClean="0">
                <a:latin typeface="Calibri" panose="020F0502020204030204" pitchFamily="34" charset="0"/>
              </a:rPr>
              <a:t>: (ways of doing business)</a:t>
            </a:r>
            <a:endParaRPr lang="en-NZ" altLang="en-US" sz="3600" b="1" i="1" dirty="0">
              <a:latin typeface="Calibri" panose="020F050202020403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86749" y="378166"/>
            <a:ext cx="11083927" cy="867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NZ" altLang="en-US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sz="2400" dirty="0" smtClean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400" dirty="0" smtClean="0">
                <a:latin typeface="Calibri" panose="020F0502020204030204" pitchFamily="34" charset="0"/>
              </a:rPr>
              <a:t>“</a:t>
            </a:r>
            <a:r>
              <a:rPr lang="en-NZ" altLang="en-US" sz="2400" dirty="0">
                <a:latin typeface="Calibri" panose="020F0502020204030204" pitchFamily="34" charset="0"/>
              </a:rPr>
              <a:t>express their identity as Māori in connection with business</a:t>
            </a:r>
            <a:r>
              <a:rPr lang="en-NZ" altLang="en-US" sz="2400" dirty="0" smtClean="0">
                <a:latin typeface="Calibri" panose="020F0502020204030204" pitchFamily="34" charset="0"/>
              </a:rPr>
              <a:t>”</a:t>
            </a:r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 smtClean="0">
                <a:latin typeface="Calibri" panose="020F0502020204030204" pitchFamily="34" charset="0"/>
              </a:rPr>
              <a:t>	1. Kotahitanga</a:t>
            </a:r>
            <a:r>
              <a:rPr lang="en-NZ" altLang="en-US" sz="2400" dirty="0">
                <a:latin typeface="Calibri" panose="020F0502020204030204" pitchFamily="34" charset="0"/>
              </a:rPr>
              <a:t>: </a:t>
            </a:r>
            <a:r>
              <a:rPr lang="en-NZ" altLang="en-US" sz="2400" i="1" dirty="0">
                <a:latin typeface="Calibri" panose="020F0502020204030204" pitchFamily="34" charset="0"/>
              </a:rPr>
              <a:t>Māori unity, shared sense of belon</a:t>
            </a:r>
            <a:r>
              <a:rPr lang="en-NZ" altLang="en-US" sz="2400" dirty="0">
                <a:latin typeface="Calibri" panose="020F0502020204030204" pitchFamily="34" charset="0"/>
              </a:rPr>
              <a:t>ging</a:t>
            </a: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 smtClean="0">
                <a:latin typeface="Calibri" panose="020F0502020204030204" pitchFamily="34" charset="0"/>
              </a:rPr>
              <a:t>	2.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Tino</a:t>
            </a:r>
            <a:r>
              <a:rPr lang="en-NZ" altLang="en-US" sz="2400" dirty="0" smtClean="0">
                <a:latin typeface="Calibri" panose="020F0502020204030204" pitchFamily="34" charset="0"/>
              </a:rPr>
              <a:t>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rangatiratanga</a:t>
            </a:r>
            <a:r>
              <a:rPr lang="en-NZ" altLang="en-US" sz="2400" dirty="0">
                <a:latin typeface="Calibri" panose="020F0502020204030204" pitchFamily="34" charset="0"/>
              </a:rPr>
              <a:t>: </a:t>
            </a:r>
            <a:r>
              <a:rPr lang="en-NZ" altLang="en-US" sz="2400" i="1" dirty="0">
                <a:latin typeface="Calibri" panose="020F0502020204030204" pitchFamily="34" charset="0"/>
              </a:rPr>
              <a:t>Self-determination, ownership, control</a:t>
            </a: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 smtClean="0">
                <a:latin typeface="Calibri" panose="020F0502020204030204" pitchFamily="34" charset="0"/>
              </a:rPr>
              <a:t>	3.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Whanaungatanga</a:t>
            </a:r>
            <a:r>
              <a:rPr lang="en-NZ" altLang="en-US" sz="2400" dirty="0">
                <a:latin typeface="Calibri" panose="020F0502020204030204" pitchFamily="34" charset="0"/>
              </a:rPr>
              <a:t>: </a:t>
            </a:r>
            <a:r>
              <a:rPr lang="en-NZ" altLang="en-US" sz="2400" i="1" dirty="0">
                <a:latin typeface="Calibri" panose="020F0502020204030204" pitchFamily="34" charset="0"/>
              </a:rPr>
              <a:t>An ethic of belonging, </a:t>
            </a:r>
            <a:r>
              <a:rPr lang="en-NZ" altLang="en-US" sz="2400" i="1" dirty="0" smtClean="0">
                <a:latin typeface="Calibri" panose="020F0502020204030204" pitchFamily="34" charset="0"/>
              </a:rPr>
              <a:t>kinship, family</a:t>
            </a:r>
            <a:endParaRPr lang="en-NZ" altLang="en-US" sz="2400" i="1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 smtClean="0">
                <a:latin typeface="Calibri" panose="020F0502020204030204" pitchFamily="34" charset="0"/>
              </a:rPr>
              <a:t>	4.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Kaitiakitanga</a:t>
            </a:r>
            <a:r>
              <a:rPr lang="en-NZ" altLang="en-US" sz="2400" dirty="0">
                <a:latin typeface="Calibri" panose="020F0502020204030204" pitchFamily="34" charset="0"/>
              </a:rPr>
              <a:t>: </a:t>
            </a:r>
            <a:r>
              <a:rPr lang="en-NZ" altLang="en-US" sz="2400" i="1" dirty="0">
                <a:latin typeface="Calibri" panose="020F0502020204030204" pitchFamily="34" charset="0"/>
              </a:rPr>
              <a:t>Guardianship of natural resourc</a:t>
            </a:r>
            <a:r>
              <a:rPr lang="en-NZ" altLang="en-US" sz="2400" dirty="0">
                <a:latin typeface="Calibri" panose="020F0502020204030204" pitchFamily="34" charset="0"/>
              </a:rPr>
              <a:t>es</a:t>
            </a: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 smtClean="0">
                <a:latin typeface="Calibri" panose="020F0502020204030204" pitchFamily="34" charset="0"/>
              </a:rPr>
              <a:t>	5.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Wairuatanga</a:t>
            </a:r>
            <a:r>
              <a:rPr lang="en-NZ" altLang="en-US" sz="2400" dirty="0">
                <a:latin typeface="Calibri" panose="020F0502020204030204" pitchFamily="34" charset="0"/>
              </a:rPr>
              <a:t>: </a:t>
            </a:r>
            <a:r>
              <a:rPr lang="en-NZ" altLang="en-US" sz="2400" i="1" dirty="0">
                <a:latin typeface="Calibri" panose="020F0502020204030204" pitchFamily="34" charset="0"/>
              </a:rPr>
              <a:t>Spirituality</a:t>
            </a: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 smtClean="0">
                <a:latin typeface="Calibri" panose="020F0502020204030204" pitchFamily="34" charset="0"/>
              </a:rPr>
              <a:t>	6.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Manaakitanga</a:t>
            </a:r>
            <a:r>
              <a:rPr lang="en-NZ" altLang="en-US" sz="2400" dirty="0">
                <a:latin typeface="Calibri" panose="020F0502020204030204" pitchFamily="34" charset="0"/>
              </a:rPr>
              <a:t>: </a:t>
            </a:r>
            <a:r>
              <a:rPr lang="en-NZ" altLang="en-US" sz="2400" i="1" dirty="0">
                <a:latin typeface="Calibri" panose="020F0502020204030204" pitchFamily="34" charset="0"/>
              </a:rPr>
              <a:t>Hospitality, generosity, care, and giving</a:t>
            </a: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 smtClean="0">
                <a:latin typeface="Calibri" panose="020F0502020204030204" pitchFamily="34" charset="0"/>
              </a:rPr>
              <a:t>	7.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Tuhono</a:t>
            </a:r>
            <a:r>
              <a:rPr lang="en-NZ" altLang="en-US" sz="2400" dirty="0">
                <a:latin typeface="Calibri" panose="020F0502020204030204" pitchFamily="34" charset="0"/>
              </a:rPr>
              <a:t>: </a:t>
            </a:r>
            <a:r>
              <a:rPr lang="en-NZ" altLang="en-US" sz="2400" i="1" dirty="0">
                <a:latin typeface="Calibri" panose="020F0502020204030204" pitchFamily="34" charset="0"/>
              </a:rPr>
              <a:t>Cross-sectoral alignment of Māori aspirations on all d</a:t>
            </a:r>
            <a:r>
              <a:rPr lang="en-NZ" altLang="en-US" sz="2400" dirty="0">
                <a:latin typeface="Calibri" panose="020F0502020204030204" pitchFamily="34" charset="0"/>
              </a:rPr>
              <a:t>imensions</a:t>
            </a: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 smtClean="0">
                <a:latin typeface="Calibri" panose="020F0502020204030204" pitchFamily="34" charset="0"/>
              </a:rPr>
              <a:t>	8.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Puawaitanga</a:t>
            </a:r>
            <a:r>
              <a:rPr lang="en-NZ" altLang="en-US" sz="2400" dirty="0">
                <a:latin typeface="Calibri" panose="020F0502020204030204" pitchFamily="34" charset="0"/>
              </a:rPr>
              <a:t>: </a:t>
            </a:r>
            <a:r>
              <a:rPr lang="en-NZ" altLang="en-US" sz="2400" i="1" dirty="0">
                <a:latin typeface="Calibri" panose="020F0502020204030204" pitchFamily="34" charset="0"/>
              </a:rPr>
              <a:t>The best possible return is sought on integrated goals</a:t>
            </a: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 smtClean="0">
                <a:latin typeface="Calibri" panose="020F0502020204030204" pitchFamily="34" charset="0"/>
              </a:rPr>
              <a:t>	9.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Purotu</a:t>
            </a:r>
            <a:r>
              <a:rPr lang="en-NZ" altLang="en-US" sz="2400" dirty="0">
                <a:latin typeface="Calibri" panose="020F0502020204030204" pitchFamily="34" charset="0"/>
              </a:rPr>
              <a:t>: </a:t>
            </a:r>
            <a:r>
              <a:rPr lang="en-NZ" altLang="en-US" sz="2400" i="1" dirty="0">
                <a:latin typeface="Calibri" panose="020F0502020204030204" pitchFamily="34" charset="0"/>
              </a:rPr>
              <a:t>Multiple responsibilities and levels of accountability</a:t>
            </a:r>
          </a:p>
          <a:p>
            <a:pPr eaLnBrk="1" hangingPunct="1">
              <a:lnSpc>
                <a:spcPct val="150000"/>
              </a:lnSpc>
            </a:pPr>
            <a:endParaRPr lang="en-NZ" altLang="en-US" sz="2000" dirty="0">
              <a:latin typeface="Calibri" panose="020F050202020403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NZ" altLang="en-US" sz="2400" dirty="0">
                <a:latin typeface="Calibri" panose="020F0502020204030204" pitchFamily="34" charset="0"/>
              </a:rPr>
              <a:t/>
            </a:r>
            <a:br>
              <a:rPr lang="en-NZ" altLang="en-US" sz="2400" dirty="0">
                <a:latin typeface="Calibri" panose="020F0502020204030204" pitchFamily="34" charset="0"/>
              </a:rPr>
            </a:br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34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676" y="437172"/>
            <a:ext cx="10515600" cy="1325563"/>
          </a:xfrm>
        </p:spPr>
        <p:txBody>
          <a:bodyPr>
            <a:normAutofit/>
          </a:bodyPr>
          <a:lstStyle/>
          <a:p>
            <a:r>
              <a:rPr lang="en-NZ" altLang="en-US" sz="3600" b="1" i="1" dirty="0" err="1" smtClean="0">
                <a:latin typeface="Calibri" panose="020F0502020204030204" pitchFamily="34" charset="0"/>
              </a:rPr>
              <a:t>Rangatiratanga</a:t>
            </a:r>
            <a:r>
              <a:rPr lang="en-NZ" altLang="en-US" sz="3600" b="1" i="1" dirty="0" smtClean="0">
                <a:latin typeface="Calibri" panose="020F0502020204030204" pitchFamily="34" charset="0"/>
              </a:rPr>
              <a:t>: Leadership</a:t>
            </a:r>
            <a:br>
              <a:rPr lang="en-NZ" altLang="en-US" sz="3600" b="1" i="1" dirty="0" smtClean="0">
                <a:latin typeface="Calibri" panose="020F0502020204030204" pitchFamily="34" charset="0"/>
              </a:rPr>
            </a:br>
            <a:endParaRPr lang="en-NZ" altLang="en-US" sz="2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68425"/>
            <a:ext cx="8314592" cy="4351338"/>
          </a:xfrm>
        </p:spPr>
        <p:txBody>
          <a:bodyPr/>
          <a:lstStyle/>
          <a:p>
            <a:pPr lvl="1"/>
            <a:r>
              <a:rPr lang="en-NZ" altLang="en-US" dirty="0" smtClean="0">
                <a:latin typeface="Calibri" panose="020F0502020204030204" pitchFamily="34" charset="0"/>
              </a:rPr>
              <a:t>1</a:t>
            </a:r>
            <a:r>
              <a:rPr lang="en-NZ" altLang="en-US" dirty="0">
                <a:latin typeface="Calibri" panose="020F0502020204030204" pitchFamily="34" charset="0"/>
              </a:rPr>
              <a:t>. Management for current and future </a:t>
            </a:r>
            <a:r>
              <a:rPr lang="en-NZ" altLang="en-US" dirty="0" smtClean="0">
                <a:latin typeface="Calibri" panose="020F0502020204030204" pitchFamily="34" charset="0"/>
              </a:rPr>
              <a:t>requirements, </a:t>
            </a:r>
            <a:endParaRPr lang="en-NZ" altLang="en-US" dirty="0">
              <a:latin typeface="Calibri" panose="020F0502020204030204" pitchFamily="34" charset="0"/>
            </a:endParaRPr>
          </a:p>
          <a:p>
            <a:pPr lvl="1"/>
            <a:r>
              <a:rPr lang="en-NZ" altLang="en-US" dirty="0" smtClean="0">
                <a:latin typeface="Calibri" panose="020F0502020204030204" pitchFamily="34" charset="0"/>
              </a:rPr>
              <a:t>2</a:t>
            </a:r>
            <a:r>
              <a:rPr lang="en-NZ" altLang="en-US" dirty="0">
                <a:latin typeface="Calibri" panose="020F0502020204030204" pitchFamily="34" charset="0"/>
              </a:rPr>
              <a:t>. Strategic development and oversight, </a:t>
            </a:r>
          </a:p>
          <a:p>
            <a:pPr lvl="1"/>
            <a:r>
              <a:rPr lang="en-NZ" altLang="en-US" dirty="0" smtClean="0">
                <a:latin typeface="Calibri" panose="020F0502020204030204" pitchFamily="34" charset="0"/>
              </a:rPr>
              <a:t>3</a:t>
            </a:r>
            <a:r>
              <a:rPr lang="en-NZ" altLang="en-US" dirty="0">
                <a:latin typeface="Calibri" panose="020F0502020204030204" pitchFamily="34" charset="0"/>
              </a:rPr>
              <a:t>. Relationship development and maintenance, </a:t>
            </a:r>
          </a:p>
          <a:p>
            <a:pPr lvl="1"/>
            <a:r>
              <a:rPr lang="en-NZ" altLang="en-US" dirty="0" smtClean="0">
                <a:latin typeface="Calibri" panose="020F0502020204030204" pitchFamily="34" charset="0"/>
              </a:rPr>
              <a:t>4</a:t>
            </a:r>
            <a:r>
              <a:rPr lang="en-NZ" altLang="en-US" dirty="0">
                <a:latin typeface="Calibri" panose="020F0502020204030204" pitchFamily="34" charset="0"/>
              </a:rPr>
              <a:t>. Problem-solving, conflict resolution and peace-making, </a:t>
            </a:r>
          </a:p>
          <a:p>
            <a:pPr lvl="1"/>
            <a:r>
              <a:rPr lang="en-NZ" altLang="en-US" dirty="0" smtClean="0">
                <a:latin typeface="Calibri" panose="020F0502020204030204" pitchFamily="34" charset="0"/>
              </a:rPr>
              <a:t>5</a:t>
            </a:r>
            <a:r>
              <a:rPr lang="en-NZ" altLang="en-US" dirty="0">
                <a:latin typeface="Calibri" panose="020F0502020204030204" pitchFamily="34" charset="0"/>
              </a:rPr>
              <a:t>. Adaptation, risk analysis and management.</a:t>
            </a:r>
          </a:p>
          <a:p>
            <a:endParaRPr lang="en-NZ" dirty="0"/>
          </a:p>
        </p:txBody>
      </p:sp>
      <p:pic>
        <p:nvPicPr>
          <p:cNvPr id="5" name="Picture 4" descr="250px-Tino_rangatiratanga_flag_on_Harbour_Brid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437" y="3682758"/>
            <a:ext cx="4357687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http://t2.gstatic.com/images?q=tbn:ANd9GcQONTD4duPMkqOQyvX3s12M3urjWik6zG-ni-w79GP_TwJXsics2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37088" y="437172"/>
            <a:ext cx="3295194" cy="17988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691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-1107831" y="753620"/>
            <a:ext cx="10405696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		</a:t>
            </a:r>
            <a:r>
              <a:rPr lang="en-NZ" altLang="en-US" sz="2000" dirty="0" smtClean="0">
                <a:latin typeface="Calibri" panose="020F0502020204030204" pitchFamily="34" charset="0"/>
              </a:rPr>
              <a:t>1</a:t>
            </a:r>
            <a:r>
              <a:rPr lang="en-NZ" altLang="en-US" sz="2400" dirty="0" smtClean="0">
                <a:latin typeface="Calibri" panose="020F0502020204030204" pitchFamily="34" charset="0"/>
              </a:rPr>
              <a:t>.</a:t>
            </a:r>
            <a:r>
              <a:rPr lang="en-NZ" altLang="en-US" sz="2000" dirty="0" smtClean="0">
                <a:latin typeface="Calibri" panose="020F0502020204030204" pitchFamily="34" charset="0"/>
              </a:rPr>
              <a:t>Expressed </a:t>
            </a:r>
            <a:r>
              <a:rPr lang="en-NZ" altLang="en-US" sz="2000" dirty="0">
                <a:latin typeface="Calibri" panose="020F0502020204030204" pitchFamily="34" charset="0"/>
              </a:rPr>
              <a:t>in strong and conservative </a:t>
            </a:r>
            <a:r>
              <a:rPr lang="en-NZ" altLang="en-US" sz="2000" dirty="0" smtClean="0">
                <a:latin typeface="Calibri" panose="020F0502020204030204" pitchFamily="34" charset="0"/>
              </a:rPr>
              <a:t>governance.</a:t>
            </a:r>
            <a:endParaRPr lang="en-NZ" altLang="en-US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000" dirty="0">
                <a:latin typeface="Calibri" panose="020F0502020204030204" pitchFamily="34" charset="0"/>
              </a:rPr>
              <a:t>		2.Emphasis on wealth protection as well as wealth </a:t>
            </a:r>
            <a:r>
              <a:rPr lang="en-NZ" altLang="en-US" sz="2000" dirty="0" smtClean="0">
                <a:latin typeface="Calibri" panose="020F0502020204030204" pitchFamily="34" charset="0"/>
              </a:rPr>
              <a:t>creation.</a:t>
            </a:r>
            <a:endParaRPr lang="en-NZ" altLang="en-US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000" dirty="0">
                <a:latin typeface="Calibri" panose="020F0502020204030204" pitchFamily="34" charset="0"/>
              </a:rPr>
              <a:t>		3. Intergenerational responsibilities </a:t>
            </a:r>
            <a:r>
              <a:rPr lang="en-NZ" altLang="en-US" sz="2000" dirty="0" smtClean="0">
                <a:latin typeface="Calibri" panose="020F0502020204030204" pitchFamily="34" charset="0"/>
              </a:rPr>
              <a:t>recognised.</a:t>
            </a:r>
            <a:endParaRPr lang="en-NZ" altLang="en-US" sz="2000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		</a:t>
            </a:r>
            <a:r>
              <a:rPr lang="en-NZ" altLang="en-US" sz="2400" dirty="0" smtClean="0">
                <a:latin typeface="Calibri" panose="020F0502020204030204" pitchFamily="34" charset="0"/>
              </a:rPr>
              <a:t>Maori are “walking </a:t>
            </a:r>
            <a:r>
              <a:rPr lang="en-NZ" altLang="en-US" sz="2400" dirty="0">
                <a:latin typeface="Calibri" panose="020F0502020204030204" pitchFamily="34" charset="0"/>
              </a:rPr>
              <a:t>backwards into the future, embracing the past”</a:t>
            </a:r>
            <a:endParaRPr lang="en-NZ" altLang="en-US" sz="2800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	</a:t>
            </a:r>
          </a:p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</p:txBody>
      </p:sp>
      <p:pic>
        <p:nvPicPr>
          <p:cNvPr id="6" name="Picture 3" descr="mangatu bloc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617" y="2998177"/>
            <a:ext cx="11262944" cy="3692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4062" y="505970"/>
            <a:ext cx="104540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altLang="en-US" sz="3600" b="1" i="1" dirty="0" err="1">
                <a:latin typeface="Calibri" panose="020F0502020204030204" pitchFamily="34" charset="0"/>
              </a:rPr>
              <a:t>Kaitiakitanga</a:t>
            </a:r>
            <a:r>
              <a:rPr lang="en-NZ" altLang="en-US" sz="3600" b="1" i="1" dirty="0">
                <a:latin typeface="Calibri" panose="020F0502020204030204" pitchFamily="34" charset="0"/>
              </a:rPr>
              <a:t>  (guardianship)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609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Privatisation of NZ </a:t>
            </a:r>
            <a:r>
              <a:rPr lang="en-NZ" dirty="0" err="1" smtClean="0"/>
              <a:t>Govt</a:t>
            </a:r>
            <a:r>
              <a:rPr lang="en-NZ" dirty="0" smtClean="0"/>
              <a:t> assets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Rt</a:t>
            </a:r>
            <a:r>
              <a:rPr lang="en-NZ" dirty="0" smtClean="0"/>
              <a:t> Hon Sir Pita </a:t>
            </a:r>
            <a:r>
              <a:rPr lang="en-NZ" dirty="0" err="1" smtClean="0"/>
              <a:t>Sharples</a:t>
            </a:r>
            <a:r>
              <a:rPr lang="en-NZ" dirty="0" smtClean="0"/>
              <a:t> (Government Minister 2008-2014)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85" y="2535849"/>
            <a:ext cx="2646484" cy="35443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428393" y="2786969"/>
            <a:ext cx="75906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i="1" dirty="0">
                <a:solidFill>
                  <a:srgbClr val="343434"/>
                </a:solidFill>
                <a:latin typeface="HelveticaNeue-Italic"/>
              </a:rPr>
              <a:t>The Rt. Hon. Pita </a:t>
            </a:r>
            <a:r>
              <a:rPr lang="en-NZ" i="1" dirty="0" err="1">
                <a:solidFill>
                  <a:srgbClr val="343434"/>
                </a:solidFill>
                <a:latin typeface="HelveticaNeue-Italic"/>
              </a:rPr>
              <a:t>Sharples</a:t>
            </a:r>
            <a:r>
              <a:rPr lang="en-NZ" i="1" dirty="0">
                <a:solidFill>
                  <a:srgbClr val="343434"/>
                </a:solidFill>
                <a:latin typeface="HelveticaNeue-Italic"/>
              </a:rPr>
              <a:t> was once asked why the Maori Party (</a:t>
            </a:r>
            <a:r>
              <a:rPr lang="en-NZ" i="1" dirty="0" smtClean="0">
                <a:solidFill>
                  <a:srgbClr val="343434"/>
                </a:solidFill>
                <a:latin typeface="HelveticaNeue-Italic"/>
              </a:rPr>
              <a:t>junior coalition </a:t>
            </a:r>
            <a:r>
              <a:rPr lang="en-NZ" i="1" dirty="0">
                <a:solidFill>
                  <a:srgbClr val="343434"/>
                </a:solidFill>
                <a:latin typeface="HelveticaNeue-Italic"/>
              </a:rPr>
              <a:t>partner) supported the National Party (senior coalition </a:t>
            </a:r>
            <a:r>
              <a:rPr lang="en-NZ" i="1" dirty="0" smtClean="0">
                <a:solidFill>
                  <a:srgbClr val="343434"/>
                </a:solidFill>
                <a:latin typeface="HelveticaNeue-Italic"/>
              </a:rPr>
              <a:t>partner) policy </a:t>
            </a:r>
            <a:r>
              <a:rPr lang="en-NZ" i="1" dirty="0">
                <a:solidFill>
                  <a:srgbClr val="343434"/>
                </a:solidFill>
                <a:latin typeface="HelveticaNeue-Italic"/>
              </a:rPr>
              <a:t>of state asset sales </a:t>
            </a:r>
            <a:r>
              <a:rPr lang="en-NZ" i="1" dirty="0" smtClean="0">
                <a:solidFill>
                  <a:srgbClr val="343434"/>
                </a:solidFill>
                <a:latin typeface="HelveticaNeue-Italic"/>
              </a:rPr>
              <a:t>–</a:t>
            </a:r>
          </a:p>
          <a:p>
            <a:endParaRPr lang="en-NZ" i="1" dirty="0">
              <a:solidFill>
                <a:srgbClr val="343434"/>
              </a:solidFill>
              <a:latin typeface="HelveticaNeue-Italic"/>
            </a:endParaRPr>
          </a:p>
          <a:p>
            <a:r>
              <a:rPr lang="en-NZ" i="1" dirty="0" smtClean="0">
                <a:solidFill>
                  <a:srgbClr val="343434"/>
                </a:solidFill>
                <a:latin typeface="HelveticaNeue-Italic"/>
              </a:rPr>
              <a:t>His </a:t>
            </a:r>
            <a:r>
              <a:rPr lang="en-NZ" i="1" dirty="0">
                <a:solidFill>
                  <a:srgbClr val="343434"/>
                </a:solidFill>
                <a:latin typeface="HelveticaNeue-Italic"/>
              </a:rPr>
              <a:t>reply “ Sell them to Maori, then they’ll </a:t>
            </a:r>
            <a:r>
              <a:rPr lang="en-NZ" i="1" dirty="0" smtClean="0">
                <a:solidFill>
                  <a:srgbClr val="343434"/>
                </a:solidFill>
                <a:latin typeface="HelveticaNeue-Italic"/>
              </a:rPr>
              <a:t>never leave </a:t>
            </a:r>
            <a:r>
              <a:rPr lang="en-NZ" i="1" dirty="0">
                <a:solidFill>
                  <a:srgbClr val="343434"/>
                </a:solidFill>
                <a:latin typeface="HelveticaNeue-Italic"/>
              </a:rPr>
              <a:t>NZ ownership”. </a:t>
            </a:r>
            <a:endParaRPr lang="en-NZ" i="1" dirty="0" smtClean="0">
              <a:solidFill>
                <a:srgbClr val="343434"/>
              </a:solidFill>
              <a:latin typeface="HelveticaNeue-Italic"/>
            </a:endParaRPr>
          </a:p>
          <a:p>
            <a:endParaRPr lang="en-NZ" i="1" dirty="0">
              <a:solidFill>
                <a:srgbClr val="343434"/>
              </a:solidFill>
              <a:latin typeface="HelveticaNeue-Italic"/>
            </a:endParaRPr>
          </a:p>
          <a:p>
            <a:r>
              <a:rPr lang="en-NZ" i="1" dirty="0" smtClean="0">
                <a:solidFill>
                  <a:srgbClr val="343434"/>
                </a:solidFill>
                <a:latin typeface="HelveticaNeue-Italic"/>
              </a:rPr>
              <a:t>A </a:t>
            </a:r>
            <a:r>
              <a:rPr lang="en-NZ" i="1" dirty="0">
                <a:solidFill>
                  <a:srgbClr val="343434"/>
                </a:solidFill>
                <a:latin typeface="HelveticaNeue-Italic"/>
              </a:rPr>
              <a:t>response that reflects the long term </a:t>
            </a:r>
            <a:r>
              <a:rPr lang="en-NZ" i="1" dirty="0" smtClean="0">
                <a:solidFill>
                  <a:srgbClr val="343434"/>
                </a:solidFill>
                <a:latin typeface="HelveticaNeue-Italic"/>
              </a:rPr>
              <a:t>and conservative </a:t>
            </a:r>
            <a:r>
              <a:rPr lang="en-NZ" i="1" dirty="0">
                <a:solidFill>
                  <a:srgbClr val="343434"/>
                </a:solidFill>
                <a:latin typeface="HelveticaNeue-Italic"/>
              </a:rPr>
              <a:t>perspective of Maori business philosophy.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337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-138479" y="1094060"/>
            <a:ext cx="101441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NZ" altLang="en-US" sz="2400" b="1" i="1" dirty="0">
                <a:latin typeface="Calibri" panose="020F0502020204030204" pitchFamily="34" charset="0"/>
              </a:rPr>
              <a:t>	</a:t>
            </a:r>
            <a:endParaRPr lang="en-NZ" altLang="en-US" sz="2800" b="1" i="1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000" dirty="0">
                <a:latin typeface="Calibri" panose="020F0502020204030204" pitchFamily="34" charset="0"/>
              </a:rPr>
              <a:t>	'multiple bottom </a:t>
            </a:r>
            <a:r>
              <a:rPr lang="en-NZ" altLang="en-US" sz="2000" dirty="0" smtClean="0">
                <a:latin typeface="Calibri" panose="020F0502020204030204" pitchFamily="34" charset="0"/>
              </a:rPr>
              <a:t>line’ of social</a:t>
            </a:r>
            <a:r>
              <a:rPr lang="en-NZ" altLang="en-US" sz="2000" dirty="0">
                <a:latin typeface="Calibri" panose="020F0502020204030204" pitchFamily="34" charset="0"/>
              </a:rPr>
              <a:t>, cultural, environmental, spiritual</a:t>
            </a:r>
            <a:r>
              <a:rPr lang="en-NZ" altLang="en-US" sz="2000" dirty="0" smtClean="0">
                <a:latin typeface="Calibri" panose="020F0502020204030204" pitchFamily="34" charset="0"/>
              </a:rPr>
              <a:t>, economic </a:t>
            </a:r>
            <a:r>
              <a:rPr lang="en-NZ" altLang="en-US" sz="2000" dirty="0">
                <a:latin typeface="Calibri" panose="020F0502020204030204" pitchFamily="34" charset="0"/>
              </a:rPr>
              <a:t>goals.</a:t>
            </a:r>
            <a:endParaRPr lang="en-NZ" altLang="en-US" sz="2000" b="1" i="1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dirty="0">
                <a:latin typeface="Calibri" panose="020F0502020204030204" pitchFamily="34" charset="0"/>
              </a:rPr>
              <a:t>	</a:t>
            </a:r>
            <a:r>
              <a:rPr lang="en-NZ" altLang="en-US" sz="2000" dirty="0">
                <a:latin typeface="Calibri" panose="020F0502020204030204" pitchFamily="34" charset="0"/>
              </a:rPr>
              <a:t>1. 	Hold, manage, develop, Māori resources such as people, land, water.</a:t>
            </a:r>
          </a:p>
          <a:p>
            <a:pPr eaLnBrk="1" hangingPunct="1"/>
            <a:r>
              <a:rPr lang="en-NZ" altLang="en-US" sz="2000" dirty="0">
                <a:latin typeface="Calibri" panose="020F0502020204030204" pitchFamily="34" charset="0"/>
              </a:rPr>
              <a:t>	2.	An avenue for cultural expression and/or to foster pride.</a:t>
            </a:r>
          </a:p>
          <a:p>
            <a:pPr eaLnBrk="1" hangingPunct="1"/>
            <a:r>
              <a:rPr lang="en-NZ" altLang="en-US" sz="2000" dirty="0">
                <a:latin typeface="Calibri" panose="020F0502020204030204" pitchFamily="34" charset="0"/>
              </a:rPr>
              <a:t>	3.	Maintain Māori culture, language, and  arts. </a:t>
            </a:r>
            <a:r>
              <a:rPr lang="en-NZ" altLang="en-US" dirty="0">
                <a:latin typeface="Calibri" panose="020F0502020204030204" pitchFamily="34" charset="0"/>
              </a:rPr>
              <a:t/>
            </a:r>
            <a:br>
              <a:rPr lang="en-NZ" altLang="en-US" dirty="0">
                <a:latin typeface="Calibri" panose="020F0502020204030204" pitchFamily="34" charset="0"/>
              </a:rPr>
            </a:br>
            <a:endParaRPr lang="en-NZ" altLang="en-US" dirty="0">
              <a:latin typeface="Calibri" panose="020F0502020204030204" pitchFamily="34" charset="0"/>
            </a:endParaRPr>
          </a:p>
        </p:txBody>
      </p:sp>
      <p:pic>
        <p:nvPicPr>
          <p:cNvPr id="7" name="Picture 4" descr="people maor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37" y="3313601"/>
            <a:ext cx="10478232" cy="340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2514" y="536413"/>
            <a:ext cx="11218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b="1" i="1" dirty="0" err="1"/>
              <a:t>Puwhaitanga</a:t>
            </a:r>
            <a:r>
              <a:rPr lang="en-NZ" sz="3600" b="1" i="1" dirty="0"/>
              <a:t>– </a:t>
            </a:r>
            <a:r>
              <a:rPr lang="en-NZ" sz="3600" b="1" i="1" dirty="0" smtClean="0"/>
              <a:t>best possible returns on integrated goals</a:t>
            </a:r>
            <a:endParaRPr lang="en-NZ" sz="3600" b="1" i="1" dirty="0"/>
          </a:p>
        </p:txBody>
      </p:sp>
    </p:spTree>
    <p:extLst>
      <p:ext uri="{BB962C8B-B14F-4D97-AF65-F5344CB8AC3E}">
        <p14:creationId xmlns:p14="http://schemas.microsoft.com/office/powerpoint/2010/main" val="359534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2115" y="936480"/>
            <a:ext cx="8929687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altLang="en-US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en-US" alt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what is </a:t>
            </a:r>
            <a:r>
              <a:rPr lang="en-US" altLang="en-US" sz="2400" dirty="0">
                <a:latin typeface="Calibri" panose="020F0502020204030204" pitchFamily="34" charset="0"/>
              </a:rPr>
              <a:t>the intended purpose for an </a:t>
            </a:r>
            <a:r>
              <a:rPr lang="en-US" altLang="en-US" sz="2400" dirty="0" err="1">
                <a:latin typeface="Calibri" panose="020F0502020204030204" pitchFamily="34" charset="0"/>
              </a:rPr>
              <a:t>organisation</a:t>
            </a:r>
            <a:r>
              <a:rPr lang="en-US" altLang="en-US" sz="2000" dirty="0" smtClean="0"/>
              <a:t>”</a:t>
            </a:r>
          </a:p>
          <a:p>
            <a:pPr eaLnBrk="1" hangingPunct="1"/>
            <a:endParaRPr lang="en-US" altLang="en-US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	1. Legal structures to manage collectively owned assets.</a:t>
            </a:r>
          </a:p>
          <a:p>
            <a:pPr eaLnBrk="1" hangingPunct="1"/>
            <a:r>
              <a:rPr lang="en-US" alt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	2. Recognition of some assets as </a:t>
            </a:r>
            <a:r>
              <a:rPr lang="en-US" altLang="en-US" sz="24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Taonga</a:t>
            </a:r>
            <a:r>
              <a:rPr lang="en-US" alt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 (as well as asset).</a:t>
            </a:r>
          </a:p>
          <a:p>
            <a:pPr eaLnBrk="1" hangingPunct="1"/>
            <a:r>
              <a:rPr lang="en-US" altLang="en-US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	3. Specific legislation</a:t>
            </a:r>
            <a:r>
              <a:rPr lang="en-NZ" altLang="en-US" sz="2400" dirty="0">
                <a:latin typeface="Calibri" panose="020F0502020204030204" pitchFamily="34" charset="0"/>
              </a:rPr>
              <a:t> (</a:t>
            </a:r>
            <a:r>
              <a:rPr lang="en-NZ" altLang="en-US" sz="2400" dirty="0" err="1">
                <a:latin typeface="Calibri" panose="020F0502020204030204" pitchFamily="34" charset="0"/>
              </a:rPr>
              <a:t>eg</a:t>
            </a:r>
            <a:r>
              <a:rPr lang="en-NZ" altLang="en-US" sz="2400" dirty="0">
                <a:latin typeface="Calibri" panose="020F0502020204030204" pitchFamily="34" charset="0"/>
              </a:rPr>
              <a:t>. Te </a:t>
            </a:r>
            <a:r>
              <a:rPr lang="en-NZ" altLang="en-US" sz="2400" dirty="0" err="1">
                <a:latin typeface="Calibri" panose="020F0502020204030204" pitchFamily="34" charset="0"/>
              </a:rPr>
              <a:t>Ture</a:t>
            </a:r>
            <a:r>
              <a:rPr lang="en-NZ" altLang="en-US" sz="2400" dirty="0">
                <a:latin typeface="Calibri" panose="020F0502020204030204" pitchFamily="34" charset="0"/>
              </a:rPr>
              <a:t> Whenua Māori Act (1993))</a:t>
            </a:r>
            <a:endParaRPr lang="en-US" altLang="en-US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altLang="en-US" dirty="0"/>
              <a:t/>
            </a:r>
            <a:br>
              <a:rPr lang="en-US" altLang="en-US" dirty="0"/>
            </a:br>
            <a:endParaRPr lang="en-US" altLang="en-US" dirty="0"/>
          </a:p>
        </p:txBody>
      </p:sp>
      <p:pic>
        <p:nvPicPr>
          <p:cNvPr id="6" name="Picture 3" descr="land mangatu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83" y="2848708"/>
            <a:ext cx="11112379" cy="3917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0387" y="237394"/>
            <a:ext cx="9169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3600" b="1" i="1" dirty="0" err="1">
                <a:latin typeface="Calibri" panose="020F0502020204030204" pitchFamily="34" charset="0"/>
                <a:cs typeface="Times New Roman" panose="02020603050405020304" pitchFamily="18" charset="0"/>
              </a:rPr>
              <a:t>Tūranga</a:t>
            </a:r>
            <a:r>
              <a:rPr lang="en-US" altLang="en-US" sz="3600" b="1" i="1" dirty="0">
                <a:latin typeface="Calibri" panose="020F0502020204030204" pitchFamily="34" charset="0"/>
                <a:cs typeface="Times New Roman" panose="02020603050405020304" pitchFamily="18" charset="0"/>
              </a:rPr>
              <a:t>: (positioning/anchor of the business)</a:t>
            </a:r>
            <a:endParaRPr lang="en-US" altLang="en-US" b="1" i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3885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altLang="en-US" sz="3600" b="1" i="1" dirty="0" err="1" smtClean="0">
                <a:latin typeface="Calibri" panose="020F0502020204030204" pitchFamily="34" charset="0"/>
              </a:rPr>
              <a:t>Manaakitanga</a:t>
            </a:r>
            <a:r>
              <a:rPr lang="en-NZ" altLang="en-US" sz="3600" b="1" i="1" dirty="0" smtClean="0">
                <a:latin typeface="Calibri" panose="020F0502020204030204" pitchFamily="34" charset="0"/>
              </a:rPr>
              <a:t>: Relationships</a:t>
            </a:r>
            <a:endParaRPr lang="en-NZ" sz="36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Z" sz="2400" dirty="0" smtClean="0"/>
              <a:t>1. Enhance </a:t>
            </a:r>
            <a:r>
              <a:rPr lang="en-NZ" sz="2400" dirty="0"/>
              <a:t>the </a:t>
            </a:r>
            <a:r>
              <a:rPr lang="en-NZ" sz="2400" dirty="0" smtClean="0"/>
              <a:t>integrity</a:t>
            </a:r>
            <a:r>
              <a:rPr lang="en-NZ" sz="2400" dirty="0"/>
              <a:t>, status / prestige, and power of </a:t>
            </a:r>
            <a:r>
              <a:rPr lang="en-NZ" sz="2400" dirty="0" smtClean="0"/>
              <a:t>guests (mana).</a:t>
            </a:r>
          </a:p>
          <a:p>
            <a:pPr marL="0" indent="0">
              <a:buNone/>
            </a:pPr>
            <a:r>
              <a:rPr lang="en-NZ" sz="2400" dirty="0" smtClean="0"/>
              <a:t>2. Build </a:t>
            </a:r>
            <a:r>
              <a:rPr lang="en-NZ" sz="2400" dirty="0"/>
              <a:t>unity through humility and the act of giving</a:t>
            </a:r>
            <a:r>
              <a:rPr lang="en-NZ" sz="2400" dirty="0" smtClean="0"/>
              <a:t>.</a:t>
            </a:r>
          </a:p>
          <a:p>
            <a:pPr marL="0" indent="0">
              <a:buNone/>
            </a:pPr>
            <a:r>
              <a:rPr lang="en-NZ" sz="2400" dirty="0" smtClean="0"/>
              <a:t>3. Care </a:t>
            </a:r>
            <a:r>
              <a:rPr lang="en-NZ" sz="2400" dirty="0"/>
              <a:t>for themselves and each other as well as for their visitors.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724" y="3692770"/>
            <a:ext cx="3811101" cy="214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62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70" y="105507"/>
            <a:ext cx="12029230" cy="57164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2770" y="6110626"/>
            <a:ext cx="3512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 smtClean="0">
                <a:hlinkClick r:id="rId3"/>
              </a:rPr>
              <a:t>http://www.wakatu.org/#welcome</a:t>
            </a:r>
            <a:r>
              <a:rPr lang="en-NZ" dirty="0" smtClean="0"/>
              <a:t>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5041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Tohu</a:t>
            </a:r>
            <a:r>
              <a:rPr lang="en-NZ" dirty="0" smtClean="0"/>
              <a:t> wines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693" y="1904756"/>
            <a:ext cx="10515600" cy="4351338"/>
          </a:xfrm>
        </p:spPr>
        <p:txBody>
          <a:bodyPr/>
          <a:lstStyle/>
          <a:p>
            <a:r>
              <a:rPr lang="en-NZ" dirty="0">
                <a:hlinkClick r:id="rId2"/>
              </a:rPr>
              <a:t>https://</a:t>
            </a:r>
            <a:r>
              <a:rPr lang="en-NZ" dirty="0" smtClean="0">
                <a:hlinkClick r:id="rId2"/>
              </a:rPr>
              <a:t>www.tohuwines.co.nz/pages/identity</a:t>
            </a:r>
            <a:r>
              <a:rPr lang="en-NZ" dirty="0" smtClean="0"/>
              <a:t> </a:t>
            </a:r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3954" y="297489"/>
            <a:ext cx="1800602" cy="22507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09" y="3684771"/>
            <a:ext cx="9753600" cy="185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30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599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rgbClr val="00B050"/>
                </a:solidFill>
                <a:latin typeface="Calibri" panose="020F0502020204030204" pitchFamily="34" charset="0"/>
              </a:rPr>
              <a:t>(a ‘</a:t>
            </a:r>
            <a:r>
              <a:rPr lang="en-US" altLang="en-US" dirty="0" err="1" smtClean="0">
                <a:solidFill>
                  <a:srgbClr val="00B050"/>
                </a:solidFill>
                <a:latin typeface="Calibri" panose="020F0502020204030204" pitchFamily="34" charset="0"/>
              </a:rPr>
              <a:t>mihi</a:t>
            </a:r>
            <a:r>
              <a:rPr lang="en-US" altLang="en-US" dirty="0" smtClean="0">
                <a:solidFill>
                  <a:srgbClr val="00B050"/>
                </a:solidFill>
                <a:latin typeface="Calibri" panose="020F0502020204030204" pitchFamily="34" charset="0"/>
              </a:rPr>
              <a:t>’ or introduction in Te Reo Maori)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8617"/>
            <a:ext cx="10515600" cy="4351338"/>
          </a:xfrm>
        </p:spPr>
        <p:txBody>
          <a:bodyPr>
            <a:normAutofit fontScale="25000" lnSpcReduction="20000"/>
          </a:bodyPr>
          <a:lstStyle/>
          <a:p>
            <a:r>
              <a:rPr lang="en-US" altLang="en-US" sz="11200" i="1" dirty="0" err="1">
                <a:latin typeface="Calibri" panose="020F0502020204030204" pitchFamily="34" charset="0"/>
              </a:rPr>
              <a:t>Ko</a:t>
            </a:r>
            <a:r>
              <a:rPr lang="en-US" altLang="en-US" sz="11200" i="1" dirty="0">
                <a:latin typeface="Calibri" panose="020F0502020204030204" pitchFamily="34" charset="0"/>
              </a:rPr>
              <a:t> Rolleston </a:t>
            </a:r>
            <a:r>
              <a:rPr lang="en-US" altLang="en-US" sz="11200" i="1" dirty="0" err="1">
                <a:latin typeface="Calibri" panose="020F0502020204030204" pitchFamily="34" charset="0"/>
              </a:rPr>
              <a:t>te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maunga</a:t>
            </a:r>
            <a:endParaRPr lang="en-US" altLang="en-US" sz="11200" i="1" dirty="0">
              <a:latin typeface="Calibri" panose="020F0502020204030204" pitchFamily="34" charset="0"/>
            </a:endParaRPr>
          </a:p>
          <a:p>
            <a:r>
              <a:rPr lang="en-NZ" altLang="en-US" sz="11200" dirty="0">
                <a:latin typeface="Calibri" panose="020F0502020204030204" pitchFamily="34" charset="0"/>
              </a:rPr>
              <a:t>	</a:t>
            </a:r>
            <a:r>
              <a:rPr lang="en-NZ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Mt Rolleston is </a:t>
            </a:r>
            <a:r>
              <a:rPr lang="en-NZ" altLang="en-US" sz="112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my mountain</a:t>
            </a:r>
            <a:endParaRPr lang="en-NZ" altLang="en-US" sz="11200" dirty="0">
              <a:latin typeface="Calibri" panose="020F0502020204030204" pitchFamily="34" charset="0"/>
            </a:endParaRPr>
          </a:p>
          <a:p>
            <a:r>
              <a:rPr lang="en-US" altLang="en-US" sz="11200" i="1" dirty="0" err="1">
                <a:latin typeface="Calibri" panose="020F0502020204030204" pitchFamily="34" charset="0"/>
              </a:rPr>
              <a:t>Ko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Waimakariri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te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awa</a:t>
            </a:r>
            <a:endParaRPr lang="en-US" altLang="en-US" sz="11200" i="1" dirty="0">
              <a:latin typeface="Calibri" panose="020F0502020204030204" pitchFamily="34" charset="0"/>
            </a:endParaRPr>
          </a:p>
          <a:p>
            <a:r>
              <a:rPr lang="en-NZ" altLang="en-US" sz="11200" dirty="0">
                <a:latin typeface="Calibri" panose="020F0502020204030204" pitchFamily="34" charset="0"/>
              </a:rPr>
              <a:t>	</a:t>
            </a:r>
            <a:r>
              <a:rPr lang="en-NZ" altLang="en-US" sz="11200" dirty="0" err="1">
                <a:solidFill>
                  <a:srgbClr val="00B0F0"/>
                </a:solidFill>
                <a:latin typeface="Calibri" panose="020F0502020204030204" pitchFamily="34" charset="0"/>
              </a:rPr>
              <a:t>Waimakariri</a:t>
            </a:r>
            <a:r>
              <a:rPr lang="en-NZ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 is </a:t>
            </a:r>
            <a:r>
              <a:rPr lang="en-NZ" altLang="en-US" sz="112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my </a:t>
            </a:r>
            <a:r>
              <a:rPr lang="en-NZ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river</a:t>
            </a:r>
          </a:p>
          <a:p>
            <a:r>
              <a:rPr lang="en-US" altLang="en-US" sz="11200" i="1" dirty="0" err="1">
                <a:latin typeface="Calibri" panose="020F0502020204030204" pitchFamily="34" charset="0"/>
              </a:rPr>
              <a:t>Ko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Ngati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Wiremu</a:t>
            </a:r>
            <a:r>
              <a:rPr lang="en-US" altLang="en-US" sz="11200" i="1" dirty="0">
                <a:latin typeface="Calibri" panose="020F0502020204030204" pitchFamily="34" charset="0"/>
              </a:rPr>
              <a:t>, </a:t>
            </a:r>
            <a:r>
              <a:rPr lang="en-US" altLang="en-US" sz="11200" i="1" dirty="0" err="1">
                <a:latin typeface="Calibri" panose="020F0502020204030204" pitchFamily="34" charset="0"/>
              </a:rPr>
              <a:t>Ngati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smtClean="0">
                <a:latin typeface="Calibri" panose="020F0502020204030204" pitchFamily="34" charset="0"/>
              </a:rPr>
              <a:t>MacLean, </a:t>
            </a:r>
            <a:r>
              <a:rPr lang="en-US" altLang="en-US" sz="11200" i="1" dirty="0" err="1" smtClean="0">
                <a:latin typeface="Calibri" panose="020F0502020204030204" pitchFamily="34" charset="0"/>
              </a:rPr>
              <a:t>Ngati</a:t>
            </a:r>
            <a:r>
              <a:rPr lang="en-US" altLang="en-US" sz="11200" i="1" dirty="0" smtClean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 smtClean="0">
                <a:latin typeface="Calibri" panose="020F0502020204030204" pitchFamily="34" charset="0"/>
              </a:rPr>
              <a:t>O’Keiran</a:t>
            </a:r>
            <a:r>
              <a:rPr lang="en-US" altLang="en-US" sz="11200" i="1" dirty="0" smtClean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te</a:t>
            </a:r>
            <a:r>
              <a:rPr lang="en-US" altLang="en-US" sz="11200" i="1" dirty="0">
                <a:latin typeface="Calibri" panose="020F0502020204030204" pitchFamily="34" charset="0"/>
              </a:rPr>
              <a:t> iwi</a:t>
            </a:r>
          </a:p>
          <a:p>
            <a:r>
              <a:rPr lang="en-NZ" altLang="en-US" sz="11200" dirty="0">
                <a:latin typeface="Calibri" panose="020F0502020204030204" pitchFamily="34" charset="0"/>
              </a:rPr>
              <a:t>	</a:t>
            </a:r>
            <a:r>
              <a:rPr lang="en-NZ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Williams, </a:t>
            </a:r>
            <a:r>
              <a:rPr lang="en-NZ" altLang="en-US" sz="112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Maclean, Kearns, </a:t>
            </a:r>
            <a:r>
              <a:rPr lang="en-NZ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are </a:t>
            </a:r>
            <a:r>
              <a:rPr lang="en-NZ" altLang="en-US" sz="112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my </a:t>
            </a:r>
            <a:r>
              <a:rPr lang="en-NZ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tribes</a:t>
            </a:r>
          </a:p>
          <a:p>
            <a:r>
              <a:rPr lang="en-US" altLang="en-US" sz="11200" i="1" dirty="0" err="1">
                <a:latin typeface="Calibri" panose="020F0502020204030204" pitchFamily="34" charset="0"/>
              </a:rPr>
              <a:t>Ko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smtClean="0">
                <a:latin typeface="Calibri" panose="020F0502020204030204" pitchFamily="34" charset="0"/>
              </a:rPr>
              <a:t>Peter Drucker </a:t>
            </a:r>
            <a:r>
              <a:rPr lang="en-US" altLang="en-US" sz="11200" i="1" dirty="0" err="1" smtClean="0">
                <a:latin typeface="Calibri" panose="020F0502020204030204" pitchFamily="34" charset="0"/>
              </a:rPr>
              <a:t>te</a:t>
            </a:r>
            <a:r>
              <a:rPr lang="en-US" altLang="en-US" sz="11200" i="1" dirty="0" smtClean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rangatira</a:t>
            </a:r>
            <a:endParaRPr lang="en-US" altLang="en-US" sz="11200" i="1" dirty="0">
              <a:latin typeface="Calibri" panose="020F0502020204030204" pitchFamily="34" charset="0"/>
            </a:endParaRPr>
          </a:p>
          <a:p>
            <a:r>
              <a:rPr lang="en-NZ" altLang="en-US" sz="11200" dirty="0">
                <a:latin typeface="Calibri" panose="020F0502020204030204" pitchFamily="34" charset="0"/>
              </a:rPr>
              <a:t>	</a:t>
            </a:r>
            <a:r>
              <a:rPr lang="en-NZ" altLang="en-US" sz="112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Peter Drucker </a:t>
            </a:r>
            <a:r>
              <a:rPr lang="en-NZ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is </a:t>
            </a:r>
            <a:r>
              <a:rPr lang="en-NZ" altLang="en-US" sz="112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my leader (chief)</a:t>
            </a:r>
            <a:endParaRPr lang="en-NZ" altLang="en-US" sz="112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r>
              <a:rPr lang="en-US" altLang="en-US" sz="11200" i="1" dirty="0" err="1">
                <a:latin typeface="Calibri" panose="020F0502020204030204" pitchFamily="34" charset="0"/>
              </a:rPr>
              <a:t>Ko</a:t>
            </a:r>
            <a:r>
              <a:rPr lang="en-US" altLang="en-US" sz="11200" i="1" dirty="0">
                <a:latin typeface="Calibri" panose="020F0502020204030204" pitchFamily="34" charset="0"/>
              </a:rPr>
              <a:t> Kearns </a:t>
            </a:r>
            <a:r>
              <a:rPr lang="en-US" altLang="en-US" sz="11200" i="1" dirty="0" err="1">
                <a:latin typeface="Calibri" panose="020F0502020204030204" pitchFamily="34" charset="0"/>
              </a:rPr>
              <a:t>te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hapū</a:t>
            </a:r>
            <a:endParaRPr lang="en-US" altLang="en-US" sz="11200" i="1" dirty="0">
              <a:latin typeface="Calibri" panose="020F0502020204030204" pitchFamily="34" charset="0"/>
            </a:endParaRPr>
          </a:p>
          <a:p>
            <a:r>
              <a:rPr lang="en-NZ" altLang="en-US" sz="11200" dirty="0">
                <a:latin typeface="Calibri" panose="020F0502020204030204" pitchFamily="34" charset="0"/>
              </a:rPr>
              <a:t>	</a:t>
            </a:r>
            <a:r>
              <a:rPr lang="en-NZ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Kearns is my family</a:t>
            </a:r>
          </a:p>
          <a:p>
            <a:r>
              <a:rPr lang="en-US" altLang="en-US" sz="11200" i="1" dirty="0" err="1">
                <a:latin typeface="Calibri" panose="020F0502020204030204" pitchFamily="34" charset="0"/>
              </a:rPr>
              <a:t>Ko</a:t>
            </a:r>
            <a:r>
              <a:rPr lang="en-US" altLang="en-US" sz="11200" i="1" dirty="0">
                <a:latin typeface="Calibri" panose="020F0502020204030204" pitchFamily="34" charset="0"/>
              </a:rPr>
              <a:t> Te </a:t>
            </a:r>
            <a:r>
              <a:rPr lang="en-US" altLang="en-US" sz="11200" i="1" dirty="0" err="1">
                <a:latin typeface="Calibri" panose="020F0502020204030204" pitchFamily="34" charset="0"/>
              </a:rPr>
              <a:t>Noho</a:t>
            </a:r>
            <a:r>
              <a:rPr lang="en-US" altLang="en-US" sz="11200" i="1" dirty="0">
                <a:latin typeface="Calibri" panose="020F0502020204030204" pitchFamily="34" charset="0"/>
              </a:rPr>
              <a:t> Kotahitanga </a:t>
            </a:r>
            <a:r>
              <a:rPr lang="en-US" altLang="en-US" sz="11200" i="1" dirty="0" err="1">
                <a:latin typeface="Calibri" panose="020F0502020204030204" pitchFamily="34" charset="0"/>
              </a:rPr>
              <a:t>te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marae</a:t>
            </a:r>
            <a:endParaRPr lang="en-US" altLang="en-US" sz="11200" i="1" dirty="0">
              <a:latin typeface="Calibri" panose="020F0502020204030204" pitchFamily="34" charset="0"/>
            </a:endParaRPr>
          </a:p>
          <a:p>
            <a:r>
              <a:rPr lang="en-NZ" altLang="en-US" sz="11200" dirty="0">
                <a:latin typeface="Calibri" panose="020F0502020204030204" pitchFamily="34" charset="0"/>
              </a:rPr>
              <a:t>	 </a:t>
            </a:r>
            <a:r>
              <a:rPr lang="en-US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Te </a:t>
            </a:r>
            <a:r>
              <a:rPr lang="en-US" altLang="en-US" sz="11200" dirty="0" err="1">
                <a:solidFill>
                  <a:srgbClr val="00B0F0"/>
                </a:solidFill>
                <a:latin typeface="Calibri" panose="020F0502020204030204" pitchFamily="34" charset="0"/>
              </a:rPr>
              <a:t>Noho</a:t>
            </a:r>
            <a:r>
              <a:rPr lang="en-US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 Kotahitanga </a:t>
            </a:r>
            <a:r>
              <a:rPr lang="en-NZ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is my </a:t>
            </a:r>
            <a:r>
              <a:rPr lang="en-NZ" altLang="en-US" sz="11200" dirty="0" err="1">
                <a:solidFill>
                  <a:srgbClr val="00B0F0"/>
                </a:solidFill>
                <a:latin typeface="Calibri" panose="020F0502020204030204" pitchFamily="34" charset="0"/>
              </a:rPr>
              <a:t>marae</a:t>
            </a:r>
            <a:endParaRPr lang="en-NZ" altLang="en-US" sz="11200" dirty="0">
              <a:solidFill>
                <a:srgbClr val="00B0F0"/>
              </a:solidFill>
              <a:latin typeface="Calibri" panose="020F0502020204030204" pitchFamily="34" charset="0"/>
            </a:endParaRPr>
          </a:p>
          <a:p>
            <a:r>
              <a:rPr lang="en-US" altLang="en-US" sz="11200" i="1" dirty="0" err="1">
                <a:latin typeface="Calibri" panose="020F0502020204030204" pitchFamily="34" charset="0"/>
              </a:rPr>
              <a:t>Ko</a:t>
            </a:r>
            <a:r>
              <a:rPr lang="en-US" altLang="en-US" sz="11200" i="1" dirty="0">
                <a:latin typeface="Calibri" panose="020F0502020204030204" pitchFamily="34" charset="0"/>
              </a:rPr>
              <a:t> </a:t>
            </a:r>
            <a:r>
              <a:rPr lang="en-US" altLang="en-US" sz="11200" i="1" dirty="0" err="1">
                <a:latin typeface="Calibri" panose="020F0502020204030204" pitchFamily="34" charset="0"/>
              </a:rPr>
              <a:t>Kaiako</a:t>
            </a:r>
            <a:r>
              <a:rPr lang="en-US" altLang="en-US" sz="11200" i="1" dirty="0">
                <a:latin typeface="Calibri" panose="020F0502020204030204" pitchFamily="34" charset="0"/>
              </a:rPr>
              <a:t> Nick </a:t>
            </a:r>
            <a:r>
              <a:rPr lang="en-US" altLang="en-US" sz="11200" i="1" dirty="0" err="1">
                <a:latin typeface="Calibri" panose="020F0502020204030204" pitchFamily="34" charset="0"/>
              </a:rPr>
              <a:t>ahau</a:t>
            </a:r>
            <a:endParaRPr lang="en-US" altLang="en-US" sz="11200" i="1" dirty="0">
              <a:latin typeface="Calibri" panose="020F0502020204030204" pitchFamily="34" charset="0"/>
            </a:endParaRPr>
          </a:p>
          <a:p>
            <a:r>
              <a:rPr lang="en-US" altLang="en-US" sz="11200" i="1" dirty="0">
                <a:latin typeface="Calibri" panose="020F0502020204030204" pitchFamily="34" charset="0"/>
              </a:rPr>
              <a:t>	</a:t>
            </a:r>
            <a:r>
              <a:rPr lang="en-US" altLang="en-US" sz="11200" dirty="0">
                <a:solidFill>
                  <a:srgbClr val="00B0F0"/>
                </a:solidFill>
                <a:latin typeface="Calibri" panose="020F0502020204030204" pitchFamily="34" charset="0"/>
              </a:rPr>
              <a:t>My name is </a:t>
            </a:r>
            <a:r>
              <a:rPr lang="en-US" altLang="en-US" sz="112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Nick</a:t>
            </a:r>
            <a:endParaRPr lang="en-NZ" altLang="en-US" sz="4400" dirty="0">
              <a:latin typeface="Calibri" panose="020F0502020204030204" pitchFamily="34" charset="0"/>
            </a:endParaRPr>
          </a:p>
          <a:p>
            <a:endParaRPr lang="en-NZ" altLang="en-US" dirty="0">
              <a:latin typeface="Calibri" panose="020F0502020204030204" pitchFamily="34" charset="0"/>
            </a:endParaRPr>
          </a:p>
        </p:txBody>
      </p:sp>
      <p:pic>
        <p:nvPicPr>
          <p:cNvPr id="4" name="Picture 4" descr="maori-tattoo-a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764" y="1712790"/>
            <a:ext cx="2384780" cy="392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71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Shotover</a:t>
            </a:r>
            <a:r>
              <a:rPr lang="en-NZ" dirty="0" smtClean="0"/>
              <a:t> Jet (part of Ngai </a:t>
            </a:r>
            <a:r>
              <a:rPr lang="en-NZ" dirty="0" err="1" smtClean="0"/>
              <a:t>Tahu</a:t>
            </a:r>
            <a:r>
              <a:rPr lang="en-NZ" dirty="0" smtClean="0"/>
              <a:t> tourism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2693" y="1553063"/>
            <a:ext cx="10515600" cy="4351338"/>
          </a:xfrm>
        </p:spPr>
        <p:txBody>
          <a:bodyPr/>
          <a:lstStyle/>
          <a:p>
            <a:pPr marL="228600" lvl="3">
              <a:spcBef>
                <a:spcPts val="1000"/>
              </a:spcBef>
            </a:pPr>
            <a:r>
              <a:rPr lang="en-NZ" altLang="en-US" sz="2000" dirty="0">
                <a:latin typeface="Calibri" panose="020F0502020204030204" pitchFamily="34" charset="0"/>
                <a:hlinkClick r:id="rId2"/>
              </a:rPr>
              <a:t>http://www.shotoverjet.com</a:t>
            </a:r>
            <a:r>
              <a:rPr lang="en-NZ" altLang="en-US" sz="2000" dirty="0" smtClean="0">
                <a:latin typeface="Calibri" panose="020F0502020204030204" pitchFamily="34" charset="0"/>
                <a:hlinkClick r:id="rId2"/>
              </a:rPr>
              <a:t>/</a:t>
            </a:r>
            <a:r>
              <a:rPr lang="en-NZ" altLang="en-US" sz="2000" dirty="0" smtClean="0">
                <a:latin typeface="Calibri" panose="020F0502020204030204" pitchFamily="34" charset="0"/>
              </a:rPr>
              <a:t> </a:t>
            </a:r>
            <a:endParaRPr lang="en-NZ" altLang="en-US" sz="2000" dirty="0">
              <a:latin typeface="Calibri" panose="020F0502020204030204" pitchFamily="34" charset="0"/>
            </a:endParaRPr>
          </a:p>
          <a:p>
            <a:endParaRPr lang="en-NZ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86000"/>
            <a:ext cx="10058400" cy="445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6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94593" y="514350"/>
            <a:ext cx="9377504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NZ" altLang="en-US" sz="3600" b="1" i="1" dirty="0">
                <a:latin typeface="Calibri" panose="020F0502020204030204" pitchFamily="34" charset="0"/>
              </a:rPr>
              <a:t>Māori Business </a:t>
            </a:r>
            <a:r>
              <a:rPr lang="en-NZ" altLang="en-US" sz="3600" b="1" i="1" dirty="0" smtClean="0">
                <a:latin typeface="Calibri" panose="020F0502020204030204" pitchFamily="34" charset="0"/>
              </a:rPr>
              <a:t> - Western Business</a:t>
            </a:r>
            <a:endParaRPr lang="en-NZ" altLang="en-US" sz="2400" b="1" i="1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Key </a:t>
            </a:r>
            <a:r>
              <a:rPr lang="en-NZ" altLang="en-US" sz="2400" dirty="0" smtClean="0">
                <a:latin typeface="Calibri" panose="020F0502020204030204" pitchFamily="34" charset="0"/>
              </a:rPr>
              <a:t>Differences </a:t>
            </a:r>
          </a:p>
          <a:p>
            <a:pPr eaLnBrk="1" hangingPunct="1"/>
            <a:endParaRPr lang="en-NZ" altLang="en-US" sz="2400" b="1" i="1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400" b="1" i="1" dirty="0">
                <a:latin typeface="Calibri" panose="020F0502020204030204" pitchFamily="34" charset="0"/>
              </a:rPr>
              <a:t>Property rights</a:t>
            </a:r>
          </a:p>
          <a:p>
            <a:pPr eaLnBrk="1" hangingPunct="1"/>
            <a:r>
              <a:rPr lang="en-NZ" altLang="en-US" sz="2400" dirty="0" smtClean="0">
                <a:latin typeface="Calibri" panose="020F0502020204030204" pitchFamily="34" charset="0"/>
              </a:rPr>
              <a:t>Western </a:t>
            </a:r>
            <a:r>
              <a:rPr lang="en-NZ" altLang="en-US" sz="2400" dirty="0">
                <a:latin typeface="Calibri" panose="020F0502020204030204" pitchFamily="34" charset="0"/>
              </a:rPr>
              <a:t>view -  based on ownership and exclusive use</a:t>
            </a: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Maori view  -  based on customary use and inclusive use</a:t>
            </a:r>
          </a:p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400" b="1" i="1" dirty="0">
                <a:latin typeface="Calibri" panose="020F0502020204030204" pitchFamily="34" charset="0"/>
              </a:rPr>
              <a:t>Profit motive</a:t>
            </a: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Western </a:t>
            </a:r>
            <a:r>
              <a:rPr lang="en-NZ" altLang="en-US" sz="2400" dirty="0" smtClean="0">
                <a:latin typeface="Calibri" panose="020F0502020204030204" pitchFamily="34" charset="0"/>
              </a:rPr>
              <a:t>view – </a:t>
            </a:r>
            <a:r>
              <a:rPr lang="en-NZ" altLang="en-US" sz="2400" dirty="0">
                <a:latin typeface="Calibri" panose="020F0502020204030204" pitchFamily="34" charset="0"/>
              </a:rPr>
              <a:t>companies required to maximise shareholder return</a:t>
            </a: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Maori view -  multiple bottom </a:t>
            </a:r>
            <a:r>
              <a:rPr lang="en-NZ" altLang="en-US" sz="2400" dirty="0" smtClean="0">
                <a:latin typeface="Calibri" panose="020F0502020204030204" pitchFamily="34" charset="0"/>
              </a:rPr>
              <a:t>line – optimisation thinking.</a:t>
            </a:r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400" b="1" i="1" dirty="0">
                <a:latin typeface="Calibri" panose="020F0502020204030204" pitchFamily="34" charset="0"/>
              </a:rPr>
              <a:t>Risk profile</a:t>
            </a: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Western view </a:t>
            </a:r>
            <a:r>
              <a:rPr lang="en-NZ" altLang="en-US" sz="2400" dirty="0" smtClean="0">
                <a:latin typeface="Calibri" panose="020F0502020204030204" pitchFamily="34" charset="0"/>
              </a:rPr>
              <a:t>- risk </a:t>
            </a:r>
            <a:r>
              <a:rPr lang="en-NZ" altLang="en-US" sz="2400" dirty="0">
                <a:latin typeface="Calibri" panose="020F0502020204030204" pitchFamily="34" charset="0"/>
              </a:rPr>
              <a:t>commensurate with returns and leveraging of assets</a:t>
            </a: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Maori view – risk averse due to intergenerational </a:t>
            </a:r>
            <a:r>
              <a:rPr lang="en-NZ" altLang="en-US" sz="2400" dirty="0" smtClean="0">
                <a:latin typeface="Calibri" panose="020F0502020204030204" pitchFamily="34" charset="0"/>
              </a:rPr>
              <a:t>focus (asset protection).</a:t>
            </a:r>
            <a:endParaRPr lang="en-NZ" altLang="en-US" sz="24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142052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0062" y="250320"/>
            <a:ext cx="482311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NZ" altLang="en-US" sz="3600" b="1" i="1" dirty="0" err="1" smtClean="0">
                <a:latin typeface="Calibri" panose="020F0502020204030204" pitchFamily="34" charset="0"/>
              </a:rPr>
              <a:t>Aotearoa</a:t>
            </a:r>
            <a:r>
              <a:rPr lang="en-NZ" altLang="en-US" sz="3600" b="1" i="1" dirty="0" smtClean="0">
                <a:latin typeface="Calibri" panose="020F0502020204030204" pitchFamily="34" charset="0"/>
              </a:rPr>
              <a:t> </a:t>
            </a:r>
            <a:r>
              <a:rPr lang="en-NZ" altLang="en-US" sz="3600" b="1" i="1" dirty="0">
                <a:latin typeface="Calibri" panose="020F0502020204030204" pitchFamily="34" charset="0"/>
              </a:rPr>
              <a:t>: New Zealand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500062" y="1037309"/>
            <a:ext cx="1114974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NZ" altLang="en-US" sz="2400" dirty="0">
                <a:latin typeface="Calibri" panose="020F0502020204030204" pitchFamily="34" charset="0"/>
              </a:rPr>
              <a:t>Treaty of Waitangi  </a:t>
            </a:r>
            <a:r>
              <a:rPr lang="en-NZ" altLang="en-US" sz="2400" dirty="0" smtClean="0">
                <a:latin typeface="Calibri" panose="020F0502020204030204" pitchFamily="34" charset="0"/>
              </a:rPr>
              <a:t>(signed 1840) </a:t>
            </a:r>
            <a:endParaRPr lang="en-NZ" altLang="en-US" sz="2400" dirty="0">
              <a:latin typeface="Calibri" panose="020F0502020204030204" pitchFamily="34" charset="0"/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NZ" altLang="en-US" sz="2400" dirty="0">
                <a:latin typeface="Calibri" panose="020F0502020204030204" pitchFamily="34" charset="0"/>
              </a:rPr>
              <a:t> </a:t>
            </a:r>
            <a:r>
              <a:rPr lang="en-NZ" altLang="en-US" sz="2400" dirty="0" smtClean="0">
                <a:latin typeface="Calibri" panose="020F0502020204030204" pitchFamily="34" charset="0"/>
              </a:rPr>
              <a:t>established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Aotearoa</a:t>
            </a:r>
            <a:r>
              <a:rPr lang="en-NZ" altLang="en-US" sz="2400" dirty="0">
                <a:latin typeface="Calibri" panose="020F0502020204030204" pitchFamily="34" charset="0"/>
              </a:rPr>
              <a:t>-</a:t>
            </a:r>
            <a:r>
              <a:rPr lang="en-NZ" altLang="en-US" sz="2400" dirty="0" smtClean="0">
                <a:latin typeface="Calibri" panose="020F0502020204030204" pitchFamily="34" charset="0"/>
              </a:rPr>
              <a:t>New Zealand a </a:t>
            </a:r>
            <a:r>
              <a:rPr lang="en-NZ" altLang="en-US" sz="2400" dirty="0">
                <a:latin typeface="Calibri" panose="020F0502020204030204" pitchFamily="34" charset="0"/>
              </a:rPr>
              <a:t>bicultural </a:t>
            </a:r>
            <a:r>
              <a:rPr lang="en-NZ" altLang="en-US" sz="2400" dirty="0" smtClean="0">
                <a:latin typeface="Calibri" panose="020F0502020204030204" pitchFamily="34" charset="0"/>
              </a:rPr>
              <a:t>nation – one land with two people.</a:t>
            </a:r>
            <a:endParaRPr lang="en-NZ" altLang="en-US" sz="2400" dirty="0">
              <a:latin typeface="Calibri" panose="020F0502020204030204" pitchFamily="34" charset="0"/>
            </a:endParaRP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NZ" altLang="en-US" sz="2400" dirty="0" err="1">
                <a:latin typeface="Calibri" panose="020F0502020204030204" pitchFamily="34" charset="0"/>
              </a:rPr>
              <a:t>Tangata</a:t>
            </a:r>
            <a:r>
              <a:rPr lang="en-NZ" altLang="en-US" sz="2400" dirty="0">
                <a:latin typeface="Calibri" panose="020F0502020204030204" pitchFamily="34" charset="0"/>
              </a:rPr>
              <a:t> whenua  (people of the land)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NZ" altLang="en-US" sz="2400" dirty="0" err="1">
                <a:latin typeface="Calibri" panose="020F0502020204030204" pitchFamily="34" charset="0"/>
              </a:rPr>
              <a:t>Tangata</a:t>
            </a:r>
            <a:r>
              <a:rPr lang="en-NZ" altLang="en-US" sz="2400" dirty="0">
                <a:latin typeface="Calibri" panose="020F0502020204030204" pitchFamily="34" charset="0"/>
              </a:rPr>
              <a:t> </a:t>
            </a:r>
            <a:r>
              <a:rPr lang="en-NZ" altLang="en-US" sz="2400" dirty="0" err="1">
                <a:latin typeface="Calibri" panose="020F0502020204030204" pitchFamily="34" charset="0"/>
              </a:rPr>
              <a:t>tiriti</a:t>
            </a:r>
            <a:r>
              <a:rPr lang="en-NZ" altLang="en-US" sz="2400" dirty="0">
                <a:latin typeface="Calibri" panose="020F0502020204030204" pitchFamily="34" charset="0"/>
              </a:rPr>
              <a:t>  (people of the </a:t>
            </a:r>
            <a:r>
              <a:rPr lang="en-NZ" altLang="en-US" sz="2400" dirty="0" smtClean="0">
                <a:latin typeface="Calibri" panose="020F0502020204030204" pitchFamily="34" charset="0"/>
              </a:rPr>
              <a:t>treaty)</a:t>
            </a:r>
            <a:endParaRPr lang="en-NZ" altLang="en-US" sz="2400" dirty="0">
              <a:latin typeface="Calibri" panose="020F0502020204030204" pitchFamily="34" charset="0"/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NZ" altLang="en-US" sz="2400" dirty="0">
              <a:latin typeface="Calibri" panose="020F0502020204030204" pitchFamily="34" charset="0"/>
            </a:endParaRPr>
          </a:p>
        </p:txBody>
      </p:sp>
      <p:pic>
        <p:nvPicPr>
          <p:cNvPr id="6" name="Picture 3" descr="tow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895" y="2708031"/>
            <a:ext cx="6717553" cy="398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956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402798" y="949243"/>
            <a:ext cx="914400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NZ" altLang="en-US" sz="2400" dirty="0" smtClean="0">
                <a:latin typeface="Calibri" panose="020F0502020204030204" pitchFamily="34" charset="0"/>
              </a:rPr>
              <a:t>Between  40 Maori chiefs and </a:t>
            </a:r>
            <a:r>
              <a:rPr lang="en-NZ" altLang="en-US" sz="2400" dirty="0">
                <a:latin typeface="Calibri" panose="020F0502020204030204" pitchFamily="34" charset="0"/>
              </a:rPr>
              <a:t>the </a:t>
            </a:r>
            <a:r>
              <a:rPr lang="en-NZ" altLang="en-US" sz="2400" dirty="0" smtClean="0">
                <a:latin typeface="Calibri" panose="020F0502020204030204" pitchFamily="34" charset="0"/>
              </a:rPr>
              <a:t>(English) Crown</a:t>
            </a:r>
            <a:endParaRPr lang="en-NZ" altLang="en-US" sz="2400" dirty="0">
              <a:latin typeface="Calibri" panose="020F0502020204030204" pitchFamily="34" charset="0"/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r>
              <a:rPr lang="en-NZ" altLang="en-US" sz="2400" dirty="0">
                <a:latin typeface="Calibri" panose="020F0502020204030204" pitchFamily="34" charset="0"/>
              </a:rPr>
              <a:t> </a:t>
            </a:r>
            <a:r>
              <a:rPr lang="en-NZ" altLang="en-US" sz="2400" dirty="0" smtClean="0">
                <a:latin typeface="Calibri" panose="020F0502020204030204" pitchFamily="34" charset="0"/>
              </a:rPr>
              <a:t>Gave </a:t>
            </a:r>
            <a:r>
              <a:rPr lang="en-NZ" altLang="en-US" sz="2400" dirty="0" err="1">
                <a:latin typeface="Calibri" panose="020F0502020204030204" pitchFamily="34" charset="0"/>
              </a:rPr>
              <a:t>Tino</a:t>
            </a:r>
            <a:r>
              <a:rPr lang="en-NZ" altLang="en-US" sz="2400" dirty="0">
                <a:latin typeface="Calibri" panose="020F0502020204030204" pitchFamily="34" charset="0"/>
              </a:rPr>
              <a:t> </a:t>
            </a:r>
            <a:r>
              <a:rPr lang="en-NZ" altLang="en-US" sz="2400" dirty="0" err="1">
                <a:latin typeface="Calibri" panose="020F0502020204030204" pitchFamily="34" charset="0"/>
              </a:rPr>
              <a:t>Rangatiratanga</a:t>
            </a:r>
            <a:r>
              <a:rPr lang="en-NZ" altLang="en-US" sz="2400" dirty="0">
                <a:latin typeface="Calibri" panose="020F0502020204030204" pitchFamily="34" charset="0"/>
              </a:rPr>
              <a:t> over </a:t>
            </a:r>
            <a:r>
              <a:rPr lang="en-NZ" altLang="en-US" sz="2400" dirty="0" err="1">
                <a:latin typeface="Calibri" panose="020F0502020204030204" pitchFamily="34" charset="0"/>
              </a:rPr>
              <a:t>Taonga</a:t>
            </a:r>
            <a:r>
              <a:rPr lang="en-NZ" altLang="en-US" sz="2400" dirty="0">
                <a:latin typeface="Calibri" panose="020F0502020204030204" pitchFamily="34" charset="0"/>
              </a:rPr>
              <a:t> </a:t>
            </a:r>
            <a:r>
              <a:rPr lang="en-NZ" altLang="en-US" sz="2400" dirty="0" err="1">
                <a:latin typeface="Calibri" panose="020F0502020204030204" pitchFamily="34" charset="0"/>
              </a:rPr>
              <a:t>Katoa</a:t>
            </a:r>
            <a:r>
              <a:rPr lang="en-NZ" altLang="en-US" sz="2400" dirty="0">
                <a:latin typeface="Calibri" panose="020F0502020204030204" pitchFamily="34" charset="0"/>
              </a:rPr>
              <a:t> to Māori </a:t>
            </a:r>
          </a:p>
          <a:p>
            <a:pPr lvl="1" eaLnBrk="1" hangingPunct="1"/>
            <a:r>
              <a:rPr lang="en-NZ" altLang="en-US" sz="2400" dirty="0">
                <a:latin typeface="Calibri" panose="020F0502020204030204" pitchFamily="34" charset="0"/>
              </a:rPr>
              <a:t>	</a:t>
            </a:r>
            <a:r>
              <a:rPr lang="en-NZ" altLang="en-US" sz="2400" dirty="0" smtClean="0">
                <a:latin typeface="Calibri" panose="020F0502020204030204" pitchFamily="34" charset="0"/>
              </a:rPr>
              <a:t>	(chiefly power)	(treasures)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NZ" altLang="en-US" sz="2400" dirty="0" smtClean="0">
                <a:latin typeface="Calibri" panose="020F0502020204030204" pitchFamily="34" charset="0"/>
              </a:rPr>
              <a:t>Gave </a:t>
            </a:r>
            <a:r>
              <a:rPr lang="en-NZ" altLang="en-US" sz="2400" dirty="0">
                <a:latin typeface="Calibri" panose="020F0502020204030204" pitchFamily="34" charset="0"/>
              </a:rPr>
              <a:t>right to govern and enact laws to Crown</a:t>
            </a:r>
            <a:r>
              <a:rPr lang="en-NZ" altLang="en-US" sz="2400" dirty="0" smtClean="0">
                <a:latin typeface="Calibri" panose="020F0502020204030204" pitchFamily="34" charset="0"/>
              </a:rPr>
              <a:t>.</a:t>
            </a:r>
          </a:p>
          <a:p>
            <a:pPr marL="800100" lvl="1" indent="-342900" eaLnBrk="1" hangingPunct="1">
              <a:buFont typeface="Arial" panose="020B0604020202020204" pitchFamily="34" charset="0"/>
              <a:buChar char="•"/>
            </a:pPr>
            <a:r>
              <a:rPr lang="en-NZ" altLang="en-US" sz="2400" dirty="0" smtClean="0">
                <a:latin typeface="Calibri" panose="020F0502020204030204" pitchFamily="34" charset="0"/>
              </a:rPr>
              <a:t>Gave </a:t>
            </a:r>
            <a:r>
              <a:rPr lang="en-NZ" altLang="en-US" sz="2400" dirty="0" err="1" smtClean="0">
                <a:latin typeface="Calibri" panose="020F0502020204030204" pitchFamily="34" charset="0"/>
              </a:rPr>
              <a:t>Tangata</a:t>
            </a:r>
            <a:r>
              <a:rPr lang="en-NZ" altLang="en-US" sz="2400" dirty="0" smtClean="0">
                <a:latin typeface="Calibri" panose="020F0502020204030204" pitchFamily="34" charset="0"/>
              </a:rPr>
              <a:t> whenua protection of the Crown.</a:t>
            </a:r>
            <a:endParaRPr lang="en-NZ" altLang="en-US" sz="2400" dirty="0">
              <a:latin typeface="Calibri" panose="020F0502020204030204" pitchFamily="34" charset="0"/>
            </a:endParaRPr>
          </a:p>
          <a:p>
            <a:pPr lvl="1" eaLnBrk="1" hangingPunct="1"/>
            <a:r>
              <a:rPr lang="en-NZ" altLang="en-US" sz="2800" dirty="0" smtClean="0">
                <a:latin typeface="Calibri" panose="020F0502020204030204" pitchFamily="34" charset="0"/>
              </a:rPr>
              <a:t>		</a:t>
            </a:r>
            <a:endParaRPr lang="en-NZ" altLang="en-US" sz="2800" dirty="0">
              <a:latin typeface="Calibri" panose="020F0502020204030204" pitchFamily="34" charset="0"/>
            </a:endParaRPr>
          </a:p>
          <a:p>
            <a:pPr lvl="1" eaLnBrk="1" hangingPunct="1">
              <a:buFont typeface="Arial" panose="020B0604020202020204" pitchFamily="34" charset="0"/>
              <a:buChar char="•"/>
            </a:pPr>
            <a:endParaRPr lang="en-NZ" altLang="en-US" sz="2800" dirty="0">
              <a:latin typeface="Calibri" panose="020F0502020204030204" pitchFamily="34" charset="0"/>
            </a:endParaRPr>
          </a:p>
        </p:txBody>
      </p:sp>
      <p:pic>
        <p:nvPicPr>
          <p:cNvPr id="6" name="Picture 3" descr="tow sign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875" y="3156438"/>
            <a:ext cx="5409270" cy="35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2798" y="302912"/>
            <a:ext cx="6937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altLang="en-US" sz="3600" b="1" i="1" dirty="0">
                <a:latin typeface="Calibri" panose="020F0502020204030204" pitchFamily="34" charset="0"/>
              </a:rPr>
              <a:t>Treaty of </a:t>
            </a:r>
            <a:r>
              <a:rPr lang="en-NZ" altLang="en-US" sz="3600" b="1" i="1" dirty="0" smtClean="0">
                <a:latin typeface="Calibri" panose="020F0502020204030204" pitchFamily="34" charset="0"/>
              </a:rPr>
              <a:t>Waitangi 1840 </a:t>
            </a:r>
            <a:endParaRPr lang="en-NZ" sz="3600" b="1" i="1" dirty="0"/>
          </a:p>
        </p:txBody>
      </p:sp>
    </p:spTree>
    <p:extLst>
      <p:ext uri="{BB962C8B-B14F-4D97-AF65-F5344CB8AC3E}">
        <p14:creationId xmlns:p14="http://schemas.microsoft.com/office/powerpoint/2010/main" val="32128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Plan  . . . .  . . . .  . and  . . . . . . . . . . . reality</a:t>
            </a:r>
            <a:endParaRPr lang="en-NZ" dirty="0"/>
          </a:p>
        </p:txBody>
      </p:sp>
      <p:pic>
        <p:nvPicPr>
          <p:cNvPr id="4" name="Picture 3" descr="coat of arm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53" y="1354015"/>
            <a:ext cx="5444197" cy="4536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38654"/>
            <a:ext cx="5459739" cy="435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24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-485774" y="1079983"/>
            <a:ext cx="9284273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</a:t>
            </a: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A permanent commission of </a:t>
            </a:r>
            <a:r>
              <a:rPr lang="en-NZ" altLang="en-US" sz="2800" dirty="0" smtClean="0">
                <a:latin typeface="Calibri" panose="020F0502020204030204" pitchFamily="34" charset="0"/>
              </a:rPr>
              <a:t>inquiry </a:t>
            </a:r>
            <a:r>
              <a:rPr lang="en-NZ" altLang="en-US" sz="2800" dirty="0">
                <a:latin typeface="Calibri" panose="020F0502020204030204" pitchFamily="34" charset="0"/>
              </a:rPr>
              <a:t>into Crown </a:t>
            </a: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breaches of the Treaty of Waitangi </a:t>
            </a:r>
            <a:r>
              <a:rPr lang="en-NZ" altLang="en-US" sz="2800" dirty="0" smtClean="0">
                <a:latin typeface="Calibri" panose="020F0502020204030204" pitchFamily="34" charset="0"/>
              </a:rPr>
              <a:t>was set </a:t>
            </a:r>
            <a:r>
              <a:rPr lang="en-NZ" altLang="en-US" sz="2800" dirty="0">
                <a:latin typeface="Calibri" panose="020F0502020204030204" pitchFamily="34" charset="0"/>
              </a:rPr>
              <a:t>up in </a:t>
            </a:r>
            <a:r>
              <a:rPr lang="en-NZ" altLang="en-US" sz="2800" dirty="0" smtClean="0">
                <a:latin typeface="Calibri" panose="020F0502020204030204" pitchFamily="34" charset="0"/>
              </a:rPr>
              <a:t>1975.</a:t>
            </a:r>
            <a:endParaRPr lang="en-NZ" altLang="en-US" sz="2800" dirty="0">
              <a:latin typeface="Calibri" panose="020F0502020204030204" pitchFamily="34" charset="0"/>
            </a:endParaRPr>
          </a:p>
          <a:p>
            <a:pPr eaLnBrk="1" hangingPunct="1"/>
            <a:endParaRPr lang="en-NZ" altLang="en-US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Has the role of making recommendations on claims </a:t>
            </a: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by Maori for redress of wrongs by the crown in the past,</a:t>
            </a:r>
          </a:p>
          <a:p>
            <a:pPr lvl="1" eaLnBrk="1" hangingPunct="1"/>
            <a:r>
              <a:rPr lang="en-NZ" altLang="en-US" sz="2800" dirty="0">
                <a:latin typeface="Calibri" panose="020F0502020204030204" pitchFamily="34" charset="0"/>
              </a:rPr>
              <a:t>	usually </a:t>
            </a:r>
            <a:r>
              <a:rPr lang="en-NZ" altLang="en-US" sz="2800" dirty="0" smtClean="0">
                <a:latin typeface="Calibri" panose="020F0502020204030204" pitchFamily="34" charset="0"/>
              </a:rPr>
              <a:t>including;</a:t>
            </a:r>
            <a:endParaRPr lang="en-NZ" altLang="en-US" sz="2800" dirty="0">
              <a:latin typeface="Calibri" panose="020F0502020204030204" pitchFamily="34" charset="0"/>
            </a:endParaRP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NZ" altLang="en-US" sz="2800" dirty="0">
                <a:latin typeface="Calibri" panose="020F0502020204030204" pitchFamily="34" charset="0"/>
              </a:rPr>
              <a:t>	an apology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NZ" altLang="en-US" sz="2800" dirty="0">
                <a:latin typeface="Calibri" panose="020F0502020204030204" pitchFamily="34" charset="0"/>
              </a:rPr>
              <a:t>	possible return of suitable lands</a:t>
            </a:r>
          </a:p>
          <a:p>
            <a:pPr lvl="2" eaLnBrk="1" hangingPunct="1">
              <a:buFont typeface="Arial" panose="020B0604020202020204" pitchFamily="34" charset="0"/>
              <a:buChar char="•"/>
            </a:pPr>
            <a:r>
              <a:rPr lang="en-NZ" altLang="en-US" sz="2800" dirty="0">
                <a:latin typeface="Calibri" panose="020F0502020204030204" pitchFamily="34" charset="0"/>
              </a:rPr>
              <a:t>	cash in lieu of other unavailable assets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5992" y="756818"/>
            <a:ext cx="10278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altLang="en-US" sz="3600" b="1" i="1" dirty="0">
                <a:latin typeface="Calibri" panose="020F0502020204030204" pitchFamily="34" charset="0"/>
              </a:rPr>
              <a:t>The Waitangi </a:t>
            </a:r>
            <a:r>
              <a:rPr lang="en-NZ" altLang="en-US" sz="3600" b="1" i="1" dirty="0" smtClean="0">
                <a:latin typeface="Calibri" panose="020F0502020204030204" pitchFamily="34" charset="0"/>
              </a:rPr>
              <a:t>Tribunal 1975</a:t>
            </a:r>
            <a:endParaRPr lang="en-NZ" altLang="en-US" sz="3600" b="1" i="1" dirty="0">
              <a:latin typeface="Calibri" panose="020F0502020204030204" pitchFamily="34" charset="0"/>
            </a:endParaRPr>
          </a:p>
        </p:txBody>
      </p:sp>
      <p:pic>
        <p:nvPicPr>
          <p:cNvPr id="6" name="Picture 4" descr="220px-The_Treaty_is_a_Frau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799" y="2256538"/>
            <a:ext cx="3311541" cy="4411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328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894" y="448409"/>
            <a:ext cx="8963493" cy="6300055"/>
          </a:xfrm>
        </p:spPr>
      </p:pic>
    </p:spTree>
    <p:extLst>
      <p:ext uri="{BB962C8B-B14F-4D97-AF65-F5344CB8AC3E}">
        <p14:creationId xmlns:p14="http://schemas.microsoft.com/office/powerpoint/2010/main" val="48385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653" y="83771"/>
            <a:ext cx="10515600" cy="1325563"/>
          </a:xfrm>
        </p:spPr>
        <p:txBody>
          <a:bodyPr/>
          <a:lstStyle/>
          <a:p>
            <a:r>
              <a:rPr lang="en-NZ" dirty="0" err="1" smtClean="0"/>
              <a:t>Aotearoa</a:t>
            </a:r>
            <a:r>
              <a:rPr lang="en-NZ" dirty="0" smtClean="0"/>
              <a:t> - New Zealand (tribal nation) </a:t>
            </a:r>
            <a:endParaRPr lang="en-NZ" dirty="0"/>
          </a:p>
        </p:txBody>
      </p:sp>
      <p:pic>
        <p:nvPicPr>
          <p:cNvPr id="4" name="Picture 2" descr="http://www.library.auckland.ac.nz/subject-guides/maori/images/templa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921" y="931985"/>
            <a:ext cx="7502770" cy="5627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8215" y="2365131"/>
            <a:ext cx="3818632" cy="286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7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dded value fish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3200" y="3166331"/>
            <a:ext cx="3098800" cy="358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9832" y="334107"/>
            <a:ext cx="1076398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NZ" altLang="en-US" sz="3600" b="1" i="1" dirty="0">
                <a:latin typeface="Calibri" panose="020F0502020204030204" pitchFamily="34" charset="0"/>
              </a:rPr>
              <a:t>Māori Business in </a:t>
            </a:r>
            <a:r>
              <a:rPr lang="en-NZ" altLang="en-US" sz="3600" b="1" i="1" dirty="0" err="1">
                <a:latin typeface="Calibri" panose="020F0502020204030204" pitchFamily="34" charset="0"/>
              </a:rPr>
              <a:t>Aotearoa</a:t>
            </a:r>
            <a:r>
              <a:rPr lang="en-NZ" altLang="en-US" sz="3600" b="1" i="1" dirty="0">
                <a:latin typeface="Calibri" panose="020F0502020204030204" pitchFamily="34" charset="0"/>
              </a:rPr>
              <a:t> : New </a:t>
            </a:r>
            <a:r>
              <a:rPr lang="en-NZ" altLang="en-US" sz="3600" b="1" i="1" dirty="0" smtClean="0">
                <a:latin typeface="Calibri" panose="020F0502020204030204" pitchFamily="34" charset="0"/>
              </a:rPr>
              <a:t>Zealand </a:t>
            </a:r>
            <a:r>
              <a:rPr lang="en-NZ" altLang="en-US" sz="3600" b="1" i="1" dirty="0">
                <a:latin typeface="Calibri" panose="020F0502020204030204" pitchFamily="34" charset="0"/>
              </a:rPr>
              <a:t>In 2017 </a:t>
            </a:r>
          </a:p>
          <a:p>
            <a:pPr eaLnBrk="1" hangingPunct="1"/>
            <a:endParaRPr lang="en-NZ" altLang="en-US" sz="2800" b="1" i="1" dirty="0">
              <a:latin typeface="Calibri" panose="020F0502020204030204" pitchFamily="34" charset="0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490171" y="1095375"/>
            <a:ext cx="10931037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- </a:t>
            </a:r>
            <a:r>
              <a:rPr lang="en-NZ" altLang="en-US" sz="2800" dirty="0" smtClean="0">
                <a:latin typeface="Calibri" panose="020F0502020204030204" pitchFamily="34" charset="0"/>
              </a:rPr>
              <a:t>NZ$45 </a:t>
            </a:r>
            <a:r>
              <a:rPr lang="en-NZ" altLang="en-US" sz="2800" dirty="0">
                <a:latin typeface="Calibri" panose="020F0502020204030204" pitchFamily="34" charset="0"/>
              </a:rPr>
              <a:t>billion in Maori controlled businesses</a:t>
            </a: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- 75% primary sector (farm, fishing, forestry</a:t>
            </a:r>
            <a:r>
              <a:rPr lang="en-NZ" altLang="en-US" sz="2800" dirty="0" smtClean="0">
                <a:latin typeface="Calibri" panose="020F0502020204030204" pitchFamily="34" charset="0"/>
              </a:rPr>
              <a:t>)</a:t>
            </a:r>
          </a:p>
          <a:p>
            <a:pPr eaLnBrk="1" hangingPunct="1"/>
            <a:endParaRPr lang="en-NZ" altLang="en-US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- Significant  property </a:t>
            </a:r>
            <a:r>
              <a:rPr lang="en-NZ" altLang="en-US" sz="2800" dirty="0" smtClean="0">
                <a:latin typeface="Calibri" panose="020F0502020204030204" pitchFamily="34" charset="0"/>
              </a:rPr>
              <a:t>holders.</a:t>
            </a: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</a:t>
            </a:r>
            <a:r>
              <a:rPr lang="en-NZ" altLang="en-US" sz="2800" dirty="0" smtClean="0">
                <a:latin typeface="Calibri" panose="020F0502020204030204" pitchFamily="34" charset="0"/>
              </a:rPr>
              <a:t>	</a:t>
            </a:r>
            <a:r>
              <a:rPr lang="en-NZ" altLang="en-US" sz="2800" dirty="0" err="1" smtClean="0">
                <a:latin typeface="Calibri" panose="020F0502020204030204" pitchFamily="34" charset="0"/>
              </a:rPr>
              <a:t>Ngati</a:t>
            </a:r>
            <a:r>
              <a:rPr lang="en-NZ" altLang="en-US" sz="2800" dirty="0" smtClean="0">
                <a:latin typeface="Calibri" panose="020F0502020204030204" pitchFamily="34" charset="0"/>
              </a:rPr>
              <a:t> </a:t>
            </a:r>
            <a:r>
              <a:rPr lang="en-NZ" altLang="en-US" sz="2800" dirty="0" err="1">
                <a:latin typeface="Calibri" panose="020F0502020204030204" pitchFamily="34" charset="0"/>
              </a:rPr>
              <a:t>Whatua</a:t>
            </a:r>
            <a:r>
              <a:rPr lang="en-NZ" altLang="en-US" sz="2800" dirty="0">
                <a:latin typeface="Calibri" panose="020F0502020204030204" pitchFamily="34" charset="0"/>
              </a:rPr>
              <a:t> </a:t>
            </a:r>
            <a:r>
              <a:rPr lang="en-NZ" altLang="en-US" sz="2800" dirty="0" err="1">
                <a:latin typeface="Calibri" panose="020F0502020204030204" pitchFamily="34" charset="0"/>
              </a:rPr>
              <a:t>Orakei</a:t>
            </a:r>
            <a:r>
              <a:rPr lang="en-NZ" altLang="en-US" sz="2800" dirty="0">
                <a:latin typeface="Calibri" panose="020F0502020204030204" pitchFamily="34" charset="0"/>
              </a:rPr>
              <a:t>  </a:t>
            </a:r>
            <a:r>
              <a:rPr lang="en-NZ" altLang="en-US" sz="2800" dirty="0" smtClean="0">
                <a:latin typeface="Calibri" panose="020F0502020204030204" pitchFamily="34" charset="0"/>
              </a:rPr>
              <a:t>$1.5Bn </a:t>
            </a:r>
            <a:r>
              <a:rPr lang="en-NZ" altLang="en-US" sz="2800" dirty="0">
                <a:latin typeface="Calibri" panose="020F0502020204030204" pitchFamily="34" charset="0"/>
              </a:rPr>
              <a:t>of Auckland CBD</a:t>
            </a:r>
            <a:r>
              <a:rPr lang="en-NZ" altLang="en-US" sz="2800" dirty="0" smtClean="0">
                <a:latin typeface="Calibri" panose="020F0502020204030204" pitchFamily="34" charset="0"/>
              </a:rPr>
              <a:t>)</a:t>
            </a:r>
          </a:p>
          <a:p>
            <a:pPr eaLnBrk="1" hangingPunct="1"/>
            <a:endParaRPr lang="en-NZ" altLang="en-US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- Significant export earners (commodities, tourism)</a:t>
            </a: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</a:t>
            </a:r>
            <a:endParaRPr lang="en-NZ" altLang="en-US" sz="2800" dirty="0" smtClean="0">
              <a:latin typeface="Calibri" panose="020F0502020204030204" pitchFamily="34" charset="0"/>
            </a:endParaRP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</a:t>
            </a:r>
            <a:r>
              <a:rPr lang="en-NZ" altLang="en-US" sz="2800" dirty="0" smtClean="0">
                <a:latin typeface="Calibri" panose="020F0502020204030204" pitchFamily="34" charset="0"/>
              </a:rPr>
              <a:t>- SMEs </a:t>
            </a:r>
            <a:r>
              <a:rPr lang="en-NZ" altLang="en-US" sz="2800" dirty="0">
                <a:latin typeface="Calibri" panose="020F0502020204030204" pitchFamily="34" charset="0"/>
              </a:rPr>
              <a:t>into </a:t>
            </a: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	prof services</a:t>
            </a: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	tourism</a:t>
            </a:r>
          </a:p>
          <a:p>
            <a:pPr eaLnBrk="1" hangingPunct="1"/>
            <a:r>
              <a:rPr lang="en-NZ" altLang="en-US" sz="2800" dirty="0">
                <a:latin typeface="Calibri" panose="020F0502020204030204" pitchFamily="34" charset="0"/>
              </a:rPr>
              <a:t>		 . . everything</a:t>
            </a:r>
          </a:p>
          <a:p>
            <a:pPr eaLnBrk="1" hangingPunct="1"/>
            <a:endParaRPr lang="en-NZ" altLang="en-US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22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508</Words>
  <Application>Microsoft Office PowerPoint</Application>
  <PresentationFormat>Widescreen</PresentationFormat>
  <Paragraphs>138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HelveticaNeue-Italic</vt:lpstr>
      <vt:lpstr>Times New Roman</vt:lpstr>
      <vt:lpstr>Office Theme</vt:lpstr>
      <vt:lpstr>PowerPoint Presentation</vt:lpstr>
      <vt:lpstr>(a ‘mihi’ or introduction in Te Reo Maori)</vt:lpstr>
      <vt:lpstr>PowerPoint Presentation</vt:lpstr>
      <vt:lpstr>PowerPoint Presentation</vt:lpstr>
      <vt:lpstr>Plan  . . . .  . . . .  . and  . . . . . . . . . . . reality</vt:lpstr>
      <vt:lpstr>PowerPoint Presentation</vt:lpstr>
      <vt:lpstr>PowerPoint Presentation</vt:lpstr>
      <vt:lpstr>Aotearoa - New Zealand (tribal nation) </vt:lpstr>
      <vt:lpstr>PowerPoint Presentation</vt:lpstr>
      <vt:lpstr>So what’s it all about?</vt:lpstr>
      <vt:lpstr>PowerPoint Presentation</vt:lpstr>
      <vt:lpstr>Rangatiratanga: Leadership </vt:lpstr>
      <vt:lpstr>PowerPoint Presentation</vt:lpstr>
      <vt:lpstr>Privatisation of NZ Govt assets</vt:lpstr>
      <vt:lpstr>PowerPoint Presentation</vt:lpstr>
      <vt:lpstr>PowerPoint Presentation</vt:lpstr>
      <vt:lpstr>Manaakitanga: Relationships</vt:lpstr>
      <vt:lpstr>PowerPoint Presentation</vt:lpstr>
      <vt:lpstr>Tohu wines</vt:lpstr>
      <vt:lpstr>Shotover Jet (part of Ngai Tahu tourism</vt:lpstr>
      <vt:lpstr>PowerPoint Presentation</vt:lpstr>
    </vt:vector>
  </TitlesOfParts>
  <Company>Unitec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Kearns</dc:creator>
  <cp:lastModifiedBy>Nick Kearns</cp:lastModifiedBy>
  <cp:revision>30</cp:revision>
  <dcterms:created xsi:type="dcterms:W3CDTF">2017-05-11T06:41:42Z</dcterms:created>
  <dcterms:modified xsi:type="dcterms:W3CDTF">2017-05-16T05:45:03Z</dcterms:modified>
</cp:coreProperties>
</file>