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56" r:id="rId3"/>
    <p:sldId id="269" r:id="rId4"/>
    <p:sldId id="272" r:id="rId5"/>
    <p:sldId id="273" r:id="rId6"/>
    <p:sldId id="274" r:id="rId7"/>
    <p:sldId id="271" r:id="rId8"/>
    <p:sldId id="275" r:id="rId9"/>
    <p:sldId id="295" r:id="rId10"/>
    <p:sldId id="289" r:id="rId11"/>
    <p:sldId id="290" r:id="rId12"/>
    <p:sldId id="292" r:id="rId13"/>
    <p:sldId id="293" r:id="rId14"/>
    <p:sldId id="286" r:id="rId15"/>
    <p:sldId id="296" r:id="rId16"/>
    <p:sldId id="276" r:id="rId17"/>
    <p:sldId id="287" r:id="rId18"/>
    <p:sldId id="294" r:id="rId19"/>
    <p:sldId id="277" r:id="rId20"/>
    <p:sldId id="288" r:id="rId21"/>
    <p:sldId id="278" r:id="rId22"/>
    <p:sldId id="279" r:id="rId23"/>
    <p:sldId id="284" r:id="rId24"/>
    <p:sldId id="280" r:id="rId25"/>
    <p:sldId id="281" r:id="rId26"/>
    <p:sldId id="283" r:id="rId27"/>
    <p:sldId id="285" r:id="rId28"/>
    <p:sldId id="300" r:id="rId29"/>
    <p:sldId id="297" r:id="rId30"/>
    <p:sldId id="298" r:id="rId31"/>
    <p:sldId id="29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432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10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519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48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232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147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994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519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8303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248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368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329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900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BC80B-522B-4412-B493-59FEAFE1D559}" type="datetimeFigureOut">
              <a:rPr lang="en-NZ" smtClean="0"/>
              <a:t>7/05/2017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04FB-4D7E-49BE-B305-711E89AE47D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731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turecrunch.com.au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laborativeconsumption.com/" TargetMode="External"/><Relationship Id="rId2" Type="http://schemas.openxmlformats.org/officeDocument/2006/relationships/hyperlink" Target="http://www.resalliance.org/workbook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People and nature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Conservation – Do not develop</a:t>
            </a:r>
          </a:p>
          <a:p>
            <a:r>
              <a:rPr lang="en-NZ" dirty="0" smtClean="0"/>
              <a:t>Sustainability – develop but do no damage</a:t>
            </a:r>
          </a:p>
          <a:p>
            <a:r>
              <a:rPr lang="en-NZ" dirty="0" smtClean="0"/>
              <a:t>Resilience – surviving with damaged systems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81345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Adaptation or Transformation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In response to a driver or a disturbance the system will either;</a:t>
            </a:r>
          </a:p>
          <a:p>
            <a:r>
              <a:rPr lang="en-NZ" dirty="0" smtClean="0"/>
              <a:t>Adapt-</a:t>
            </a:r>
          </a:p>
          <a:p>
            <a:pPr lvl="1"/>
            <a:r>
              <a:rPr lang="en-NZ" dirty="0" smtClean="0"/>
              <a:t>adaptation </a:t>
            </a:r>
            <a:r>
              <a:rPr lang="en-NZ" dirty="0"/>
              <a:t>refers </a:t>
            </a:r>
            <a:r>
              <a:rPr lang="en-NZ" dirty="0" smtClean="0"/>
              <a:t>to </a:t>
            </a:r>
            <a:r>
              <a:rPr lang="en-NZ" dirty="0"/>
              <a:t>actions that sustain development on current </a:t>
            </a:r>
            <a:r>
              <a:rPr lang="en-NZ" dirty="0" smtClean="0"/>
              <a:t>pathways.</a:t>
            </a:r>
          </a:p>
          <a:p>
            <a:pPr lvl="2"/>
            <a:r>
              <a:rPr lang="en-NZ" dirty="0" smtClean="0"/>
              <a:t>Usually a negative feedback loop </a:t>
            </a:r>
          </a:p>
          <a:p>
            <a:pPr lvl="3"/>
            <a:r>
              <a:rPr lang="en-NZ" dirty="0" err="1" smtClean="0"/>
              <a:t>E.g</a:t>
            </a:r>
            <a:r>
              <a:rPr lang="en-NZ" dirty="0" smtClean="0"/>
              <a:t> Monetary Policy - </a:t>
            </a:r>
            <a:r>
              <a:rPr lang="en-NZ" dirty="0"/>
              <a:t> </a:t>
            </a:r>
            <a:r>
              <a:rPr lang="en-NZ" dirty="0" smtClean="0"/>
              <a:t>interest rates to control inflation by affecting money supply/aggregate demand.</a:t>
            </a:r>
          </a:p>
          <a:p>
            <a:pPr lvl="2"/>
            <a:endParaRPr lang="en-NZ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4" y="4022294"/>
            <a:ext cx="2770632" cy="26631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829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Adaptation or Transformation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(or) in </a:t>
            </a:r>
            <a:r>
              <a:rPr lang="en-NZ" dirty="0"/>
              <a:t>response to a </a:t>
            </a:r>
            <a:r>
              <a:rPr lang="en-NZ" dirty="0" smtClean="0"/>
              <a:t>driver or a disturbance a </a:t>
            </a:r>
            <a:r>
              <a:rPr lang="en-NZ" dirty="0"/>
              <a:t>system </a:t>
            </a:r>
            <a:r>
              <a:rPr lang="en-NZ" dirty="0" smtClean="0"/>
              <a:t>will;</a:t>
            </a:r>
            <a:endParaRPr lang="en-NZ" dirty="0"/>
          </a:p>
          <a:p>
            <a:r>
              <a:rPr lang="en-NZ" dirty="0" smtClean="0"/>
              <a:t>Transform</a:t>
            </a:r>
            <a:endParaRPr lang="en-NZ" dirty="0"/>
          </a:p>
          <a:p>
            <a:pPr lvl="1"/>
            <a:r>
              <a:rPr lang="en-NZ" dirty="0" smtClean="0"/>
              <a:t>transformation </a:t>
            </a:r>
            <a:r>
              <a:rPr lang="en-NZ" dirty="0"/>
              <a:t>is </a:t>
            </a:r>
            <a:r>
              <a:rPr lang="en-NZ" dirty="0" smtClean="0"/>
              <a:t>shifting </a:t>
            </a:r>
            <a:r>
              <a:rPr lang="en-NZ" dirty="0"/>
              <a:t>development into other emergent pathways and even creating new </a:t>
            </a:r>
            <a:r>
              <a:rPr lang="en-NZ" dirty="0" smtClean="0"/>
              <a:t>ones.</a:t>
            </a:r>
          </a:p>
          <a:p>
            <a:pPr lvl="2"/>
            <a:r>
              <a:rPr lang="en-NZ" dirty="0" smtClean="0"/>
              <a:t>E.g. </a:t>
            </a:r>
            <a:r>
              <a:rPr lang="en-NZ" dirty="0"/>
              <a:t>D</a:t>
            </a:r>
            <a:r>
              <a:rPr lang="en-NZ" dirty="0" smtClean="0"/>
              <a:t>isruptive Innovation – </a:t>
            </a:r>
            <a:r>
              <a:rPr lang="en-NZ" dirty="0" err="1" smtClean="0"/>
              <a:t>itunes</a:t>
            </a:r>
            <a:r>
              <a:rPr lang="en-NZ" dirty="0" smtClean="0"/>
              <a:t> / amazon.com /</a:t>
            </a:r>
            <a:r>
              <a:rPr lang="en-NZ" dirty="0" err="1" smtClean="0"/>
              <a:t>uber</a:t>
            </a:r>
            <a:r>
              <a:rPr lang="en-NZ" dirty="0" smtClean="0"/>
              <a:t>.</a:t>
            </a:r>
          </a:p>
          <a:p>
            <a:pPr marL="1371600" lvl="3" indent="0">
              <a:buNone/>
            </a:pPr>
            <a:endParaRPr lang="en-NZ" dirty="0"/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109531"/>
            <a:ext cx="4510454" cy="253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Cusps / Tipping Points / Crises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049" y="1690688"/>
            <a:ext cx="6475453" cy="435133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903976" y="2624328"/>
            <a:ext cx="585216" cy="58521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7772400" y="2167128"/>
            <a:ext cx="39387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The change from ‘front loop’ to ‘back loop’ will often happen at a crisis.</a:t>
            </a:r>
          </a:p>
          <a:p>
            <a:endParaRPr lang="en-NZ" sz="2000" dirty="0"/>
          </a:p>
          <a:p>
            <a:r>
              <a:rPr lang="en-NZ" sz="2000" dirty="0" smtClean="0"/>
              <a:t>The system gets to this point through a long period of sustained growth.</a:t>
            </a:r>
          </a:p>
          <a:p>
            <a:endParaRPr lang="en-NZ" sz="2000" dirty="0"/>
          </a:p>
          <a:p>
            <a:r>
              <a:rPr lang="en-NZ" sz="2000" dirty="0" smtClean="0"/>
              <a:t>The cumulative effect of drivers  &amp; disturbances push the system </a:t>
            </a:r>
          </a:p>
          <a:p>
            <a:r>
              <a:rPr lang="en-NZ" sz="2000" dirty="0"/>
              <a:t>o</a:t>
            </a:r>
            <a:r>
              <a:rPr lang="en-NZ" sz="2000" dirty="0" smtClean="0"/>
              <a:t>ut-of-control.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58075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6067"/>
            <a:ext cx="10515600" cy="1027832"/>
          </a:xfrm>
        </p:spPr>
        <p:txBody>
          <a:bodyPr/>
          <a:lstStyle/>
          <a:p>
            <a:r>
              <a:rPr lang="en-NZ" dirty="0" smtClean="0"/>
              <a:t>Breaking waves of change  = tipping point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7"/>
          <a:stretch/>
        </p:blipFill>
        <p:spPr>
          <a:xfrm>
            <a:off x="958201" y="1325880"/>
            <a:ext cx="6512447" cy="4562586"/>
          </a:xfrm>
        </p:spPr>
      </p:pic>
      <p:sp>
        <p:nvSpPr>
          <p:cNvPr id="6" name="Freeform 5"/>
          <p:cNvSpPr/>
          <p:nvPr/>
        </p:nvSpPr>
        <p:spPr>
          <a:xfrm>
            <a:off x="3744751" y="2217783"/>
            <a:ext cx="3466362" cy="2275240"/>
          </a:xfrm>
          <a:custGeom>
            <a:avLst/>
            <a:gdLst>
              <a:gd name="connsiteX0" fmla="*/ 0 w 3378326"/>
              <a:gd name="connsiteY0" fmla="*/ 1985640 h 1985640"/>
              <a:gd name="connsiteX1" fmla="*/ 475488 w 3378326"/>
              <a:gd name="connsiteY1" fmla="*/ 1235832 h 1985640"/>
              <a:gd name="connsiteX2" fmla="*/ 822960 w 3378326"/>
              <a:gd name="connsiteY2" fmla="*/ 970656 h 1985640"/>
              <a:gd name="connsiteX3" fmla="*/ 1179576 w 3378326"/>
              <a:gd name="connsiteY3" fmla="*/ 1327272 h 1985640"/>
              <a:gd name="connsiteX4" fmla="*/ 1261872 w 3378326"/>
              <a:gd name="connsiteY4" fmla="*/ 1418712 h 1985640"/>
              <a:gd name="connsiteX5" fmla="*/ 1609344 w 3378326"/>
              <a:gd name="connsiteY5" fmla="*/ 1263264 h 1985640"/>
              <a:gd name="connsiteX6" fmla="*/ 1920240 w 3378326"/>
              <a:gd name="connsiteY6" fmla="*/ 714624 h 1985640"/>
              <a:gd name="connsiteX7" fmla="*/ 2066544 w 3378326"/>
              <a:gd name="connsiteY7" fmla="*/ 1354704 h 1985640"/>
              <a:gd name="connsiteX8" fmla="*/ 3227832 w 3378326"/>
              <a:gd name="connsiteY8" fmla="*/ 165984 h 1985640"/>
              <a:gd name="connsiteX9" fmla="*/ 3328416 w 3378326"/>
              <a:gd name="connsiteY9" fmla="*/ 37968 h 1985640"/>
              <a:gd name="connsiteX0" fmla="*/ 0 w 3378326"/>
              <a:gd name="connsiteY0" fmla="*/ 1985640 h 1985640"/>
              <a:gd name="connsiteX1" fmla="*/ 475488 w 3378326"/>
              <a:gd name="connsiteY1" fmla="*/ 1235832 h 1985640"/>
              <a:gd name="connsiteX2" fmla="*/ 822960 w 3378326"/>
              <a:gd name="connsiteY2" fmla="*/ 970656 h 1985640"/>
              <a:gd name="connsiteX3" fmla="*/ 1088136 w 3378326"/>
              <a:gd name="connsiteY3" fmla="*/ 1363848 h 1985640"/>
              <a:gd name="connsiteX4" fmla="*/ 1261872 w 3378326"/>
              <a:gd name="connsiteY4" fmla="*/ 1418712 h 1985640"/>
              <a:gd name="connsiteX5" fmla="*/ 1609344 w 3378326"/>
              <a:gd name="connsiteY5" fmla="*/ 1263264 h 1985640"/>
              <a:gd name="connsiteX6" fmla="*/ 1920240 w 3378326"/>
              <a:gd name="connsiteY6" fmla="*/ 714624 h 1985640"/>
              <a:gd name="connsiteX7" fmla="*/ 2066544 w 3378326"/>
              <a:gd name="connsiteY7" fmla="*/ 1354704 h 1985640"/>
              <a:gd name="connsiteX8" fmla="*/ 3227832 w 3378326"/>
              <a:gd name="connsiteY8" fmla="*/ 165984 h 1985640"/>
              <a:gd name="connsiteX9" fmla="*/ 3328416 w 3378326"/>
              <a:gd name="connsiteY9" fmla="*/ 37968 h 1985640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609344 w 3362902"/>
              <a:gd name="connsiteY5" fmla="*/ 1267533 h 1989909"/>
              <a:gd name="connsiteX6" fmla="*/ 1920240 w 3362902"/>
              <a:gd name="connsiteY6" fmla="*/ 718893 h 1989909"/>
              <a:gd name="connsiteX7" fmla="*/ 2368296 w 3362902"/>
              <a:gd name="connsiteY7" fmla="*/ 1441269 h 1989909"/>
              <a:gd name="connsiteX8" fmla="*/ 3227832 w 3362902"/>
              <a:gd name="connsiteY8" fmla="*/ 170253 h 1989909"/>
              <a:gd name="connsiteX9" fmla="*/ 3328416 w 3362902"/>
              <a:gd name="connsiteY9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609344 w 3362902"/>
              <a:gd name="connsiteY5" fmla="*/ 1267533 h 1989909"/>
              <a:gd name="connsiteX6" fmla="*/ 1920240 w 3362902"/>
              <a:gd name="connsiteY6" fmla="*/ 718893 h 1989909"/>
              <a:gd name="connsiteX7" fmla="*/ 2011680 w 3362902"/>
              <a:gd name="connsiteY7" fmla="*/ 1294966 h 1989909"/>
              <a:gd name="connsiteX8" fmla="*/ 2368296 w 3362902"/>
              <a:gd name="connsiteY8" fmla="*/ 1441269 h 1989909"/>
              <a:gd name="connsiteX9" fmla="*/ 3227832 w 3362902"/>
              <a:gd name="connsiteY9" fmla="*/ 170253 h 1989909"/>
              <a:gd name="connsiteX10" fmla="*/ 3328416 w 3362902"/>
              <a:gd name="connsiteY10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609344 w 3362902"/>
              <a:gd name="connsiteY5" fmla="*/ 1267533 h 1989909"/>
              <a:gd name="connsiteX6" fmla="*/ 1709928 w 3362902"/>
              <a:gd name="connsiteY6" fmla="*/ 810334 h 1989909"/>
              <a:gd name="connsiteX7" fmla="*/ 1920240 w 3362902"/>
              <a:gd name="connsiteY7" fmla="*/ 718893 h 1989909"/>
              <a:gd name="connsiteX8" fmla="*/ 2011680 w 3362902"/>
              <a:gd name="connsiteY8" fmla="*/ 1294966 h 1989909"/>
              <a:gd name="connsiteX9" fmla="*/ 2368296 w 3362902"/>
              <a:gd name="connsiteY9" fmla="*/ 1441269 h 1989909"/>
              <a:gd name="connsiteX10" fmla="*/ 3227832 w 3362902"/>
              <a:gd name="connsiteY10" fmla="*/ 170253 h 1989909"/>
              <a:gd name="connsiteX11" fmla="*/ 3328416 w 3362902"/>
              <a:gd name="connsiteY11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609344 w 3362902"/>
              <a:gd name="connsiteY5" fmla="*/ 1267533 h 1989909"/>
              <a:gd name="connsiteX6" fmla="*/ 1709928 w 3362902"/>
              <a:gd name="connsiteY6" fmla="*/ 810334 h 1989909"/>
              <a:gd name="connsiteX7" fmla="*/ 1947672 w 3362902"/>
              <a:gd name="connsiteY7" fmla="*/ 828621 h 1989909"/>
              <a:gd name="connsiteX8" fmla="*/ 2011680 w 3362902"/>
              <a:gd name="connsiteY8" fmla="*/ 1294966 h 1989909"/>
              <a:gd name="connsiteX9" fmla="*/ 2368296 w 3362902"/>
              <a:gd name="connsiteY9" fmla="*/ 1441269 h 1989909"/>
              <a:gd name="connsiteX10" fmla="*/ 3227832 w 3362902"/>
              <a:gd name="connsiteY10" fmla="*/ 170253 h 1989909"/>
              <a:gd name="connsiteX11" fmla="*/ 3328416 w 3362902"/>
              <a:gd name="connsiteY11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581912 w 3362902"/>
              <a:gd name="connsiteY5" fmla="*/ 1230957 h 1989909"/>
              <a:gd name="connsiteX6" fmla="*/ 1709928 w 3362902"/>
              <a:gd name="connsiteY6" fmla="*/ 810334 h 1989909"/>
              <a:gd name="connsiteX7" fmla="*/ 1947672 w 3362902"/>
              <a:gd name="connsiteY7" fmla="*/ 828621 h 1989909"/>
              <a:gd name="connsiteX8" fmla="*/ 2011680 w 3362902"/>
              <a:gd name="connsiteY8" fmla="*/ 1294966 h 1989909"/>
              <a:gd name="connsiteX9" fmla="*/ 2368296 w 3362902"/>
              <a:gd name="connsiteY9" fmla="*/ 1441269 h 1989909"/>
              <a:gd name="connsiteX10" fmla="*/ 3227832 w 3362902"/>
              <a:gd name="connsiteY10" fmla="*/ 170253 h 1989909"/>
              <a:gd name="connsiteX11" fmla="*/ 3328416 w 3362902"/>
              <a:gd name="connsiteY11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581912 w 3362902"/>
              <a:gd name="connsiteY5" fmla="*/ 1230957 h 1989909"/>
              <a:gd name="connsiteX6" fmla="*/ 1764792 w 3362902"/>
              <a:gd name="connsiteY6" fmla="*/ 901774 h 1989909"/>
              <a:gd name="connsiteX7" fmla="*/ 1947672 w 3362902"/>
              <a:gd name="connsiteY7" fmla="*/ 828621 h 1989909"/>
              <a:gd name="connsiteX8" fmla="*/ 2011680 w 3362902"/>
              <a:gd name="connsiteY8" fmla="*/ 1294966 h 1989909"/>
              <a:gd name="connsiteX9" fmla="*/ 2368296 w 3362902"/>
              <a:gd name="connsiteY9" fmla="*/ 1441269 h 1989909"/>
              <a:gd name="connsiteX10" fmla="*/ 3227832 w 3362902"/>
              <a:gd name="connsiteY10" fmla="*/ 170253 h 1989909"/>
              <a:gd name="connsiteX11" fmla="*/ 3328416 w 3362902"/>
              <a:gd name="connsiteY11" fmla="*/ 42237 h 1989909"/>
              <a:gd name="connsiteX0" fmla="*/ 0 w 3362902"/>
              <a:gd name="connsiteY0" fmla="*/ 1989909 h 1989909"/>
              <a:gd name="connsiteX1" fmla="*/ 475488 w 3362902"/>
              <a:gd name="connsiteY1" fmla="*/ 1240101 h 1989909"/>
              <a:gd name="connsiteX2" fmla="*/ 822960 w 3362902"/>
              <a:gd name="connsiteY2" fmla="*/ 974925 h 1989909"/>
              <a:gd name="connsiteX3" fmla="*/ 1088136 w 3362902"/>
              <a:gd name="connsiteY3" fmla="*/ 1368117 h 1989909"/>
              <a:gd name="connsiteX4" fmla="*/ 1261872 w 3362902"/>
              <a:gd name="connsiteY4" fmla="*/ 1422981 h 1989909"/>
              <a:gd name="connsiteX5" fmla="*/ 1581912 w 3362902"/>
              <a:gd name="connsiteY5" fmla="*/ 1230957 h 1989909"/>
              <a:gd name="connsiteX6" fmla="*/ 1764792 w 3362902"/>
              <a:gd name="connsiteY6" fmla="*/ 901774 h 1989909"/>
              <a:gd name="connsiteX7" fmla="*/ 1947672 w 3362902"/>
              <a:gd name="connsiteY7" fmla="*/ 828621 h 1989909"/>
              <a:gd name="connsiteX8" fmla="*/ 2075688 w 3362902"/>
              <a:gd name="connsiteY8" fmla="*/ 1276678 h 1989909"/>
              <a:gd name="connsiteX9" fmla="*/ 2368296 w 3362902"/>
              <a:gd name="connsiteY9" fmla="*/ 1441269 h 1989909"/>
              <a:gd name="connsiteX10" fmla="*/ 3227832 w 3362902"/>
              <a:gd name="connsiteY10" fmla="*/ 170253 h 1989909"/>
              <a:gd name="connsiteX11" fmla="*/ 3328416 w 3362902"/>
              <a:gd name="connsiteY11" fmla="*/ 42237 h 1989909"/>
              <a:gd name="connsiteX0" fmla="*/ 0 w 3305520"/>
              <a:gd name="connsiteY0" fmla="*/ 1921367 h 1921367"/>
              <a:gd name="connsiteX1" fmla="*/ 475488 w 3305520"/>
              <a:gd name="connsiteY1" fmla="*/ 1171559 h 1921367"/>
              <a:gd name="connsiteX2" fmla="*/ 822960 w 3305520"/>
              <a:gd name="connsiteY2" fmla="*/ 906383 h 1921367"/>
              <a:gd name="connsiteX3" fmla="*/ 1088136 w 3305520"/>
              <a:gd name="connsiteY3" fmla="*/ 1299575 h 1921367"/>
              <a:gd name="connsiteX4" fmla="*/ 1261872 w 3305520"/>
              <a:gd name="connsiteY4" fmla="*/ 1354439 h 1921367"/>
              <a:gd name="connsiteX5" fmla="*/ 1581912 w 3305520"/>
              <a:gd name="connsiteY5" fmla="*/ 1162415 h 1921367"/>
              <a:gd name="connsiteX6" fmla="*/ 1764792 w 3305520"/>
              <a:gd name="connsiteY6" fmla="*/ 833232 h 1921367"/>
              <a:gd name="connsiteX7" fmla="*/ 1947672 w 3305520"/>
              <a:gd name="connsiteY7" fmla="*/ 760079 h 1921367"/>
              <a:gd name="connsiteX8" fmla="*/ 2075688 w 3305520"/>
              <a:gd name="connsiteY8" fmla="*/ 1208136 h 1921367"/>
              <a:gd name="connsiteX9" fmla="*/ 2368296 w 3305520"/>
              <a:gd name="connsiteY9" fmla="*/ 1372727 h 1921367"/>
              <a:gd name="connsiteX10" fmla="*/ 3227832 w 3305520"/>
              <a:gd name="connsiteY10" fmla="*/ 101711 h 1921367"/>
              <a:gd name="connsiteX11" fmla="*/ 3227832 w 3305520"/>
              <a:gd name="connsiteY11" fmla="*/ 110855 h 1921367"/>
              <a:gd name="connsiteX0" fmla="*/ 0 w 3267845"/>
              <a:gd name="connsiteY0" fmla="*/ 1877738 h 1877738"/>
              <a:gd name="connsiteX1" fmla="*/ 475488 w 3267845"/>
              <a:gd name="connsiteY1" fmla="*/ 1127930 h 1877738"/>
              <a:gd name="connsiteX2" fmla="*/ 822960 w 3267845"/>
              <a:gd name="connsiteY2" fmla="*/ 862754 h 1877738"/>
              <a:gd name="connsiteX3" fmla="*/ 1088136 w 3267845"/>
              <a:gd name="connsiteY3" fmla="*/ 1255946 h 1877738"/>
              <a:gd name="connsiteX4" fmla="*/ 1261872 w 3267845"/>
              <a:gd name="connsiteY4" fmla="*/ 1310810 h 1877738"/>
              <a:gd name="connsiteX5" fmla="*/ 1581912 w 3267845"/>
              <a:gd name="connsiteY5" fmla="*/ 1118786 h 1877738"/>
              <a:gd name="connsiteX6" fmla="*/ 1764792 w 3267845"/>
              <a:gd name="connsiteY6" fmla="*/ 789603 h 1877738"/>
              <a:gd name="connsiteX7" fmla="*/ 1947672 w 3267845"/>
              <a:gd name="connsiteY7" fmla="*/ 716450 h 1877738"/>
              <a:gd name="connsiteX8" fmla="*/ 2075688 w 3267845"/>
              <a:gd name="connsiteY8" fmla="*/ 1164507 h 1877738"/>
              <a:gd name="connsiteX9" fmla="*/ 2368296 w 3267845"/>
              <a:gd name="connsiteY9" fmla="*/ 1329098 h 1877738"/>
              <a:gd name="connsiteX10" fmla="*/ 2916936 w 3267845"/>
              <a:gd name="connsiteY10" fmla="*/ 734739 h 1877738"/>
              <a:gd name="connsiteX11" fmla="*/ 3227832 w 3267845"/>
              <a:gd name="connsiteY11" fmla="*/ 58082 h 1877738"/>
              <a:gd name="connsiteX12" fmla="*/ 3227832 w 3267845"/>
              <a:gd name="connsiteY12" fmla="*/ 67226 h 1877738"/>
              <a:gd name="connsiteX0" fmla="*/ 0 w 3279246"/>
              <a:gd name="connsiteY0" fmla="*/ 1874178 h 1874178"/>
              <a:gd name="connsiteX1" fmla="*/ 475488 w 3279246"/>
              <a:gd name="connsiteY1" fmla="*/ 1124370 h 1874178"/>
              <a:gd name="connsiteX2" fmla="*/ 822960 w 3279246"/>
              <a:gd name="connsiteY2" fmla="*/ 859194 h 1874178"/>
              <a:gd name="connsiteX3" fmla="*/ 1088136 w 3279246"/>
              <a:gd name="connsiteY3" fmla="*/ 1252386 h 1874178"/>
              <a:gd name="connsiteX4" fmla="*/ 1261872 w 3279246"/>
              <a:gd name="connsiteY4" fmla="*/ 1307250 h 1874178"/>
              <a:gd name="connsiteX5" fmla="*/ 1581912 w 3279246"/>
              <a:gd name="connsiteY5" fmla="*/ 1115226 h 1874178"/>
              <a:gd name="connsiteX6" fmla="*/ 1764792 w 3279246"/>
              <a:gd name="connsiteY6" fmla="*/ 786043 h 1874178"/>
              <a:gd name="connsiteX7" fmla="*/ 1947672 w 3279246"/>
              <a:gd name="connsiteY7" fmla="*/ 712890 h 1874178"/>
              <a:gd name="connsiteX8" fmla="*/ 2075688 w 3279246"/>
              <a:gd name="connsiteY8" fmla="*/ 1160947 h 1874178"/>
              <a:gd name="connsiteX9" fmla="*/ 2368296 w 3279246"/>
              <a:gd name="connsiteY9" fmla="*/ 1325538 h 1874178"/>
              <a:gd name="connsiteX10" fmla="*/ 2916936 w 3279246"/>
              <a:gd name="connsiteY10" fmla="*/ 731179 h 1874178"/>
              <a:gd name="connsiteX11" fmla="*/ 3227832 w 3279246"/>
              <a:gd name="connsiteY11" fmla="*/ 54522 h 1874178"/>
              <a:gd name="connsiteX12" fmla="*/ 3246120 w 3279246"/>
              <a:gd name="connsiteY12" fmla="*/ 72810 h 1874178"/>
              <a:gd name="connsiteX0" fmla="*/ 0 w 3274891"/>
              <a:gd name="connsiteY0" fmla="*/ 1876869 h 1876869"/>
              <a:gd name="connsiteX1" fmla="*/ 475488 w 3274891"/>
              <a:gd name="connsiteY1" fmla="*/ 1127061 h 1876869"/>
              <a:gd name="connsiteX2" fmla="*/ 822960 w 3274891"/>
              <a:gd name="connsiteY2" fmla="*/ 861885 h 1876869"/>
              <a:gd name="connsiteX3" fmla="*/ 1088136 w 3274891"/>
              <a:gd name="connsiteY3" fmla="*/ 1255077 h 1876869"/>
              <a:gd name="connsiteX4" fmla="*/ 1261872 w 3274891"/>
              <a:gd name="connsiteY4" fmla="*/ 1309941 h 1876869"/>
              <a:gd name="connsiteX5" fmla="*/ 1581912 w 3274891"/>
              <a:gd name="connsiteY5" fmla="*/ 1117917 h 1876869"/>
              <a:gd name="connsiteX6" fmla="*/ 1764792 w 3274891"/>
              <a:gd name="connsiteY6" fmla="*/ 788734 h 1876869"/>
              <a:gd name="connsiteX7" fmla="*/ 1947672 w 3274891"/>
              <a:gd name="connsiteY7" fmla="*/ 715581 h 1876869"/>
              <a:gd name="connsiteX8" fmla="*/ 2075688 w 3274891"/>
              <a:gd name="connsiteY8" fmla="*/ 1163638 h 1876869"/>
              <a:gd name="connsiteX9" fmla="*/ 2368296 w 3274891"/>
              <a:gd name="connsiteY9" fmla="*/ 1328229 h 1876869"/>
              <a:gd name="connsiteX10" fmla="*/ 3008376 w 3274891"/>
              <a:gd name="connsiteY10" fmla="*/ 770446 h 1876869"/>
              <a:gd name="connsiteX11" fmla="*/ 3227832 w 3274891"/>
              <a:gd name="connsiteY11" fmla="*/ 57213 h 1876869"/>
              <a:gd name="connsiteX12" fmla="*/ 3246120 w 3274891"/>
              <a:gd name="connsiteY12" fmla="*/ 75501 h 1876869"/>
              <a:gd name="connsiteX0" fmla="*/ 0 w 3311637"/>
              <a:gd name="connsiteY0" fmla="*/ 2040957 h 2040957"/>
              <a:gd name="connsiteX1" fmla="*/ 475488 w 3311637"/>
              <a:gd name="connsiteY1" fmla="*/ 1291149 h 2040957"/>
              <a:gd name="connsiteX2" fmla="*/ 822960 w 3311637"/>
              <a:gd name="connsiteY2" fmla="*/ 1025973 h 2040957"/>
              <a:gd name="connsiteX3" fmla="*/ 1088136 w 3311637"/>
              <a:gd name="connsiteY3" fmla="*/ 1419165 h 2040957"/>
              <a:gd name="connsiteX4" fmla="*/ 1261872 w 3311637"/>
              <a:gd name="connsiteY4" fmla="*/ 1474029 h 2040957"/>
              <a:gd name="connsiteX5" fmla="*/ 1581912 w 3311637"/>
              <a:gd name="connsiteY5" fmla="*/ 1282005 h 2040957"/>
              <a:gd name="connsiteX6" fmla="*/ 1764792 w 3311637"/>
              <a:gd name="connsiteY6" fmla="*/ 952822 h 2040957"/>
              <a:gd name="connsiteX7" fmla="*/ 1947672 w 3311637"/>
              <a:gd name="connsiteY7" fmla="*/ 879669 h 2040957"/>
              <a:gd name="connsiteX8" fmla="*/ 2075688 w 3311637"/>
              <a:gd name="connsiteY8" fmla="*/ 1327726 h 2040957"/>
              <a:gd name="connsiteX9" fmla="*/ 2368296 w 3311637"/>
              <a:gd name="connsiteY9" fmla="*/ 1492317 h 2040957"/>
              <a:gd name="connsiteX10" fmla="*/ 3008376 w 3311637"/>
              <a:gd name="connsiteY10" fmla="*/ 934534 h 2040957"/>
              <a:gd name="connsiteX11" fmla="*/ 3227832 w 3311637"/>
              <a:gd name="connsiteY11" fmla="*/ 221301 h 2040957"/>
              <a:gd name="connsiteX12" fmla="*/ 3291840 w 3311637"/>
              <a:gd name="connsiteY12" fmla="*/ 10989 h 2040957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822960 w 3262458"/>
              <a:gd name="connsiteY2" fmla="*/ 1043256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64792 w 3262458"/>
              <a:gd name="connsiteY6" fmla="*/ 970105 h 2058240"/>
              <a:gd name="connsiteX7" fmla="*/ 1947672 w 3262458"/>
              <a:gd name="connsiteY7" fmla="*/ 896952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3008376 w 3262458"/>
              <a:gd name="connsiteY10" fmla="*/ 951817 h 2058240"/>
              <a:gd name="connsiteX11" fmla="*/ 3227832 w 3262458"/>
              <a:gd name="connsiteY11" fmla="*/ 238584 h 2058240"/>
              <a:gd name="connsiteX12" fmla="*/ 3227832 w 3262458"/>
              <a:gd name="connsiteY12" fmla="*/ 9984 h 2058240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822960 w 3262458"/>
              <a:gd name="connsiteY2" fmla="*/ 1043256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64792 w 3262458"/>
              <a:gd name="connsiteY6" fmla="*/ 970105 h 2058240"/>
              <a:gd name="connsiteX7" fmla="*/ 1947672 w 3262458"/>
              <a:gd name="connsiteY7" fmla="*/ 896952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822960 w 3262458"/>
              <a:gd name="connsiteY2" fmla="*/ 1043256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618488 w 3262458"/>
              <a:gd name="connsiteY6" fmla="*/ 970105 h 2058240"/>
              <a:gd name="connsiteX7" fmla="*/ 1947672 w 3262458"/>
              <a:gd name="connsiteY7" fmla="*/ 896952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822960 w 3262458"/>
              <a:gd name="connsiteY2" fmla="*/ 1043256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19072 w 3262458"/>
              <a:gd name="connsiteY6" fmla="*/ 970105 h 2058240"/>
              <a:gd name="connsiteX7" fmla="*/ 1947672 w 3262458"/>
              <a:gd name="connsiteY7" fmla="*/ 896952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822960 w 3262458"/>
              <a:gd name="connsiteY2" fmla="*/ 1043256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19072 w 3262458"/>
              <a:gd name="connsiteY6" fmla="*/ 970105 h 2058240"/>
              <a:gd name="connsiteX7" fmla="*/ 1920240 w 3262458"/>
              <a:gd name="connsiteY7" fmla="*/ 924384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262458"/>
              <a:gd name="connsiteY0" fmla="*/ 2058240 h 2058240"/>
              <a:gd name="connsiteX1" fmla="*/ 475488 w 3262458"/>
              <a:gd name="connsiteY1" fmla="*/ 1308432 h 2058240"/>
              <a:gd name="connsiteX2" fmla="*/ 713232 w 3262458"/>
              <a:gd name="connsiteY2" fmla="*/ 1253568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19072 w 3262458"/>
              <a:gd name="connsiteY6" fmla="*/ 970105 h 2058240"/>
              <a:gd name="connsiteX7" fmla="*/ 1920240 w 3262458"/>
              <a:gd name="connsiteY7" fmla="*/ 924384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262458"/>
              <a:gd name="connsiteY0" fmla="*/ 2058240 h 2058240"/>
              <a:gd name="connsiteX1" fmla="*/ 365760 w 3262458"/>
              <a:gd name="connsiteY1" fmla="*/ 1509600 h 2058240"/>
              <a:gd name="connsiteX2" fmla="*/ 713232 w 3262458"/>
              <a:gd name="connsiteY2" fmla="*/ 1253568 h 2058240"/>
              <a:gd name="connsiteX3" fmla="*/ 1088136 w 3262458"/>
              <a:gd name="connsiteY3" fmla="*/ 1436448 h 2058240"/>
              <a:gd name="connsiteX4" fmla="*/ 1261872 w 3262458"/>
              <a:gd name="connsiteY4" fmla="*/ 1491312 h 2058240"/>
              <a:gd name="connsiteX5" fmla="*/ 1581912 w 3262458"/>
              <a:gd name="connsiteY5" fmla="*/ 1299288 h 2058240"/>
              <a:gd name="connsiteX6" fmla="*/ 1719072 w 3262458"/>
              <a:gd name="connsiteY6" fmla="*/ 970105 h 2058240"/>
              <a:gd name="connsiteX7" fmla="*/ 1920240 w 3262458"/>
              <a:gd name="connsiteY7" fmla="*/ 924384 h 2058240"/>
              <a:gd name="connsiteX8" fmla="*/ 2075688 w 3262458"/>
              <a:gd name="connsiteY8" fmla="*/ 1345009 h 2058240"/>
              <a:gd name="connsiteX9" fmla="*/ 2368296 w 3262458"/>
              <a:gd name="connsiteY9" fmla="*/ 1509600 h 2058240"/>
              <a:gd name="connsiteX10" fmla="*/ 2863725 w 3262458"/>
              <a:gd name="connsiteY10" fmla="*/ 1257901 h 2058240"/>
              <a:gd name="connsiteX11" fmla="*/ 3008376 w 3262458"/>
              <a:gd name="connsiteY11" fmla="*/ 951817 h 2058240"/>
              <a:gd name="connsiteX12" fmla="*/ 3227832 w 3262458"/>
              <a:gd name="connsiteY12" fmla="*/ 238584 h 2058240"/>
              <a:gd name="connsiteX13" fmla="*/ 3227832 w 3262458"/>
              <a:gd name="connsiteY13" fmla="*/ 9984 h 2058240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27632 w 3308178"/>
              <a:gd name="connsiteY5" fmla="*/ 1299288 h 2259408"/>
              <a:gd name="connsiteX6" fmla="*/ 1764792 w 3308178"/>
              <a:gd name="connsiteY6" fmla="*/ 970105 h 2259408"/>
              <a:gd name="connsiteX7" fmla="*/ 1965960 w 3308178"/>
              <a:gd name="connsiteY7" fmla="*/ 924384 h 2259408"/>
              <a:gd name="connsiteX8" fmla="*/ 2121408 w 3308178"/>
              <a:gd name="connsiteY8" fmla="*/ 1345009 h 2259408"/>
              <a:gd name="connsiteX9" fmla="*/ 2414016 w 3308178"/>
              <a:gd name="connsiteY9" fmla="*/ 1509600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00200 w 3308178"/>
              <a:gd name="connsiteY5" fmla="*/ 1207848 h 2259408"/>
              <a:gd name="connsiteX6" fmla="*/ 1764792 w 3308178"/>
              <a:gd name="connsiteY6" fmla="*/ 970105 h 2259408"/>
              <a:gd name="connsiteX7" fmla="*/ 1965960 w 3308178"/>
              <a:gd name="connsiteY7" fmla="*/ 924384 h 2259408"/>
              <a:gd name="connsiteX8" fmla="*/ 2121408 w 3308178"/>
              <a:gd name="connsiteY8" fmla="*/ 1345009 h 2259408"/>
              <a:gd name="connsiteX9" fmla="*/ 2414016 w 3308178"/>
              <a:gd name="connsiteY9" fmla="*/ 1509600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00200 w 3308178"/>
              <a:gd name="connsiteY5" fmla="*/ 1207848 h 2259408"/>
              <a:gd name="connsiteX6" fmla="*/ 1764792 w 3308178"/>
              <a:gd name="connsiteY6" fmla="*/ 970105 h 2259408"/>
              <a:gd name="connsiteX7" fmla="*/ 1965960 w 3308178"/>
              <a:gd name="connsiteY7" fmla="*/ 924384 h 2259408"/>
              <a:gd name="connsiteX8" fmla="*/ 2185416 w 3308178"/>
              <a:gd name="connsiteY8" fmla="*/ 1290145 h 2259408"/>
              <a:gd name="connsiteX9" fmla="*/ 2414016 w 3308178"/>
              <a:gd name="connsiteY9" fmla="*/ 1509600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00200 w 3308178"/>
              <a:gd name="connsiteY5" fmla="*/ 1207848 h 2259408"/>
              <a:gd name="connsiteX6" fmla="*/ 1764792 w 3308178"/>
              <a:gd name="connsiteY6" fmla="*/ 970105 h 2259408"/>
              <a:gd name="connsiteX7" fmla="*/ 1965960 w 3308178"/>
              <a:gd name="connsiteY7" fmla="*/ 924384 h 2259408"/>
              <a:gd name="connsiteX8" fmla="*/ 2185416 w 3308178"/>
              <a:gd name="connsiteY8" fmla="*/ 1290145 h 2259408"/>
              <a:gd name="connsiteX9" fmla="*/ 2532888 w 3308178"/>
              <a:gd name="connsiteY9" fmla="*/ 1381584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00200 w 3308178"/>
              <a:gd name="connsiteY5" fmla="*/ 1207848 h 2259408"/>
              <a:gd name="connsiteX6" fmla="*/ 1764792 w 3308178"/>
              <a:gd name="connsiteY6" fmla="*/ 970105 h 2259408"/>
              <a:gd name="connsiteX7" fmla="*/ 1965960 w 3308178"/>
              <a:gd name="connsiteY7" fmla="*/ 924384 h 2259408"/>
              <a:gd name="connsiteX8" fmla="*/ 2185416 w 3308178"/>
              <a:gd name="connsiteY8" fmla="*/ 1290145 h 2259408"/>
              <a:gd name="connsiteX9" fmla="*/ 2596896 w 3308178"/>
              <a:gd name="connsiteY9" fmla="*/ 1518744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8178"/>
              <a:gd name="connsiteY0" fmla="*/ 2259408 h 2259408"/>
              <a:gd name="connsiteX1" fmla="*/ 411480 w 3308178"/>
              <a:gd name="connsiteY1" fmla="*/ 1509600 h 2259408"/>
              <a:gd name="connsiteX2" fmla="*/ 758952 w 3308178"/>
              <a:gd name="connsiteY2" fmla="*/ 1253568 h 2259408"/>
              <a:gd name="connsiteX3" fmla="*/ 1133856 w 3308178"/>
              <a:gd name="connsiteY3" fmla="*/ 1436448 h 2259408"/>
              <a:gd name="connsiteX4" fmla="*/ 1307592 w 3308178"/>
              <a:gd name="connsiteY4" fmla="*/ 1491312 h 2259408"/>
              <a:gd name="connsiteX5" fmla="*/ 1600200 w 3308178"/>
              <a:gd name="connsiteY5" fmla="*/ 1207848 h 2259408"/>
              <a:gd name="connsiteX6" fmla="*/ 1719072 w 3308178"/>
              <a:gd name="connsiteY6" fmla="*/ 960961 h 2259408"/>
              <a:gd name="connsiteX7" fmla="*/ 1965960 w 3308178"/>
              <a:gd name="connsiteY7" fmla="*/ 924384 h 2259408"/>
              <a:gd name="connsiteX8" fmla="*/ 2185416 w 3308178"/>
              <a:gd name="connsiteY8" fmla="*/ 1290145 h 2259408"/>
              <a:gd name="connsiteX9" fmla="*/ 2596896 w 3308178"/>
              <a:gd name="connsiteY9" fmla="*/ 1518744 h 2259408"/>
              <a:gd name="connsiteX10" fmla="*/ 2909445 w 3308178"/>
              <a:gd name="connsiteY10" fmla="*/ 1257901 h 2259408"/>
              <a:gd name="connsiteX11" fmla="*/ 3054096 w 3308178"/>
              <a:gd name="connsiteY11" fmla="*/ 951817 h 2259408"/>
              <a:gd name="connsiteX12" fmla="*/ 3273552 w 3308178"/>
              <a:gd name="connsiteY12" fmla="*/ 238584 h 2259408"/>
              <a:gd name="connsiteX13" fmla="*/ 3273552 w 3308178"/>
              <a:gd name="connsiteY13" fmla="*/ 9984 h 2259408"/>
              <a:gd name="connsiteX0" fmla="*/ 0 w 3303398"/>
              <a:gd name="connsiteY0" fmla="*/ 2259075 h 2259075"/>
              <a:gd name="connsiteX1" fmla="*/ 411480 w 3303398"/>
              <a:gd name="connsiteY1" fmla="*/ 1509267 h 2259075"/>
              <a:gd name="connsiteX2" fmla="*/ 758952 w 3303398"/>
              <a:gd name="connsiteY2" fmla="*/ 1253235 h 2259075"/>
              <a:gd name="connsiteX3" fmla="*/ 1133856 w 3303398"/>
              <a:gd name="connsiteY3" fmla="*/ 1436115 h 2259075"/>
              <a:gd name="connsiteX4" fmla="*/ 1307592 w 3303398"/>
              <a:gd name="connsiteY4" fmla="*/ 1490979 h 2259075"/>
              <a:gd name="connsiteX5" fmla="*/ 1600200 w 3303398"/>
              <a:gd name="connsiteY5" fmla="*/ 1207515 h 2259075"/>
              <a:gd name="connsiteX6" fmla="*/ 1719072 w 3303398"/>
              <a:gd name="connsiteY6" fmla="*/ 960628 h 2259075"/>
              <a:gd name="connsiteX7" fmla="*/ 1965960 w 3303398"/>
              <a:gd name="connsiteY7" fmla="*/ 924051 h 2259075"/>
              <a:gd name="connsiteX8" fmla="*/ 2185416 w 3303398"/>
              <a:gd name="connsiteY8" fmla="*/ 1289812 h 2259075"/>
              <a:gd name="connsiteX9" fmla="*/ 2596896 w 3303398"/>
              <a:gd name="connsiteY9" fmla="*/ 1518411 h 2259075"/>
              <a:gd name="connsiteX10" fmla="*/ 2909445 w 3303398"/>
              <a:gd name="connsiteY10" fmla="*/ 1257568 h 2259075"/>
              <a:gd name="connsiteX11" fmla="*/ 3145536 w 3303398"/>
              <a:gd name="connsiteY11" fmla="*/ 914908 h 2259075"/>
              <a:gd name="connsiteX12" fmla="*/ 3273552 w 3303398"/>
              <a:gd name="connsiteY12" fmla="*/ 238251 h 2259075"/>
              <a:gd name="connsiteX13" fmla="*/ 3273552 w 3303398"/>
              <a:gd name="connsiteY13" fmla="*/ 9651 h 2259075"/>
              <a:gd name="connsiteX0" fmla="*/ 0 w 3386953"/>
              <a:gd name="connsiteY0" fmla="*/ 2259075 h 2259075"/>
              <a:gd name="connsiteX1" fmla="*/ 411480 w 3386953"/>
              <a:gd name="connsiteY1" fmla="*/ 1509267 h 2259075"/>
              <a:gd name="connsiteX2" fmla="*/ 758952 w 3386953"/>
              <a:gd name="connsiteY2" fmla="*/ 1253235 h 2259075"/>
              <a:gd name="connsiteX3" fmla="*/ 1133856 w 3386953"/>
              <a:gd name="connsiteY3" fmla="*/ 1436115 h 2259075"/>
              <a:gd name="connsiteX4" fmla="*/ 1307592 w 3386953"/>
              <a:gd name="connsiteY4" fmla="*/ 1490979 h 2259075"/>
              <a:gd name="connsiteX5" fmla="*/ 1600200 w 3386953"/>
              <a:gd name="connsiteY5" fmla="*/ 1207515 h 2259075"/>
              <a:gd name="connsiteX6" fmla="*/ 1719072 w 3386953"/>
              <a:gd name="connsiteY6" fmla="*/ 960628 h 2259075"/>
              <a:gd name="connsiteX7" fmla="*/ 1965960 w 3386953"/>
              <a:gd name="connsiteY7" fmla="*/ 924051 h 2259075"/>
              <a:gd name="connsiteX8" fmla="*/ 2185416 w 3386953"/>
              <a:gd name="connsiteY8" fmla="*/ 1289812 h 2259075"/>
              <a:gd name="connsiteX9" fmla="*/ 2596896 w 3386953"/>
              <a:gd name="connsiteY9" fmla="*/ 1518411 h 2259075"/>
              <a:gd name="connsiteX10" fmla="*/ 2909445 w 3386953"/>
              <a:gd name="connsiteY10" fmla="*/ 1257568 h 2259075"/>
              <a:gd name="connsiteX11" fmla="*/ 3145536 w 3386953"/>
              <a:gd name="connsiteY11" fmla="*/ 914908 h 2259075"/>
              <a:gd name="connsiteX12" fmla="*/ 3383280 w 3386953"/>
              <a:gd name="connsiteY12" fmla="*/ 238251 h 2259075"/>
              <a:gd name="connsiteX13" fmla="*/ 3273552 w 3386953"/>
              <a:gd name="connsiteY13" fmla="*/ 9651 h 2259075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133856 w 3452249"/>
              <a:gd name="connsiteY3" fmla="*/ 1453607 h 2276567"/>
              <a:gd name="connsiteX4" fmla="*/ 1307592 w 3452249"/>
              <a:gd name="connsiteY4" fmla="*/ 1508471 h 2276567"/>
              <a:gd name="connsiteX5" fmla="*/ 1600200 w 3452249"/>
              <a:gd name="connsiteY5" fmla="*/ 1225007 h 2276567"/>
              <a:gd name="connsiteX6" fmla="*/ 1719072 w 3452249"/>
              <a:gd name="connsiteY6" fmla="*/ 978120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09445 w 3452249"/>
              <a:gd name="connsiteY10" fmla="*/ 1275060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133856 w 3452249"/>
              <a:gd name="connsiteY3" fmla="*/ 1453607 h 2276567"/>
              <a:gd name="connsiteX4" fmla="*/ 1307592 w 3452249"/>
              <a:gd name="connsiteY4" fmla="*/ 1508471 h 2276567"/>
              <a:gd name="connsiteX5" fmla="*/ 1600200 w 3452249"/>
              <a:gd name="connsiteY5" fmla="*/ 1225007 h 2276567"/>
              <a:gd name="connsiteX6" fmla="*/ 1719072 w 3452249"/>
              <a:gd name="connsiteY6" fmla="*/ 978120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133856 w 3452249"/>
              <a:gd name="connsiteY3" fmla="*/ 1453607 h 2276567"/>
              <a:gd name="connsiteX4" fmla="*/ 1261872 w 3452249"/>
              <a:gd name="connsiteY4" fmla="*/ 1709639 h 2276567"/>
              <a:gd name="connsiteX5" fmla="*/ 1600200 w 3452249"/>
              <a:gd name="connsiteY5" fmla="*/ 1225007 h 2276567"/>
              <a:gd name="connsiteX6" fmla="*/ 1719072 w 3452249"/>
              <a:gd name="connsiteY6" fmla="*/ 978120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600200 w 3452249"/>
              <a:gd name="connsiteY5" fmla="*/ 1225007 h 2276567"/>
              <a:gd name="connsiteX6" fmla="*/ 1719072 w 3452249"/>
              <a:gd name="connsiteY6" fmla="*/ 978120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719072 w 3452249"/>
              <a:gd name="connsiteY6" fmla="*/ 978120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883664 w 3452249"/>
              <a:gd name="connsiteY6" fmla="*/ 1051272 h 2276567"/>
              <a:gd name="connsiteX7" fmla="*/ 1965960 w 3452249"/>
              <a:gd name="connsiteY7" fmla="*/ 941543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883664 w 3452249"/>
              <a:gd name="connsiteY6" fmla="*/ 1051272 h 2276567"/>
              <a:gd name="connsiteX7" fmla="*/ 2066544 w 3452249"/>
              <a:gd name="connsiteY7" fmla="*/ 1042127 h 2276567"/>
              <a:gd name="connsiteX8" fmla="*/ 2185416 w 3452249"/>
              <a:gd name="connsiteY8" fmla="*/ 1307304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883664 w 3452249"/>
              <a:gd name="connsiteY6" fmla="*/ 1051272 h 2276567"/>
              <a:gd name="connsiteX7" fmla="*/ 2066544 w 3452249"/>
              <a:gd name="connsiteY7" fmla="*/ 1042127 h 2276567"/>
              <a:gd name="connsiteX8" fmla="*/ 2148840 w 3452249"/>
              <a:gd name="connsiteY8" fmla="*/ 1618200 h 2276567"/>
              <a:gd name="connsiteX9" fmla="*/ 2596896 w 3452249"/>
              <a:gd name="connsiteY9" fmla="*/ 1535903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883664 w 3452249"/>
              <a:gd name="connsiteY6" fmla="*/ 1051272 h 2276567"/>
              <a:gd name="connsiteX7" fmla="*/ 2066544 w 3452249"/>
              <a:gd name="connsiteY7" fmla="*/ 1042127 h 2276567"/>
              <a:gd name="connsiteX8" fmla="*/ 2148840 w 3452249"/>
              <a:gd name="connsiteY8" fmla="*/ 1618200 h 2276567"/>
              <a:gd name="connsiteX9" fmla="*/ 2560320 w 3452249"/>
              <a:gd name="connsiteY9" fmla="*/ 1371311 h 2276567"/>
              <a:gd name="connsiteX10" fmla="*/ 2946021 w 3452249"/>
              <a:gd name="connsiteY10" fmla="*/ 1284204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2249"/>
              <a:gd name="connsiteY0" fmla="*/ 2276567 h 2276567"/>
              <a:gd name="connsiteX1" fmla="*/ 411480 w 3452249"/>
              <a:gd name="connsiteY1" fmla="*/ 1526759 h 2276567"/>
              <a:gd name="connsiteX2" fmla="*/ 758952 w 3452249"/>
              <a:gd name="connsiteY2" fmla="*/ 1270727 h 2276567"/>
              <a:gd name="connsiteX3" fmla="*/ 1069848 w 3452249"/>
              <a:gd name="connsiteY3" fmla="*/ 1517615 h 2276567"/>
              <a:gd name="connsiteX4" fmla="*/ 1261872 w 3452249"/>
              <a:gd name="connsiteY4" fmla="*/ 1709639 h 2276567"/>
              <a:gd name="connsiteX5" fmla="*/ 1728216 w 3452249"/>
              <a:gd name="connsiteY5" fmla="*/ 1316447 h 2276567"/>
              <a:gd name="connsiteX6" fmla="*/ 1883664 w 3452249"/>
              <a:gd name="connsiteY6" fmla="*/ 1051272 h 2276567"/>
              <a:gd name="connsiteX7" fmla="*/ 2066544 w 3452249"/>
              <a:gd name="connsiteY7" fmla="*/ 1042127 h 2276567"/>
              <a:gd name="connsiteX8" fmla="*/ 2148840 w 3452249"/>
              <a:gd name="connsiteY8" fmla="*/ 1618200 h 2276567"/>
              <a:gd name="connsiteX9" fmla="*/ 2560320 w 3452249"/>
              <a:gd name="connsiteY9" fmla="*/ 1371311 h 2276567"/>
              <a:gd name="connsiteX10" fmla="*/ 2927733 w 3452249"/>
              <a:gd name="connsiteY10" fmla="*/ 909300 h 2276567"/>
              <a:gd name="connsiteX11" fmla="*/ 3145536 w 3452249"/>
              <a:gd name="connsiteY11" fmla="*/ 932400 h 2276567"/>
              <a:gd name="connsiteX12" fmla="*/ 3383280 w 3452249"/>
              <a:gd name="connsiteY12" fmla="*/ 255743 h 2276567"/>
              <a:gd name="connsiteX13" fmla="*/ 3429000 w 3452249"/>
              <a:gd name="connsiteY13" fmla="*/ 8855 h 2276567"/>
              <a:gd name="connsiteX0" fmla="*/ 0 w 3451678"/>
              <a:gd name="connsiteY0" fmla="*/ 2274338 h 2274338"/>
              <a:gd name="connsiteX1" fmla="*/ 411480 w 3451678"/>
              <a:gd name="connsiteY1" fmla="*/ 1524530 h 2274338"/>
              <a:gd name="connsiteX2" fmla="*/ 758952 w 3451678"/>
              <a:gd name="connsiteY2" fmla="*/ 1268498 h 2274338"/>
              <a:gd name="connsiteX3" fmla="*/ 1069848 w 3451678"/>
              <a:gd name="connsiteY3" fmla="*/ 1515386 h 2274338"/>
              <a:gd name="connsiteX4" fmla="*/ 1261872 w 3451678"/>
              <a:gd name="connsiteY4" fmla="*/ 1707410 h 2274338"/>
              <a:gd name="connsiteX5" fmla="*/ 1728216 w 3451678"/>
              <a:gd name="connsiteY5" fmla="*/ 1314218 h 2274338"/>
              <a:gd name="connsiteX6" fmla="*/ 1883664 w 3451678"/>
              <a:gd name="connsiteY6" fmla="*/ 1049043 h 2274338"/>
              <a:gd name="connsiteX7" fmla="*/ 2066544 w 3451678"/>
              <a:gd name="connsiteY7" fmla="*/ 1039898 h 2274338"/>
              <a:gd name="connsiteX8" fmla="*/ 2148840 w 3451678"/>
              <a:gd name="connsiteY8" fmla="*/ 1615971 h 2274338"/>
              <a:gd name="connsiteX9" fmla="*/ 2560320 w 3451678"/>
              <a:gd name="connsiteY9" fmla="*/ 1369082 h 2274338"/>
              <a:gd name="connsiteX10" fmla="*/ 2927733 w 3451678"/>
              <a:gd name="connsiteY10" fmla="*/ 907071 h 2274338"/>
              <a:gd name="connsiteX11" fmla="*/ 3163824 w 3451678"/>
              <a:gd name="connsiteY11" fmla="*/ 546123 h 2274338"/>
              <a:gd name="connsiteX12" fmla="*/ 3383280 w 3451678"/>
              <a:gd name="connsiteY12" fmla="*/ 253514 h 2274338"/>
              <a:gd name="connsiteX13" fmla="*/ 3429000 w 3451678"/>
              <a:gd name="connsiteY13" fmla="*/ 6626 h 2274338"/>
              <a:gd name="connsiteX0" fmla="*/ 0 w 3444803"/>
              <a:gd name="connsiteY0" fmla="*/ 2275521 h 2275521"/>
              <a:gd name="connsiteX1" fmla="*/ 411480 w 3444803"/>
              <a:gd name="connsiteY1" fmla="*/ 1525713 h 2275521"/>
              <a:gd name="connsiteX2" fmla="*/ 758952 w 3444803"/>
              <a:gd name="connsiteY2" fmla="*/ 1269681 h 2275521"/>
              <a:gd name="connsiteX3" fmla="*/ 1069848 w 3444803"/>
              <a:gd name="connsiteY3" fmla="*/ 1516569 h 2275521"/>
              <a:gd name="connsiteX4" fmla="*/ 1261872 w 3444803"/>
              <a:gd name="connsiteY4" fmla="*/ 1708593 h 2275521"/>
              <a:gd name="connsiteX5" fmla="*/ 1728216 w 3444803"/>
              <a:gd name="connsiteY5" fmla="*/ 1315401 h 2275521"/>
              <a:gd name="connsiteX6" fmla="*/ 1883664 w 3444803"/>
              <a:gd name="connsiteY6" fmla="*/ 1050226 h 2275521"/>
              <a:gd name="connsiteX7" fmla="*/ 2066544 w 3444803"/>
              <a:gd name="connsiteY7" fmla="*/ 1041081 h 2275521"/>
              <a:gd name="connsiteX8" fmla="*/ 2148840 w 3444803"/>
              <a:gd name="connsiteY8" fmla="*/ 1617154 h 2275521"/>
              <a:gd name="connsiteX9" fmla="*/ 2560320 w 3444803"/>
              <a:gd name="connsiteY9" fmla="*/ 1370265 h 2275521"/>
              <a:gd name="connsiteX10" fmla="*/ 2927733 w 3444803"/>
              <a:gd name="connsiteY10" fmla="*/ 908254 h 2275521"/>
              <a:gd name="connsiteX11" fmla="*/ 3163824 w 3444803"/>
              <a:gd name="connsiteY11" fmla="*/ 547306 h 2275521"/>
              <a:gd name="connsiteX12" fmla="*/ 3337560 w 3444803"/>
              <a:gd name="connsiteY12" fmla="*/ 218121 h 2275521"/>
              <a:gd name="connsiteX13" fmla="*/ 3429000 w 3444803"/>
              <a:gd name="connsiteY13" fmla="*/ 7809 h 2275521"/>
              <a:gd name="connsiteX0" fmla="*/ 0 w 3444803"/>
              <a:gd name="connsiteY0" fmla="*/ 2275521 h 2275521"/>
              <a:gd name="connsiteX1" fmla="*/ 411480 w 3444803"/>
              <a:gd name="connsiteY1" fmla="*/ 1525713 h 2275521"/>
              <a:gd name="connsiteX2" fmla="*/ 758952 w 3444803"/>
              <a:gd name="connsiteY2" fmla="*/ 1269681 h 2275521"/>
              <a:gd name="connsiteX3" fmla="*/ 1069848 w 3444803"/>
              <a:gd name="connsiteY3" fmla="*/ 1516569 h 2275521"/>
              <a:gd name="connsiteX4" fmla="*/ 1261872 w 3444803"/>
              <a:gd name="connsiteY4" fmla="*/ 1708593 h 2275521"/>
              <a:gd name="connsiteX5" fmla="*/ 1728216 w 3444803"/>
              <a:gd name="connsiteY5" fmla="*/ 1315401 h 2275521"/>
              <a:gd name="connsiteX6" fmla="*/ 1883664 w 3444803"/>
              <a:gd name="connsiteY6" fmla="*/ 1050226 h 2275521"/>
              <a:gd name="connsiteX7" fmla="*/ 2066544 w 3444803"/>
              <a:gd name="connsiteY7" fmla="*/ 1041081 h 2275521"/>
              <a:gd name="connsiteX8" fmla="*/ 2148840 w 3444803"/>
              <a:gd name="connsiteY8" fmla="*/ 1617154 h 2275521"/>
              <a:gd name="connsiteX9" fmla="*/ 2560320 w 3444803"/>
              <a:gd name="connsiteY9" fmla="*/ 1370265 h 2275521"/>
              <a:gd name="connsiteX10" fmla="*/ 2946021 w 3444803"/>
              <a:gd name="connsiteY10" fmla="*/ 944830 h 2275521"/>
              <a:gd name="connsiteX11" fmla="*/ 3163824 w 3444803"/>
              <a:gd name="connsiteY11" fmla="*/ 547306 h 2275521"/>
              <a:gd name="connsiteX12" fmla="*/ 3337560 w 3444803"/>
              <a:gd name="connsiteY12" fmla="*/ 218121 h 2275521"/>
              <a:gd name="connsiteX13" fmla="*/ 3429000 w 3444803"/>
              <a:gd name="connsiteY13" fmla="*/ 7809 h 2275521"/>
              <a:gd name="connsiteX0" fmla="*/ 0 w 3444222"/>
              <a:gd name="connsiteY0" fmla="*/ 2275577 h 2275577"/>
              <a:gd name="connsiteX1" fmla="*/ 411480 w 3444222"/>
              <a:gd name="connsiteY1" fmla="*/ 1525769 h 2275577"/>
              <a:gd name="connsiteX2" fmla="*/ 758952 w 3444222"/>
              <a:gd name="connsiteY2" fmla="*/ 1269737 h 2275577"/>
              <a:gd name="connsiteX3" fmla="*/ 1069848 w 3444222"/>
              <a:gd name="connsiteY3" fmla="*/ 1516625 h 2275577"/>
              <a:gd name="connsiteX4" fmla="*/ 1261872 w 3444222"/>
              <a:gd name="connsiteY4" fmla="*/ 1708649 h 2275577"/>
              <a:gd name="connsiteX5" fmla="*/ 1728216 w 3444222"/>
              <a:gd name="connsiteY5" fmla="*/ 1315457 h 2275577"/>
              <a:gd name="connsiteX6" fmla="*/ 1883664 w 3444222"/>
              <a:gd name="connsiteY6" fmla="*/ 1050282 h 2275577"/>
              <a:gd name="connsiteX7" fmla="*/ 2066544 w 3444222"/>
              <a:gd name="connsiteY7" fmla="*/ 1041137 h 2275577"/>
              <a:gd name="connsiteX8" fmla="*/ 2148840 w 3444222"/>
              <a:gd name="connsiteY8" fmla="*/ 1617210 h 2275577"/>
              <a:gd name="connsiteX9" fmla="*/ 2560320 w 3444222"/>
              <a:gd name="connsiteY9" fmla="*/ 1370321 h 2275577"/>
              <a:gd name="connsiteX10" fmla="*/ 2946021 w 3444222"/>
              <a:gd name="connsiteY10" fmla="*/ 944886 h 2275577"/>
              <a:gd name="connsiteX11" fmla="*/ 3200400 w 3444222"/>
              <a:gd name="connsiteY11" fmla="*/ 556506 h 2275577"/>
              <a:gd name="connsiteX12" fmla="*/ 3337560 w 3444222"/>
              <a:gd name="connsiteY12" fmla="*/ 218177 h 2275577"/>
              <a:gd name="connsiteX13" fmla="*/ 3429000 w 3444222"/>
              <a:gd name="connsiteY13" fmla="*/ 7865 h 2275577"/>
              <a:gd name="connsiteX0" fmla="*/ 0 w 3448953"/>
              <a:gd name="connsiteY0" fmla="*/ 2275240 h 2275240"/>
              <a:gd name="connsiteX1" fmla="*/ 411480 w 3448953"/>
              <a:gd name="connsiteY1" fmla="*/ 1525432 h 2275240"/>
              <a:gd name="connsiteX2" fmla="*/ 758952 w 3448953"/>
              <a:gd name="connsiteY2" fmla="*/ 1269400 h 2275240"/>
              <a:gd name="connsiteX3" fmla="*/ 1069848 w 3448953"/>
              <a:gd name="connsiteY3" fmla="*/ 1516288 h 2275240"/>
              <a:gd name="connsiteX4" fmla="*/ 1261872 w 3448953"/>
              <a:gd name="connsiteY4" fmla="*/ 1708312 h 2275240"/>
              <a:gd name="connsiteX5" fmla="*/ 1728216 w 3448953"/>
              <a:gd name="connsiteY5" fmla="*/ 1315120 h 2275240"/>
              <a:gd name="connsiteX6" fmla="*/ 1883664 w 3448953"/>
              <a:gd name="connsiteY6" fmla="*/ 1049945 h 2275240"/>
              <a:gd name="connsiteX7" fmla="*/ 2066544 w 3448953"/>
              <a:gd name="connsiteY7" fmla="*/ 1040800 h 2275240"/>
              <a:gd name="connsiteX8" fmla="*/ 2148840 w 3448953"/>
              <a:gd name="connsiteY8" fmla="*/ 1616873 h 2275240"/>
              <a:gd name="connsiteX9" fmla="*/ 2560320 w 3448953"/>
              <a:gd name="connsiteY9" fmla="*/ 1369984 h 2275240"/>
              <a:gd name="connsiteX10" fmla="*/ 2946021 w 3448953"/>
              <a:gd name="connsiteY10" fmla="*/ 944549 h 2275240"/>
              <a:gd name="connsiteX11" fmla="*/ 3200400 w 3448953"/>
              <a:gd name="connsiteY11" fmla="*/ 556169 h 2275240"/>
              <a:gd name="connsiteX12" fmla="*/ 3374136 w 3448953"/>
              <a:gd name="connsiteY12" fmla="*/ 226984 h 2275240"/>
              <a:gd name="connsiteX13" fmla="*/ 3429000 w 3448953"/>
              <a:gd name="connsiteY13" fmla="*/ 7528 h 2275240"/>
              <a:gd name="connsiteX0" fmla="*/ 0 w 3448953"/>
              <a:gd name="connsiteY0" fmla="*/ 2275240 h 2275240"/>
              <a:gd name="connsiteX1" fmla="*/ 411480 w 3448953"/>
              <a:gd name="connsiteY1" fmla="*/ 1525432 h 2275240"/>
              <a:gd name="connsiteX2" fmla="*/ 758952 w 3448953"/>
              <a:gd name="connsiteY2" fmla="*/ 1269400 h 2275240"/>
              <a:gd name="connsiteX3" fmla="*/ 1069848 w 3448953"/>
              <a:gd name="connsiteY3" fmla="*/ 1516288 h 2275240"/>
              <a:gd name="connsiteX4" fmla="*/ 1261872 w 3448953"/>
              <a:gd name="connsiteY4" fmla="*/ 1708312 h 2275240"/>
              <a:gd name="connsiteX5" fmla="*/ 1728216 w 3448953"/>
              <a:gd name="connsiteY5" fmla="*/ 1315120 h 2275240"/>
              <a:gd name="connsiteX6" fmla="*/ 1883664 w 3448953"/>
              <a:gd name="connsiteY6" fmla="*/ 1049945 h 2275240"/>
              <a:gd name="connsiteX7" fmla="*/ 2066544 w 3448953"/>
              <a:gd name="connsiteY7" fmla="*/ 1040800 h 2275240"/>
              <a:gd name="connsiteX8" fmla="*/ 2295144 w 3448953"/>
              <a:gd name="connsiteY8" fmla="*/ 1589441 h 2275240"/>
              <a:gd name="connsiteX9" fmla="*/ 2560320 w 3448953"/>
              <a:gd name="connsiteY9" fmla="*/ 1369984 h 2275240"/>
              <a:gd name="connsiteX10" fmla="*/ 2946021 w 3448953"/>
              <a:gd name="connsiteY10" fmla="*/ 944549 h 2275240"/>
              <a:gd name="connsiteX11" fmla="*/ 3200400 w 3448953"/>
              <a:gd name="connsiteY11" fmla="*/ 556169 h 2275240"/>
              <a:gd name="connsiteX12" fmla="*/ 3374136 w 3448953"/>
              <a:gd name="connsiteY12" fmla="*/ 226984 h 2275240"/>
              <a:gd name="connsiteX13" fmla="*/ 3429000 w 3448953"/>
              <a:gd name="connsiteY13" fmla="*/ 7528 h 2275240"/>
              <a:gd name="connsiteX0" fmla="*/ 0 w 3448953"/>
              <a:gd name="connsiteY0" fmla="*/ 2275240 h 2275240"/>
              <a:gd name="connsiteX1" fmla="*/ 411480 w 3448953"/>
              <a:gd name="connsiteY1" fmla="*/ 1525432 h 2275240"/>
              <a:gd name="connsiteX2" fmla="*/ 758952 w 3448953"/>
              <a:gd name="connsiteY2" fmla="*/ 1269400 h 2275240"/>
              <a:gd name="connsiteX3" fmla="*/ 1069848 w 3448953"/>
              <a:gd name="connsiteY3" fmla="*/ 1516288 h 2275240"/>
              <a:gd name="connsiteX4" fmla="*/ 1261872 w 3448953"/>
              <a:gd name="connsiteY4" fmla="*/ 1708312 h 2275240"/>
              <a:gd name="connsiteX5" fmla="*/ 1728216 w 3448953"/>
              <a:gd name="connsiteY5" fmla="*/ 1315120 h 2275240"/>
              <a:gd name="connsiteX6" fmla="*/ 1883664 w 3448953"/>
              <a:gd name="connsiteY6" fmla="*/ 1049945 h 2275240"/>
              <a:gd name="connsiteX7" fmla="*/ 2066544 w 3448953"/>
              <a:gd name="connsiteY7" fmla="*/ 1040800 h 2275240"/>
              <a:gd name="connsiteX8" fmla="*/ 2295144 w 3448953"/>
              <a:gd name="connsiteY8" fmla="*/ 1589441 h 2275240"/>
              <a:gd name="connsiteX9" fmla="*/ 2615184 w 3448953"/>
              <a:gd name="connsiteY9" fmla="*/ 1360840 h 2275240"/>
              <a:gd name="connsiteX10" fmla="*/ 2946021 w 3448953"/>
              <a:gd name="connsiteY10" fmla="*/ 944549 h 2275240"/>
              <a:gd name="connsiteX11" fmla="*/ 3200400 w 3448953"/>
              <a:gd name="connsiteY11" fmla="*/ 556169 h 2275240"/>
              <a:gd name="connsiteX12" fmla="*/ 3374136 w 3448953"/>
              <a:gd name="connsiteY12" fmla="*/ 226984 h 2275240"/>
              <a:gd name="connsiteX13" fmla="*/ 3429000 w 3448953"/>
              <a:gd name="connsiteY13" fmla="*/ 7528 h 2275240"/>
              <a:gd name="connsiteX0" fmla="*/ 0 w 3448953"/>
              <a:gd name="connsiteY0" fmla="*/ 2275240 h 2275240"/>
              <a:gd name="connsiteX1" fmla="*/ 411480 w 3448953"/>
              <a:gd name="connsiteY1" fmla="*/ 1525432 h 2275240"/>
              <a:gd name="connsiteX2" fmla="*/ 758952 w 3448953"/>
              <a:gd name="connsiteY2" fmla="*/ 1269400 h 2275240"/>
              <a:gd name="connsiteX3" fmla="*/ 1069848 w 3448953"/>
              <a:gd name="connsiteY3" fmla="*/ 1516288 h 2275240"/>
              <a:gd name="connsiteX4" fmla="*/ 1261872 w 3448953"/>
              <a:gd name="connsiteY4" fmla="*/ 1708312 h 2275240"/>
              <a:gd name="connsiteX5" fmla="*/ 1728216 w 3448953"/>
              <a:gd name="connsiteY5" fmla="*/ 1315120 h 2275240"/>
              <a:gd name="connsiteX6" fmla="*/ 1883664 w 3448953"/>
              <a:gd name="connsiteY6" fmla="*/ 1049945 h 2275240"/>
              <a:gd name="connsiteX7" fmla="*/ 2066544 w 3448953"/>
              <a:gd name="connsiteY7" fmla="*/ 1040800 h 2275240"/>
              <a:gd name="connsiteX8" fmla="*/ 2295144 w 3448953"/>
              <a:gd name="connsiteY8" fmla="*/ 1589441 h 2275240"/>
              <a:gd name="connsiteX9" fmla="*/ 2615184 w 3448953"/>
              <a:gd name="connsiteY9" fmla="*/ 1360840 h 2275240"/>
              <a:gd name="connsiteX10" fmla="*/ 2973453 w 3448953"/>
              <a:gd name="connsiteY10" fmla="*/ 953693 h 2275240"/>
              <a:gd name="connsiteX11" fmla="*/ 3200400 w 3448953"/>
              <a:gd name="connsiteY11" fmla="*/ 556169 h 2275240"/>
              <a:gd name="connsiteX12" fmla="*/ 3374136 w 3448953"/>
              <a:gd name="connsiteY12" fmla="*/ 226984 h 2275240"/>
              <a:gd name="connsiteX13" fmla="*/ 3429000 w 3448953"/>
              <a:gd name="connsiteY13" fmla="*/ 7528 h 2275240"/>
              <a:gd name="connsiteX0" fmla="*/ 0 w 3447658"/>
              <a:gd name="connsiteY0" fmla="*/ 2275240 h 2275240"/>
              <a:gd name="connsiteX1" fmla="*/ 411480 w 3447658"/>
              <a:gd name="connsiteY1" fmla="*/ 1525432 h 2275240"/>
              <a:gd name="connsiteX2" fmla="*/ 758952 w 3447658"/>
              <a:gd name="connsiteY2" fmla="*/ 1269400 h 2275240"/>
              <a:gd name="connsiteX3" fmla="*/ 1069848 w 3447658"/>
              <a:gd name="connsiteY3" fmla="*/ 1516288 h 2275240"/>
              <a:gd name="connsiteX4" fmla="*/ 1261872 w 3447658"/>
              <a:gd name="connsiteY4" fmla="*/ 1708312 h 2275240"/>
              <a:gd name="connsiteX5" fmla="*/ 1728216 w 3447658"/>
              <a:gd name="connsiteY5" fmla="*/ 1315120 h 2275240"/>
              <a:gd name="connsiteX6" fmla="*/ 1883664 w 3447658"/>
              <a:gd name="connsiteY6" fmla="*/ 1049945 h 2275240"/>
              <a:gd name="connsiteX7" fmla="*/ 2066544 w 3447658"/>
              <a:gd name="connsiteY7" fmla="*/ 1040800 h 2275240"/>
              <a:gd name="connsiteX8" fmla="*/ 2295144 w 3447658"/>
              <a:gd name="connsiteY8" fmla="*/ 1589441 h 2275240"/>
              <a:gd name="connsiteX9" fmla="*/ 2615184 w 3447658"/>
              <a:gd name="connsiteY9" fmla="*/ 1360840 h 2275240"/>
              <a:gd name="connsiteX10" fmla="*/ 2973453 w 3447658"/>
              <a:gd name="connsiteY10" fmla="*/ 953693 h 2275240"/>
              <a:gd name="connsiteX11" fmla="*/ 3255264 w 3447658"/>
              <a:gd name="connsiteY11" fmla="*/ 556169 h 2275240"/>
              <a:gd name="connsiteX12" fmla="*/ 3374136 w 3447658"/>
              <a:gd name="connsiteY12" fmla="*/ 226984 h 2275240"/>
              <a:gd name="connsiteX13" fmla="*/ 3429000 w 3447658"/>
              <a:gd name="connsiteY13" fmla="*/ 7528 h 2275240"/>
              <a:gd name="connsiteX0" fmla="*/ 0 w 3450807"/>
              <a:gd name="connsiteY0" fmla="*/ 2275240 h 2275240"/>
              <a:gd name="connsiteX1" fmla="*/ 411480 w 3450807"/>
              <a:gd name="connsiteY1" fmla="*/ 1525432 h 2275240"/>
              <a:gd name="connsiteX2" fmla="*/ 758952 w 3450807"/>
              <a:gd name="connsiteY2" fmla="*/ 1269400 h 2275240"/>
              <a:gd name="connsiteX3" fmla="*/ 1069848 w 3450807"/>
              <a:gd name="connsiteY3" fmla="*/ 1516288 h 2275240"/>
              <a:gd name="connsiteX4" fmla="*/ 1261872 w 3450807"/>
              <a:gd name="connsiteY4" fmla="*/ 1708312 h 2275240"/>
              <a:gd name="connsiteX5" fmla="*/ 1728216 w 3450807"/>
              <a:gd name="connsiteY5" fmla="*/ 1315120 h 2275240"/>
              <a:gd name="connsiteX6" fmla="*/ 1883664 w 3450807"/>
              <a:gd name="connsiteY6" fmla="*/ 1049945 h 2275240"/>
              <a:gd name="connsiteX7" fmla="*/ 2066544 w 3450807"/>
              <a:gd name="connsiteY7" fmla="*/ 1040800 h 2275240"/>
              <a:gd name="connsiteX8" fmla="*/ 2295144 w 3450807"/>
              <a:gd name="connsiteY8" fmla="*/ 1589441 h 2275240"/>
              <a:gd name="connsiteX9" fmla="*/ 2615184 w 3450807"/>
              <a:gd name="connsiteY9" fmla="*/ 1360840 h 2275240"/>
              <a:gd name="connsiteX10" fmla="*/ 2973453 w 3450807"/>
              <a:gd name="connsiteY10" fmla="*/ 953693 h 2275240"/>
              <a:gd name="connsiteX11" fmla="*/ 3255264 w 3450807"/>
              <a:gd name="connsiteY11" fmla="*/ 556169 h 2275240"/>
              <a:gd name="connsiteX12" fmla="*/ 3392424 w 3450807"/>
              <a:gd name="connsiteY12" fmla="*/ 226984 h 2275240"/>
              <a:gd name="connsiteX13" fmla="*/ 3429000 w 3450807"/>
              <a:gd name="connsiteY13" fmla="*/ 7528 h 2275240"/>
              <a:gd name="connsiteX0" fmla="*/ 0 w 3466362"/>
              <a:gd name="connsiteY0" fmla="*/ 2275240 h 2275240"/>
              <a:gd name="connsiteX1" fmla="*/ 411480 w 3466362"/>
              <a:gd name="connsiteY1" fmla="*/ 1525432 h 2275240"/>
              <a:gd name="connsiteX2" fmla="*/ 758952 w 3466362"/>
              <a:gd name="connsiteY2" fmla="*/ 1269400 h 2275240"/>
              <a:gd name="connsiteX3" fmla="*/ 1069848 w 3466362"/>
              <a:gd name="connsiteY3" fmla="*/ 1516288 h 2275240"/>
              <a:gd name="connsiteX4" fmla="*/ 1261872 w 3466362"/>
              <a:gd name="connsiteY4" fmla="*/ 1708312 h 2275240"/>
              <a:gd name="connsiteX5" fmla="*/ 1728216 w 3466362"/>
              <a:gd name="connsiteY5" fmla="*/ 1315120 h 2275240"/>
              <a:gd name="connsiteX6" fmla="*/ 1883664 w 3466362"/>
              <a:gd name="connsiteY6" fmla="*/ 1049945 h 2275240"/>
              <a:gd name="connsiteX7" fmla="*/ 2066544 w 3466362"/>
              <a:gd name="connsiteY7" fmla="*/ 1040800 h 2275240"/>
              <a:gd name="connsiteX8" fmla="*/ 2295144 w 3466362"/>
              <a:gd name="connsiteY8" fmla="*/ 1589441 h 2275240"/>
              <a:gd name="connsiteX9" fmla="*/ 2615184 w 3466362"/>
              <a:gd name="connsiteY9" fmla="*/ 1360840 h 2275240"/>
              <a:gd name="connsiteX10" fmla="*/ 2973453 w 3466362"/>
              <a:gd name="connsiteY10" fmla="*/ 953693 h 2275240"/>
              <a:gd name="connsiteX11" fmla="*/ 3255264 w 3466362"/>
              <a:gd name="connsiteY11" fmla="*/ 556169 h 2275240"/>
              <a:gd name="connsiteX12" fmla="*/ 3392424 w 3466362"/>
              <a:gd name="connsiteY12" fmla="*/ 226984 h 2275240"/>
              <a:gd name="connsiteX13" fmla="*/ 3447288 w 3466362"/>
              <a:gd name="connsiteY13" fmla="*/ 7528 h 227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6362" h="2275240">
                <a:moveTo>
                  <a:pt x="0" y="2275240"/>
                </a:moveTo>
                <a:cubicBezTo>
                  <a:pt x="169164" y="1984918"/>
                  <a:pt x="284988" y="1693072"/>
                  <a:pt x="411480" y="1525432"/>
                </a:cubicBezTo>
                <a:cubicBezTo>
                  <a:pt x="537972" y="1357792"/>
                  <a:pt x="649224" y="1270924"/>
                  <a:pt x="758952" y="1269400"/>
                </a:cubicBezTo>
                <a:cubicBezTo>
                  <a:pt x="868680" y="1267876"/>
                  <a:pt x="986028" y="1443136"/>
                  <a:pt x="1069848" y="1516288"/>
                </a:cubicBezTo>
                <a:cubicBezTo>
                  <a:pt x="1153668" y="1589440"/>
                  <a:pt x="1152144" y="1741840"/>
                  <a:pt x="1261872" y="1708312"/>
                </a:cubicBezTo>
                <a:cubicBezTo>
                  <a:pt x="1371600" y="1674784"/>
                  <a:pt x="1624584" y="1424848"/>
                  <a:pt x="1728216" y="1315120"/>
                </a:cubicBezTo>
                <a:cubicBezTo>
                  <a:pt x="1831848" y="1205392"/>
                  <a:pt x="1831848" y="1141385"/>
                  <a:pt x="1883664" y="1049945"/>
                </a:cubicBezTo>
                <a:cubicBezTo>
                  <a:pt x="1935480" y="958505"/>
                  <a:pt x="1997964" y="950884"/>
                  <a:pt x="2066544" y="1040800"/>
                </a:cubicBezTo>
                <a:cubicBezTo>
                  <a:pt x="2135124" y="1130716"/>
                  <a:pt x="2220468" y="1469045"/>
                  <a:pt x="2295144" y="1589441"/>
                </a:cubicBezTo>
                <a:cubicBezTo>
                  <a:pt x="2369820" y="1709837"/>
                  <a:pt x="2502133" y="1466798"/>
                  <a:pt x="2615184" y="1360840"/>
                </a:cubicBezTo>
                <a:cubicBezTo>
                  <a:pt x="2728236" y="1254882"/>
                  <a:pt x="2866773" y="1046657"/>
                  <a:pt x="2973453" y="953693"/>
                </a:cubicBezTo>
                <a:cubicBezTo>
                  <a:pt x="3080133" y="860729"/>
                  <a:pt x="3173244" y="727579"/>
                  <a:pt x="3255264" y="556169"/>
                </a:cubicBezTo>
                <a:cubicBezTo>
                  <a:pt x="3337284" y="384759"/>
                  <a:pt x="3360420" y="318424"/>
                  <a:pt x="3392424" y="226984"/>
                </a:cubicBezTo>
                <a:cubicBezTo>
                  <a:pt x="3424428" y="135544"/>
                  <a:pt x="3502152" y="-38192"/>
                  <a:pt x="3447288" y="7528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973006" y="2663213"/>
            <a:ext cx="1241418" cy="9439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36324" y="2282111"/>
            <a:ext cx="372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Short term / fast moving drivers (red)</a:t>
            </a:r>
            <a:endParaRPr lang="en-NZ" dirty="0"/>
          </a:p>
        </p:txBody>
      </p:sp>
      <p:sp>
        <p:nvSpPr>
          <p:cNvPr id="14" name="Freeform 13"/>
          <p:cNvSpPr/>
          <p:nvPr/>
        </p:nvSpPr>
        <p:spPr>
          <a:xfrm>
            <a:off x="1636776" y="2377087"/>
            <a:ext cx="5733421" cy="2868350"/>
          </a:xfrm>
          <a:custGeom>
            <a:avLst/>
            <a:gdLst>
              <a:gd name="connsiteX0" fmla="*/ 0 w 5733421"/>
              <a:gd name="connsiteY0" fmla="*/ 2868350 h 2868350"/>
              <a:gd name="connsiteX1" fmla="*/ 2340864 w 5733421"/>
              <a:gd name="connsiteY1" fmla="*/ 2365430 h 2868350"/>
              <a:gd name="connsiteX2" fmla="*/ 3931920 w 5733421"/>
              <a:gd name="connsiteY2" fmla="*/ 1643054 h 2868350"/>
              <a:gd name="connsiteX3" fmla="*/ 5111496 w 5733421"/>
              <a:gd name="connsiteY3" fmla="*/ 664646 h 2868350"/>
              <a:gd name="connsiteX4" fmla="*/ 5687568 w 5733421"/>
              <a:gd name="connsiteY4" fmla="*/ 51998 h 2868350"/>
              <a:gd name="connsiteX5" fmla="*/ 5696712 w 5733421"/>
              <a:gd name="connsiteY5" fmla="*/ 33710 h 2868350"/>
              <a:gd name="connsiteX6" fmla="*/ 5696712 w 5733421"/>
              <a:gd name="connsiteY6" fmla="*/ 33710 h 2868350"/>
              <a:gd name="connsiteX7" fmla="*/ 5715000 w 5733421"/>
              <a:gd name="connsiteY7" fmla="*/ 24566 h 28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3421" h="2868350">
                <a:moveTo>
                  <a:pt x="0" y="2868350"/>
                </a:moveTo>
                <a:cubicBezTo>
                  <a:pt x="842772" y="2718998"/>
                  <a:pt x="1685544" y="2569646"/>
                  <a:pt x="2340864" y="2365430"/>
                </a:cubicBezTo>
                <a:cubicBezTo>
                  <a:pt x="2996184" y="2161214"/>
                  <a:pt x="3470148" y="1926518"/>
                  <a:pt x="3931920" y="1643054"/>
                </a:cubicBezTo>
                <a:cubicBezTo>
                  <a:pt x="4393692" y="1359590"/>
                  <a:pt x="4818888" y="929822"/>
                  <a:pt x="5111496" y="664646"/>
                </a:cubicBezTo>
                <a:cubicBezTo>
                  <a:pt x="5404104" y="399470"/>
                  <a:pt x="5590032" y="157154"/>
                  <a:pt x="5687568" y="51998"/>
                </a:cubicBezTo>
                <a:cubicBezTo>
                  <a:pt x="5785104" y="-53158"/>
                  <a:pt x="5696712" y="33710"/>
                  <a:pt x="5696712" y="33710"/>
                </a:cubicBezTo>
                <a:lnTo>
                  <a:pt x="5696712" y="33710"/>
                </a:lnTo>
                <a:lnTo>
                  <a:pt x="5715000" y="24566"/>
                </a:lnTo>
              </a:path>
            </a:pathLst>
          </a:cu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056632" y="4353311"/>
            <a:ext cx="1591056" cy="3663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47688" y="4535004"/>
            <a:ext cx="378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Long term /slow moving drivers (blue)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486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728" y="125157"/>
            <a:ext cx="10515600" cy="1325563"/>
          </a:xfrm>
        </p:spPr>
        <p:txBody>
          <a:bodyPr/>
          <a:lstStyle/>
          <a:p>
            <a:r>
              <a:rPr lang="en-NZ" dirty="0" smtClean="0"/>
              <a:t>To summarise. . 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728" y="1450720"/>
            <a:ext cx="10994136" cy="4940935"/>
          </a:xfrm>
        </p:spPr>
        <p:txBody>
          <a:bodyPr/>
          <a:lstStyle/>
          <a:p>
            <a:r>
              <a:rPr lang="en-NZ" dirty="0" smtClean="0"/>
              <a:t>Simple systems are a </a:t>
            </a:r>
            <a:r>
              <a:rPr lang="en-NZ" dirty="0" smtClean="0">
                <a:solidFill>
                  <a:srgbClr val="00B050"/>
                </a:solidFill>
              </a:rPr>
              <a:t>reorganisation</a:t>
            </a:r>
            <a:r>
              <a:rPr lang="en-NZ" dirty="0" smtClean="0"/>
              <a:t> in response to resource availability.</a:t>
            </a:r>
          </a:p>
          <a:p>
            <a:r>
              <a:rPr lang="en-NZ" dirty="0" smtClean="0"/>
              <a:t>Systems </a:t>
            </a:r>
            <a:r>
              <a:rPr lang="en-NZ" dirty="0" smtClean="0">
                <a:solidFill>
                  <a:schemeClr val="accent1"/>
                </a:solidFill>
              </a:rPr>
              <a:t>exploit</a:t>
            </a:r>
            <a:r>
              <a:rPr lang="en-NZ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>the resources and grow in response to drivers (fast &amp; slow) and become…</a:t>
            </a:r>
          </a:p>
          <a:p>
            <a:pPr lvl="1"/>
            <a:r>
              <a:rPr lang="en-NZ" dirty="0" smtClean="0"/>
              <a:t>Increasingly complex.</a:t>
            </a:r>
          </a:p>
          <a:p>
            <a:pPr lvl="1"/>
            <a:r>
              <a:rPr lang="en-NZ" dirty="0" smtClean="0"/>
              <a:t>Increasingly self regulating (adapting &amp; </a:t>
            </a:r>
            <a:r>
              <a:rPr lang="en-NZ" dirty="0" smtClean="0">
                <a:solidFill>
                  <a:schemeClr val="accent1"/>
                </a:solidFill>
              </a:rPr>
              <a:t>conserving</a:t>
            </a:r>
            <a:r>
              <a:rPr lang="en-NZ" dirty="0" smtClean="0"/>
              <a:t>).</a:t>
            </a:r>
          </a:p>
          <a:p>
            <a:pPr lvl="1"/>
            <a:endParaRPr lang="en-NZ" dirty="0"/>
          </a:p>
          <a:p>
            <a:r>
              <a:rPr lang="en-NZ" dirty="0"/>
              <a:t>T</a:t>
            </a:r>
            <a:r>
              <a:rPr lang="en-NZ" dirty="0" smtClean="0"/>
              <a:t>he drivers/disturbances exceed the system’s capacity to adapt, causing</a:t>
            </a:r>
          </a:p>
          <a:p>
            <a:pPr lvl="1"/>
            <a:r>
              <a:rPr lang="en-NZ" dirty="0" smtClean="0"/>
              <a:t>Transformation (</a:t>
            </a:r>
            <a:r>
              <a:rPr lang="en-NZ" dirty="0" smtClean="0">
                <a:solidFill>
                  <a:srgbClr val="00B050"/>
                </a:solidFill>
              </a:rPr>
              <a:t>release</a:t>
            </a:r>
            <a:r>
              <a:rPr lang="en-NZ" dirty="0" smtClean="0"/>
              <a:t> of resources)</a:t>
            </a:r>
          </a:p>
          <a:p>
            <a:pPr lvl="1"/>
            <a:r>
              <a:rPr lang="en-NZ" dirty="0" smtClean="0"/>
              <a:t>Loss of system complexity / high level of function.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016" y="4471416"/>
            <a:ext cx="3476984" cy="232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5637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20</a:t>
            </a:r>
            <a:r>
              <a:rPr lang="en-NZ" baseline="30000" dirty="0" smtClean="0"/>
              <a:t>th</a:t>
            </a:r>
            <a:r>
              <a:rPr lang="en-NZ" dirty="0" smtClean="0"/>
              <a:t> century consumerism as a </a:t>
            </a:r>
            <a:r>
              <a:rPr lang="en-NZ" dirty="0" err="1" smtClean="0"/>
              <a:t>panarchy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3376" y="1824098"/>
            <a:ext cx="6430298" cy="429534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069080" y="1824098"/>
            <a:ext cx="3914336" cy="17146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83415" y="1569121"/>
            <a:ext cx="4029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A long period of strong growth in economic output, standard of living, increasing disposability and waste, </a:t>
            </a:r>
            <a:r>
              <a:rPr lang="en-NZ" sz="2000" dirty="0" err="1" smtClean="0"/>
              <a:t>etc</a:t>
            </a:r>
            <a:r>
              <a:rPr lang="en-NZ" sz="2000" dirty="0" smtClean="0"/>
              <a:t> based on . . . </a:t>
            </a:r>
          </a:p>
          <a:p>
            <a:endParaRPr lang="en-NZ" sz="2000" dirty="0"/>
          </a:p>
          <a:p>
            <a:r>
              <a:rPr lang="en-NZ" sz="2000" dirty="0" smtClean="0"/>
              <a:t>Mass production and mass consumption, fuelled by credit industry.</a:t>
            </a:r>
          </a:p>
          <a:p>
            <a:endParaRPr lang="en-NZ" sz="2000" dirty="0"/>
          </a:p>
          <a:p>
            <a:r>
              <a:rPr lang="en-NZ" sz="2000" dirty="0" smtClean="0"/>
              <a:t>Large centralised media businesses.</a:t>
            </a:r>
          </a:p>
          <a:p>
            <a:endParaRPr lang="en-NZ" sz="2000" dirty="0"/>
          </a:p>
          <a:p>
            <a:r>
              <a:rPr lang="en-NZ" sz="2000" dirty="0" smtClean="0"/>
              <a:t>Culture of materialism = happiness.</a:t>
            </a:r>
          </a:p>
          <a:p>
            <a:endParaRPr lang="en-NZ" sz="2000" dirty="0"/>
          </a:p>
          <a:p>
            <a:r>
              <a:rPr lang="en-NZ" sz="2000" dirty="0" smtClean="0"/>
              <a:t>(All big &amp; slow processes)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34216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Brief review </a:t>
            </a:r>
            <a:r>
              <a:rPr lang="en-NZ" dirty="0"/>
              <a:t>o</a:t>
            </a:r>
            <a:r>
              <a:rPr lang="en-NZ" dirty="0" smtClean="0"/>
              <a:t>f consumerism drivers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Power of advertising</a:t>
            </a:r>
          </a:p>
          <a:p>
            <a:pPr lvl="1"/>
            <a:r>
              <a:rPr lang="en-NZ" dirty="0" smtClean="0"/>
              <a:t>“engineering of consent” “buy not what they need, but what they want”.</a:t>
            </a:r>
          </a:p>
          <a:p>
            <a:pPr lvl="1"/>
            <a:r>
              <a:rPr lang="en-NZ" dirty="0" smtClean="0"/>
              <a:t>“waste not, want not”  to “beware of thrift and unwise economy”.</a:t>
            </a:r>
          </a:p>
          <a:p>
            <a:pPr lvl="1"/>
            <a:endParaRPr lang="en-NZ" dirty="0"/>
          </a:p>
          <a:p>
            <a:r>
              <a:rPr lang="en-NZ" dirty="0" smtClean="0"/>
              <a:t>Buy now - pay later culture</a:t>
            </a:r>
          </a:p>
          <a:p>
            <a:pPr lvl="1"/>
            <a:r>
              <a:rPr lang="en-NZ" dirty="0" smtClean="0"/>
              <a:t>Purchasing on credit increases demand and changes purchasing decisions.</a:t>
            </a:r>
          </a:p>
          <a:p>
            <a:pPr lvl="1"/>
            <a:endParaRPr lang="en-NZ" dirty="0"/>
          </a:p>
          <a:p>
            <a:r>
              <a:rPr lang="en-NZ" dirty="0" smtClean="0"/>
              <a:t>Life cycle shortening</a:t>
            </a:r>
          </a:p>
          <a:p>
            <a:pPr lvl="1"/>
            <a:r>
              <a:rPr lang="en-NZ" dirty="0" smtClean="0"/>
              <a:t>“ending the depression through planned obsolescence”.</a:t>
            </a:r>
          </a:p>
          <a:p>
            <a:pPr lvl="1"/>
            <a:r>
              <a:rPr lang="en-NZ" dirty="0" smtClean="0"/>
              <a:t>Mobile phones.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83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Brief review of consumerism drivers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“just one more”</a:t>
            </a:r>
          </a:p>
          <a:p>
            <a:pPr lvl="1"/>
            <a:r>
              <a:rPr lang="en-NZ" dirty="0" smtClean="0"/>
              <a:t>Gadgets for every purpose in the home.</a:t>
            </a:r>
          </a:p>
          <a:p>
            <a:pPr lvl="1"/>
            <a:r>
              <a:rPr lang="en-NZ" dirty="0" smtClean="0"/>
              <a:t>Buying your happiness / keeping up with Jones.</a:t>
            </a:r>
          </a:p>
          <a:p>
            <a:pPr lvl="1"/>
            <a:endParaRPr lang="en-NZ" dirty="0"/>
          </a:p>
          <a:p>
            <a:r>
              <a:rPr lang="en-NZ" dirty="0" smtClean="0"/>
              <a:t>“choice as new value”</a:t>
            </a:r>
          </a:p>
          <a:p>
            <a:pPr lvl="1"/>
            <a:r>
              <a:rPr lang="en-NZ" dirty="0" smtClean="0"/>
              <a:t>More types of everything –paradox of choice.</a:t>
            </a:r>
          </a:p>
          <a:p>
            <a:pPr lvl="1"/>
            <a:endParaRPr lang="en-NZ" dirty="0"/>
          </a:p>
          <a:p>
            <a:r>
              <a:rPr lang="en-NZ" dirty="0"/>
              <a:t>. just because you’re not paranoid. . . </a:t>
            </a:r>
          </a:p>
          <a:p>
            <a:pPr lvl="1"/>
            <a:r>
              <a:rPr lang="en-NZ" dirty="0" smtClean="0"/>
              <a:t>“</a:t>
            </a:r>
            <a:r>
              <a:rPr lang="en-NZ" dirty="0"/>
              <a:t>the key to economic prosperity is the organised creation of dissatisfaction . . . If everyone were satisfied, no-one would want </a:t>
            </a:r>
            <a:r>
              <a:rPr lang="en-NZ" dirty="0" smtClean="0"/>
              <a:t>to </a:t>
            </a:r>
            <a:r>
              <a:rPr lang="en-NZ" dirty="0"/>
              <a:t>buy the new thing</a:t>
            </a:r>
            <a:r>
              <a:rPr lang="en-NZ" dirty="0" smtClean="0"/>
              <a:t>”.</a:t>
            </a:r>
          </a:p>
          <a:p>
            <a:pPr lvl="2"/>
            <a:r>
              <a:rPr lang="en-NZ" dirty="0" smtClean="0"/>
              <a:t>(</a:t>
            </a:r>
            <a:r>
              <a:rPr lang="en-NZ" dirty="0"/>
              <a:t>Charles Kettering, Research Director, Chevrolet, 1929)</a:t>
            </a:r>
          </a:p>
          <a:p>
            <a:pPr lvl="1"/>
            <a:endParaRPr lang="en-NZ" dirty="0" smtClean="0"/>
          </a:p>
          <a:p>
            <a:pPr lvl="1"/>
            <a:endParaRPr lang="en-NZ" dirty="0" smtClean="0"/>
          </a:p>
          <a:p>
            <a:pPr marL="457200" lvl="1" indent="0">
              <a:buNone/>
            </a:pPr>
            <a:endParaRPr lang="en-NZ" dirty="0"/>
          </a:p>
          <a:p>
            <a:pPr lvl="1"/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002" y="2393823"/>
            <a:ext cx="28575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50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But now . . . 21</a:t>
            </a:r>
            <a:r>
              <a:rPr lang="en-NZ" baseline="30000" dirty="0" smtClean="0"/>
              <a:t>st</a:t>
            </a:r>
            <a:r>
              <a:rPr lang="en-NZ" dirty="0" smtClean="0"/>
              <a:t> century . . . Tipping point?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76" y="1824098"/>
            <a:ext cx="6430298" cy="429534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263640" y="1824098"/>
            <a:ext cx="1719776" cy="10471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983415" y="1608392"/>
            <a:ext cx="40915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Increasing instability in economies from digital connectivity leading to new purchasing patterns, distrust of centralised media. . . </a:t>
            </a:r>
          </a:p>
          <a:p>
            <a:endParaRPr lang="en-NZ" sz="2000" dirty="0" smtClean="0"/>
          </a:p>
          <a:p>
            <a:r>
              <a:rPr lang="en-NZ" sz="2000" dirty="0" smtClean="0"/>
              <a:t>Credit industry under stress.</a:t>
            </a:r>
          </a:p>
          <a:p>
            <a:endParaRPr lang="en-NZ" sz="2000" dirty="0" smtClean="0"/>
          </a:p>
          <a:p>
            <a:r>
              <a:rPr lang="en-NZ" sz="2000" dirty="0" smtClean="0"/>
              <a:t>Environmental damage from consumerism (throwaway) living.</a:t>
            </a:r>
          </a:p>
          <a:p>
            <a:endParaRPr lang="en-NZ" sz="2000" dirty="0"/>
          </a:p>
          <a:p>
            <a:r>
              <a:rPr lang="en-NZ" sz="2000" dirty="0" smtClean="0"/>
              <a:t>Inequality rising rapidly.</a:t>
            </a:r>
          </a:p>
          <a:p>
            <a:endParaRPr lang="en-NZ" sz="2000" dirty="0"/>
          </a:p>
          <a:p>
            <a:r>
              <a:rPr lang="en-NZ" sz="2000" dirty="0" smtClean="0"/>
              <a:t>Materialism </a:t>
            </a:r>
            <a:r>
              <a:rPr lang="en-NZ" sz="2400" dirty="0" smtClean="0"/>
              <a:t>≠ </a:t>
            </a:r>
            <a:r>
              <a:rPr lang="en-NZ" sz="2000" dirty="0" smtClean="0"/>
              <a:t>happiness.</a:t>
            </a:r>
            <a:endParaRPr lang="en-NZ" dirty="0"/>
          </a:p>
        </p:txBody>
      </p:sp>
      <p:sp>
        <p:nvSpPr>
          <p:cNvPr id="7" name="Oval 6"/>
          <p:cNvSpPr/>
          <p:nvPr/>
        </p:nvSpPr>
        <p:spPr>
          <a:xfrm>
            <a:off x="5620850" y="2679192"/>
            <a:ext cx="557783" cy="55778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562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28813"/>
          </a:xfrm>
        </p:spPr>
        <p:txBody>
          <a:bodyPr/>
          <a:lstStyle/>
          <a:p>
            <a:r>
              <a:rPr lang="en-NZ" dirty="0" smtClean="0"/>
              <a:t>Resilience Thinking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008" y="2779078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NZ" b="1" i="1" dirty="0" smtClean="0"/>
              <a:t>Resilience </a:t>
            </a:r>
            <a:r>
              <a:rPr lang="en-NZ" dirty="0"/>
              <a:t>is </a:t>
            </a:r>
            <a:r>
              <a:rPr lang="en-NZ" dirty="0" smtClean="0"/>
              <a:t>a </a:t>
            </a:r>
            <a:r>
              <a:rPr lang="en-NZ" dirty="0"/>
              <a:t>system property. It refers to the </a:t>
            </a:r>
            <a:r>
              <a:rPr lang="en-NZ" dirty="0" smtClean="0"/>
              <a:t>amount </a:t>
            </a:r>
            <a:r>
              <a:rPr lang="en-NZ" dirty="0"/>
              <a:t>of change or disturbance </a:t>
            </a:r>
            <a:r>
              <a:rPr lang="en-NZ" dirty="0" smtClean="0"/>
              <a:t>that a </a:t>
            </a:r>
            <a:r>
              <a:rPr lang="en-NZ" dirty="0"/>
              <a:t>system can experience without shifting into an alternate state that has different structural and </a:t>
            </a:r>
            <a:r>
              <a:rPr lang="en-NZ" dirty="0" smtClean="0"/>
              <a:t>functional properties.</a:t>
            </a:r>
          </a:p>
          <a:p>
            <a:endParaRPr lang="en-NZ" dirty="0"/>
          </a:p>
          <a:p>
            <a:r>
              <a:rPr lang="en-NZ" dirty="0" smtClean="0"/>
              <a:t>System = You, me, the economy, society, the biosphere.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0169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Brief review of symptoms.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Rising inequality.</a:t>
            </a:r>
          </a:p>
          <a:p>
            <a:pPr lvl="1"/>
            <a:r>
              <a:rPr lang="en-NZ" dirty="0" smtClean="0"/>
              <a:t>Wealth being concentrated. Richest 8 people = poorest 3.0 billion.</a:t>
            </a:r>
          </a:p>
          <a:p>
            <a:pPr lvl="1"/>
            <a:endParaRPr lang="en-NZ" dirty="0"/>
          </a:p>
          <a:p>
            <a:r>
              <a:rPr lang="en-NZ" dirty="0" smtClean="0"/>
              <a:t>Plastic rubbish in oceans.</a:t>
            </a:r>
          </a:p>
          <a:p>
            <a:pPr lvl="1"/>
            <a:r>
              <a:rPr lang="en-NZ" dirty="0" smtClean="0"/>
              <a:t>Linear production systems generating waste / atmosphere &amp; oceans are sinks.</a:t>
            </a:r>
          </a:p>
          <a:p>
            <a:pPr lvl="1"/>
            <a:endParaRPr lang="en-NZ" dirty="0"/>
          </a:p>
          <a:p>
            <a:r>
              <a:rPr lang="en-NZ" dirty="0" smtClean="0"/>
              <a:t>Climate change.</a:t>
            </a:r>
          </a:p>
          <a:p>
            <a:pPr lvl="1"/>
            <a:r>
              <a:rPr lang="en-NZ" dirty="0" smtClean="0"/>
              <a:t>Reduction of ecosystem services through human habitat and resource extraction.</a:t>
            </a:r>
          </a:p>
          <a:p>
            <a:pPr lvl="1"/>
            <a:endParaRPr lang="en-NZ" dirty="0"/>
          </a:p>
          <a:p>
            <a:r>
              <a:rPr lang="en-NZ" dirty="0" smtClean="0"/>
              <a:t>Political &amp; civil unrest.</a:t>
            </a:r>
          </a:p>
          <a:p>
            <a:pPr lvl="1"/>
            <a:r>
              <a:rPr lang="en-NZ" dirty="0" smtClean="0"/>
              <a:t>Global political elite losing contact with people they represent.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5073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211" y="148887"/>
            <a:ext cx="10515600" cy="1325563"/>
          </a:xfrm>
        </p:spPr>
        <p:txBody>
          <a:bodyPr>
            <a:normAutofit/>
          </a:bodyPr>
          <a:lstStyle/>
          <a:p>
            <a:r>
              <a:rPr lang="en-NZ" dirty="0" smtClean="0"/>
              <a:t>20</a:t>
            </a:r>
            <a:r>
              <a:rPr lang="en-NZ" baseline="30000" dirty="0" smtClean="0"/>
              <a:t>th</a:t>
            </a:r>
            <a:r>
              <a:rPr lang="en-NZ" dirty="0" smtClean="0"/>
              <a:t> century systems are now / nearly failing.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65" y="1629898"/>
            <a:ext cx="5725519" cy="38245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29984" y="1746504"/>
            <a:ext cx="480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Linear production systems.</a:t>
            </a:r>
          </a:p>
          <a:p>
            <a:endParaRPr lang="en-NZ" dirty="0"/>
          </a:p>
          <a:p>
            <a:r>
              <a:rPr lang="en-NZ" dirty="0" smtClean="0"/>
              <a:t>Fossil fuel as energy source.</a:t>
            </a:r>
          </a:p>
          <a:p>
            <a:endParaRPr lang="en-NZ" dirty="0" smtClean="0"/>
          </a:p>
          <a:p>
            <a:r>
              <a:rPr lang="en-NZ" dirty="0" smtClean="0"/>
              <a:t>Disposable products.</a:t>
            </a:r>
          </a:p>
          <a:p>
            <a:endParaRPr lang="en-NZ" dirty="0"/>
          </a:p>
          <a:p>
            <a:r>
              <a:rPr lang="en-NZ" dirty="0" smtClean="0"/>
              <a:t>Traditional media outlets.</a:t>
            </a:r>
          </a:p>
          <a:p>
            <a:endParaRPr lang="en-NZ" dirty="0"/>
          </a:p>
          <a:p>
            <a:r>
              <a:rPr lang="en-NZ" dirty="0" smtClean="0"/>
              <a:t>Credit industry.</a:t>
            </a:r>
          </a:p>
          <a:p>
            <a:endParaRPr lang="en-NZ" dirty="0"/>
          </a:p>
          <a:p>
            <a:r>
              <a:rPr lang="en-NZ" dirty="0" smtClean="0"/>
              <a:t>Political representation.</a:t>
            </a: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888" y="1474450"/>
            <a:ext cx="954024" cy="677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184" y="2038672"/>
            <a:ext cx="954024" cy="6771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60" y="2604450"/>
            <a:ext cx="954024" cy="677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768" y="3168672"/>
            <a:ext cx="954024" cy="6771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976" y="3774463"/>
            <a:ext cx="954024" cy="6771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644" y="4259440"/>
            <a:ext cx="954024" cy="67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38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Early signs of the release are emerging 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69" y="2334358"/>
            <a:ext cx="6430298" cy="429534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264518" y="2584938"/>
            <a:ext cx="1868367" cy="72976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53880" y="2334358"/>
            <a:ext cx="372124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Rise of alternate media.</a:t>
            </a:r>
          </a:p>
          <a:p>
            <a:endParaRPr lang="en-NZ" sz="2000" dirty="0"/>
          </a:p>
          <a:p>
            <a:r>
              <a:rPr lang="en-NZ" sz="2000" dirty="0" smtClean="0"/>
              <a:t>Disintermediation of traditional business models.</a:t>
            </a:r>
          </a:p>
          <a:p>
            <a:endParaRPr lang="en-NZ" sz="2000" dirty="0"/>
          </a:p>
          <a:p>
            <a:r>
              <a:rPr lang="en-NZ" sz="2000" dirty="0" smtClean="0"/>
              <a:t>Fragmentation of mass markets.</a:t>
            </a:r>
          </a:p>
          <a:p>
            <a:endParaRPr lang="en-NZ" sz="2000" dirty="0"/>
          </a:p>
          <a:p>
            <a:r>
              <a:rPr lang="en-NZ" sz="2000" dirty="0" smtClean="0"/>
              <a:t>Access - not ownership driving economy. </a:t>
            </a:r>
          </a:p>
          <a:p>
            <a:endParaRPr lang="en-NZ" sz="2000" dirty="0"/>
          </a:p>
          <a:p>
            <a:endParaRPr lang="en-NZ" sz="2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48046" y="2618429"/>
            <a:ext cx="1784839" cy="11798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472603" y="2618429"/>
            <a:ext cx="1660282" cy="1578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9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28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One of these is collaborative consumption.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 smtClean="0"/>
              <a:t>What is collaborative consumption</a:t>
            </a:r>
            <a:r>
              <a:rPr lang="en-NZ" dirty="0"/>
              <a:t> </a:t>
            </a:r>
            <a:r>
              <a:rPr lang="en-NZ" dirty="0" smtClean="0"/>
              <a:t>? </a:t>
            </a:r>
          </a:p>
          <a:p>
            <a:pPr marL="457200" lvl="1" indent="0">
              <a:buNone/>
            </a:pPr>
            <a:endParaRPr lang="en-NZ" dirty="0"/>
          </a:p>
          <a:p>
            <a:pPr marL="914400" lvl="1" indent="-457200">
              <a:buAutoNum type="arabicPeriod"/>
            </a:pPr>
            <a:r>
              <a:rPr lang="en-NZ" dirty="0" smtClean="0"/>
              <a:t>Redistribution.</a:t>
            </a:r>
          </a:p>
          <a:p>
            <a:pPr marL="914400" lvl="2" indent="0">
              <a:buNone/>
            </a:pPr>
            <a:r>
              <a:rPr lang="en-NZ" dirty="0" smtClean="0"/>
              <a:t>	Freecycle, </a:t>
            </a:r>
            <a:r>
              <a:rPr lang="en-NZ" dirty="0" err="1"/>
              <a:t>S</a:t>
            </a:r>
            <a:r>
              <a:rPr lang="en-NZ" dirty="0" err="1" smtClean="0"/>
              <a:t>waptrader</a:t>
            </a:r>
            <a:r>
              <a:rPr lang="en-NZ" dirty="0" smtClean="0"/>
              <a:t>, </a:t>
            </a:r>
            <a:r>
              <a:rPr lang="en-NZ" dirty="0" err="1" smtClean="0"/>
              <a:t>Kontti</a:t>
            </a:r>
            <a:r>
              <a:rPr lang="en-NZ" dirty="0" smtClean="0"/>
              <a:t>.</a:t>
            </a:r>
          </a:p>
          <a:p>
            <a:pPr marL="914400" lvl="2" indent="0">
              <a:buNone/>
            </a:pPr>
            <a:r>
              <a:rPr lang="en-NZ" dirty="0"/>
              <a:t>	</a:t>
            </a:r>
            <a:r>
              <a:rPr lang="en-NZ" dirty="0" smtClean="0"/>
              <a:t>(unwanted products still have value –to others).</a:t>
            </a:r>
          </a:p>
          <a:p>
            <a:pPr marL="914400" lvl="2" indent="0">
              <a:buNone/>
            </a:pPr>
            <a:endParaRPr lang="en-NZ" dirty="0" smtClean="0"/>
          </a:p>
          <a:p>
            <a:pPr marL="914400" lvl="1" indent="-457200">
              <a:buAutoNum type="arabicPeriod"/>
            </a:pPr>
            <a:r>
              <a:rPr lang="en-NZ" dirty="0" smtClean="0"/>
              <a:t>Product service systems.</a:t>
            </a:r>
          </a:p>
          <a:p>
            <a:pPr marL="1371600" lvl="3" indent="0">
              <a:buNone/>
            </a:pPr>
            <a:r>
              <a:rPr lang="en-NZ" dirty="0"/>
              <a:t>	</a:t>
            </a:r>
            <a:r>
              <a:rPr lang="en-NZ" sz="2000" dirty="0" smtClean="0"/>
              <a:t>peer-to-peer renting</a:t>
            </a:r>
          </a:p>
          <a:p>
            <a:pPr marL="1371600" lvl="3" indent="0">
              <a:buNone/>
            </a:pPr>
            <a:r>
              <a:rPr lang="en-NZ" sz="2000" dirty="0"/>
              <a:t>	</a:t>
            </a:r>
            <a:r>
              <a:rPr lang="en-NZ" sz="2000" dirty="0" smtClean="0"/>
              <a:t>(reduced need for ownership / income for owners)</a:t>
            </a:r>
            <a:endParaRPr lang="en-NZ" dirty="0" smtClean="0"/>
          </a:p>
          <a:p>
            <a:pPr marL="914400" lvl="1" indent="-457200">
              <a:buAutoNum type="arabicPeriod"/>
            </a:pPr>
            <a:endParaRPr lang="en-NZ" dirty="0" smtClean="0"/>
          </a:p>
          <a:p>
            <a:pPr marL="914400" lvl="1" indent="-457200">
              <a:buAutoNum type="arabicPeriod"/>
            </a:pPr>
            <a:r>
              <a:rPr lang="en-NZ" dirty="0" smtClean="0"/>
              <a:t>Collaborative Lifestyles.</a:t>
            </a:r>
          </a:p>
          <a:p>
            <a:pPr marL="1828800" lvl="4" indent="0">
              <a:buNone/>
            </a:pPr>
            <a:r>
              <a:rPr lang="en-NZ" sz="2000" dirty="0" smtClean="0"/>
              <a:t>Co-sharing, </a:t>
            </a:r>
            <a:r>
              <a:rPr lang="en-NZ" sz="2000" dirty="0" err="1" smtClean="0"/>
              <a:t>couchsurfing</a:t>
            </a:r>
            <a:r>
              <a:rPr lang="en-NZ" sz="2000" dirty="0" smtClean="0"/>
              <a:t>, carpooling.</a:t>
            </a:r>
          </a:p>
          <a:p>
            <a:pPr marL="1828800" lvl="4" indent="0">
              <a:buNone/>
            </a:pPr>
            <a:r>
              <a:rPr lang="en-NZ" sz="2000" dirty="0" smtClean="0"/>
              <a:t>(new business models / long tail internet opportunities)</a:t>
            </a:r>
            <a:endParaRPr lang="en-NZ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475" y="1488610"/>
            <a:ext cx="31242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5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9239"/>
            <a:ext cx="10515600" cy="1325563"/>
          </a:xfrm>
        </p:spPr>
        <p:txBody>
          <a:bodyPr/>
          <a:lstStyle/>
          <a:p>
            <a:r>
              <a:rPr lang="en-NZ" dirty="0" smtClean="0"/>
              <a:t>Principles of collaborative consumption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4802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Critical mass</a:t>
            </a:r>
          </a:p>
          <a:p>
            <a:pPr lvl="1"/>
            <a:r>
              <a:rPr lang="en-NZ" dirty="0" smtClean="0"/>
              <a:t>Size and scale of collaboration is important to have enough choices.</a:t>
            </a:r>
          </a:p>
          <a:p>
            <a:pPr lvl="1"/>
            <a:r>
              <a:rPr lang="en-NZ" dirty="0" smtClean="0"/>
              <a:t>Critical mass also provides social proof to convince people it is safe.</a:t>
            </a:r>
          </a:p>
          <a:p>
            <a:pPr lvl="1"/>
            <a:endParaRPr lang="en-NZ" dirty="0"/>
          </a:p>
          <a:p>
            <a:r>
              <a:rPr lang="en-NZ" dirty="0" smtClean="0"/>
              <a:t>Power of Idling Capacity</a:t>
            </a:r>
          </a:p>
          <a:p>
            <a:pPr lvl="1"/>
            <a:r>
              <a:rPr lang="en-NZ" dirty="0" smtClean="0"/>
              <a:t>Many possessions are not being used – most of the time.</a:t>
            </a:r>
          </a:p>
          <a:p>
            <a:endParaRPr lang="en-NZ" dirty="0"/>
          </a:p>
          <a:p>
            <a:r>
              <a:rPr lang="en-NZ" dirty="0" smtClean="0"/>
              <a:t>Belief in the commons</a:t>
            </a:r>
          </a:p>
          <a:p>
            <a:pPr lvl="1"/>
            <a:r>
              <a:rPr lang="en-NZ" dirty="0" smtClean="0"/>
              <a:t>Understanding of communal resources concept.</a:t>
            </a:r>
          </a:p>
          <a:p>
            <a:pPr lvl="1"/>
            <a:endParaRPr lang="en-NZ" dirty="0"/>
          </a:p>
          <a:p>
            <a:r>
              <a:rPr lang="en-NZ" dirty="0" smtClean="0"/>
              <a:t>Trust between strangers</a:t>
            </a:r>
          </a:p>
          <a:p>
            <a:pPr lvl="1"/>
            <a:r>
              <a:rPr lang="en-NZ" dirty="0" smtClean="0"/>
              <a:t>Self governing social systems through peer-to-peer feedback.</a:t>
            </a:r>
          </a:p>
          <a:p>
            <a:pPr marL="0" indent="0">
              <a:buNone/>
            </a:pPr>
            <a:endParaRPr lang="en-NZ" dirty="0" smtClean="0"/>
          </a:p>
          <a:p>
            <a:pPr lvl="1"/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4952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33334"/>
            <a:ext cx="11823192" cy="1325563"/>
          </a:xfrm>
        </p:spPr>
        <p:txBody>
          <a:bodyPr/>
          <a:lstStyle/>
          <a:p>
            <a:r>
              <a:rPr lang="en-NZ" dirty="0" err="1" smtClean="0"/>
              <a:t>Kontti</a:t>
            </a:r>
            <a:r>
              <a:rPr lang="en-NZ" dirty="0" smtClean="0"/>
              <a:t> is (already) part of collaborative consumption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472" y="3182922"/>
            <a:ext cx="10515600" cy="3295015"/>
          </a:xfrm>
        </p:spPr>
        <p:txBody>
          <a:bodyPr/>
          <a:lstStyle/>
          <a:p>
            <a:r>
              <a:rPr lang="en-NZ" dirty="0" smtClean="0"/>
              <a:t>Buying &amp; selling second hand goods is Redistribution.</a:t>
            </a:r>
          </a:p>
          <a:p>
            <a:endParaRPr lang="en-NZ" dirty="0"/>
          </a:p>
          <a:p>
            <a:r>
              <a:rPr lang="en-NZ" dirty="0" smtClean="0"/>
              <a:t>Other possibilities for more collaborative consumption activities exist.</a:t>
            </a:r>
          </a:p>
          <a:p>
            <a:pPr lvl="1"/>
            <a:r>
              <a:rPr lang="en-NZ" dirty="0" smtClean="0"/>
              <a:t>Running peer to peer exchanges</a:t>
            </a:r>
          </a:p>
          <a:p>
            <a:pPr lvl="1"/>
            <a:r>
              <a:rPr lang="en-NZ" dirty="0" smtClean="0"/>
              <a:t>Hiring as well as selling goods</a:t>
            </a:r>
          </a:p>
          <a:p>
            <a:pPr lvl="1"/>
            <a:r>
              <a:rPr lang="en-NZ" dirty="0" smtClean="0"/>
              <a:t>Barter economies (alternate currency) </a:t>
            </a:r>
          </a:p>
          <a:p>
            <a:pPr marL="457200" lvl="1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0377"/>
            <a:ext cx="3066629" cy="12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713" y="537550"/>
            <a:ext cx="4794033" cy="3202346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Kontti</a:t>
            </a:r>
            <a:r>
              <a:rPr lang="en-NZ" dirty="0" smtClean="0"/>
              <a:t> is at positioned the point of 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transformation and release.</a:t>
            </a:r>
          </a:p>
          <a:p>
            <a:endParaRPr lang="en-NZ" dirty="0"/>
          </a:p>
          <a:p>
            <a:r>
              <a:rPr lang="en-NZ" dirty="0" err="1" smtClean="0"/>
              <a:t>Kontti</a:t>
            </a:r>
            <a:r>
              <a:rPr lang="en-NZ" dirty="0" smtClean="0"/>
              <a:t> could be important as part of 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managing materialism into collaborative consumption.</a:t>
            </a: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10606"/>
            <a:ext cx="3066629" cy="129295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0588752" y="1170432"/>
            <a:ext cx="365760" cy="36576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9" name="Straight Arrow Connector 8"/>
          <p:cNvCxnSpPr>
            <a:endCxn id="2" idx="2"/>
          </p:cNvCxnSpPr>
          <p:nvPr/>
        </p:nvCxnSpPr>
        <p:spPr>
          <a:xfrm flipV="1">
            <a:off x="5916168" y="1353312"/>
            <a:ext cx="4672584" cy="11978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0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Social capital is important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00055" y="1597025"/>
            <a:ext cx="4667009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1128" y="206854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NZ" sz="2400" dirty="0" smtClean="0"/>
              <a:t>Materialism </a:t>
            </a:r>
            <a:r>
              <a:rPr lang="en-NZ" sz="2400" dirty="0"/>
              <a:t>has resulted in a cumulative loss of social capital</a:t>
            </a:r>
            <a:r>
              <a:rPr lang="en-NZ" sz="2400" dirty="0" smtClean="0"/>
              <a:t>.</a:t>
            </a:r>
          </a:p>
          <a:p>
            <a:pPr lvl="1"/>
            <a:endParaRPr lang="en-NZ" sz="2400" dirty="0"/>
          </a:p>
          <a:p>
            <a:pPr lvl="1"/>
            <a:r>
              <a:rPr lang="en-NZ" sz="2400" dirty="0" smtClean="0"/>
              <a:t>Preservation </a:t>
            </a:r>
            <a:r>
              <a:rPr lang="en-NZ" sz="2400" dirty="0"/>
              <a:t>of capital in release phase of </a:t>
            </a:r>
            <a:r>
              <a:rPr lang="en-NZ" sz="2400" dirty="0" err="1"/>
              <a:t>panarchy</a:t>
            </a:r>
            <a:r>
              <a:rPr lang="en-NZ" sz="2400" dirty="0"/>
              <a:t> is crucial to next phase. </a:t>
            </a:r>
          </a:p>
        </p:txBody>
      </p:sp>
    </p:spTree>
    <p:extLst>
      <p:ext uri="{BB962C8B-B14F-4D97-AF65-F5344CB8AC3E}">
        <p14:creationId xmlns:p14="http://schemas.microsoft.com/office/powerpoint/2010/main" val="36258220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4829" y="378000"/>
            <a:ext cx="7806880" cy="1325563"/>
          </a:xfrm>
        </p:spPr>
        <p:txBody>
          <a:bodyPr/>
          <a:lstStyle/>
          <a:p>
            <a:r>
              <a:rPr lang="en-NZ" dirty="0" smtClean="0"/>
              <a:t>. . . suggestions for </a:t>
            </a:r>
            <a:r>
              <a:rPr lang="en-NZ" dirty="0" err="1" smtClean="0"/>
              <a:t>Kontti</a:t>
            </a:r>
            <a:r>
              <a:rPr lang="en-NZ" dirty="0" smtClean="0"/>
              <a:t> . . 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/>
              <a:t>Kontti</a:t>
            </a:r>
            <a:r>
              <a:rPr lang="en-NZ" dirty="0"/>
              <a:t> is positioned within a social-ecological </a:t>
            </a:r>
            <a:r>
              <a:rPr lang="en-NZ" dirty="0" smtClean="0"/>
              <a:t>system which is undergoing / about to undergo rapid change.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Collaborative consumption provides a useful strategic window.</a:t>
            </a:r>
          </a:p>
          <a:p>
            <a:endParaRPr lang="en-NZ" dirty="0"/>
          </a:p>
          <a:p>
            <a:r>
              <a:rPr lang="en-NZ" dirty="0"/>
              <a:t>W</a:t>
            </a:r>
            <a:r>
              <a:rPr lang="en-NZ" dirty="0" smtClean="0"/>
              <a:t>here possible, decisions should be optimised to increase the social capital of </a:t>
            </a:r>
            <a:r>
              <a:rPr lang="en-NZ" dirty="0" err="1" smtClean="0"/>
              <a:t>Kontti</a:t>
            </a:r>
            <a:r>
              <a:rPr lang="en-NZ" dirty="0" smtClean="0"/>
              <a:t> and its stakeholder community. 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10606"/>
            <a:ext cx="3066629" cy="12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07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888" y="173101"/>
            <a:ext cx="11341608" cy="1325563"/>
          </a:xfrm>
        </p:spPr>
        <p:txBody>
          <a:bodyPr>
            <a:normAutofit/>
          </a:bodyPr>
          <a:lstStyle/>
          <a:p>
            <a:r>
              <a:rPr lang="en-NZ" dirty="0" err="1" smtClean="0"/>
              <a:t>Panarchy</a:t>
            </a:r>
            <a:r>
              <a:rPr lang="en-NZ" dirty="0" smtClean="0"/>
              <a:t> – systems thinking for resilience.</a:t>
            </a:r>
            <a:br>
              <a:rPr lang="en-NZ" dirty="0" smtClean="0"/>
            </a:br>
            <a:r>
              <a:rPr lang="en-NZ" sz="3600" dirty="0" smtClean="0"/>
              <a:t>The</a:t>
            </a:r>
            <a:r>
              <a:rPr lang="en-NZ" dirty="0" smtClean="0"/>
              <a:t> </a:t>
            </a:r>
            <a:r>
              <a:rPr lang="en-NZ" sz="3600" dirty="0" smtClean="0"/>
              <a:t>adaptive cycle concept, taken from ecological systems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896" y="2008505"/>
            <a:ext cx="6475453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8624" y="2560320"/>
            <a:ext cx="491337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A front loop (blue)  </a:t>
            </a:r>
            <a:r>
              <a:rPr lang="en-NZ" sz="2400" dirty="0" smtClean="0"/>
              <a:t>(r </a:t>
            </a:r>
            <a:r>
              <a:rPr lang="en-NZ" sz="2400" dirty="0" smtClean="0">
                <a:sym typeface="Wingdings" panose="05000000000000000000" pitchFamily="2" charset="2"/>
              </a:rPr>
              <a:t> K)</a:t>
            </a:r>
            <a:r>
              <a:rPr lang="en-NZ" sz="2000" dirty="0" smtClean="0">
                <a:sym typeface="Wingdings" panose="05000000000000000000" pitchFamily="2" charset="2"/>
              </a:rPr>
              <a:t> of growth</a:t>
            </a:r>
          </a:p>
          <a:p>
            <a:endParaRPr lang="en-NZ" sz="2000" dirty="0">
              <a:sym typeface="Wingdings" panose="05000000000000000000" pitchFamily="2" charset="2"/>
            </a:endParaRPr>
          </a:p>
          <a:p>
            <a:r>
              <a:rPr lang="en-NZ" sz="2000" dirty="0" smtClean="0">
                <a:sym typeface="Wingdings" panose="05000000000000000000" pitchFamily="2" charset="2"/>
              </a:rPr>
              <a:t>A back loop (green)</a:t>
            </a:r>
            <a:r>
              <a:rPr lang="en-NZ" sz="2400" dirty="0" smtClean="0">
                <a:sym typeface="Wingdings" panose="05000000000000000000" pitchFamily="2" charset="2"/>
              </a:rPr>
              <a:t>(</a:t>
            </a:r>
            <a:r>
              <a:rPr lang="el-GR" sz="2400" dirty="0" smtClean="0">
                <a:sym typeface="Wingdings" panose="05000000000000000000" pitchFamily="2" charset="2"/>
              </a:rPr>
              <a:t>Ω</a:t>
            </a:r>
            <a:r>
              <a:rPr lang="en-NZ" sz="2400" dirty="0" smtClean="0">
                <a:sym typeface="Wingdings" panose="05000000000000000000" pitchFamily="2" charset="2"/>
              </a:rPr>
              <a:t> </a:t>
            </a:r>
            <a:r>
              <a:rPr lang="el-GR" sz="2400" dirty="0" smtClean="0">
                <a:sym typeface="Wingdings" panose="05000000000000000000" pitchFamily="2" charset="2"/>
              </a:rPr>
              <a:t>α</a:t>
            </a:r>
            <a:r>
              <a:rPr lang="en-NZ" sz="2400" dirty="0" smtClean="0">
                <a:sym typeface="Wingdings" panose="05000000000000000000" pitchFamily="2" charset="2"/>
              </a:rPr>
              <a:t>)</a:t>
            </a:r>
            <a:r>
              <a:rPr lang="en-NZ" sz="2000" dirty="0" smtClean="0">
                <a:sym typeface="Wingdings" panose="05000000000000000000" pitchFamily="2" charset="2"/>
              </a:rPr>
              <a:t> of death/rebirth</a:t>
            </a:r>
          </a:p>
          <a:p>
            <a:endParaRPr lang="en-NZ" sz="2000" dirty="0">
              <a:sym typeface="Wingdings" panose="05000000000000000000" pitchFamily="2" charset="2"/>
            </a:endParaRPr>
          </a:p>
          <a:p>
            <a:endParaRPr lang="en-NZ" sz="2000" dirty="0" smtClean="0">
              <a:sym typeface="Wingdings" panose="05000000000000000000" pitchFamily="2" charset="2"/>
            </a:endParaRPr>
          </a:p>
          <a:p>
            <a:r>
              <a:rPr lang="en-NZ" sz="2000" dirty="0" smtClean="0">
                <a:sym typeface="Wingdings" panose="05000000000000000000" pitchFamily="2" charset="2"/>
              </a:rPr>
              <a:t>Which give rise to a figure-8 path which complex social-ecological systems may follow.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938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Final thought. . . Future crunch</a:t>
            </a:r>
            <a:br>
              <a:rPr lang="en-NZ" dirty="0" smtClean="0"/>
            </a:br>
            <a:r>
              <a:rPr lang="en-NZ" sz="3200" dirty="0" smtClean="0"/>
              <a:t>“scientific and optimistic thinking about the future”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world can be daunting overloading negative pessimistic depressing </a:t>
            </a:r>
            <a:r>
              <a:rPr lang="en-NZ" dirty="0" err="1" smtClean="0"/>
              <a:t>etc</a:t>
            </a:r>
            <a:endParaRPr lang="en-NZ" dirty="0" smtClean="0"/>
          </a:p>
          <a:p>
            <a:endParaRPr lang="en-NZ" dirty="0"/>
          </a:p>
          <a:p>
            <a:r>
              <a:rPr lang="en-NZ" dirty="0" smtClean="0"/>
              <a:t>This is partly due to media operating using </a:t>
            </a:r>
            <a:r>
              <a:rPr lang="en-NZ" dirty="0" err="1" smtClean="0"/>
              <a:t>amygdyla</a:t>
            </a:r>
            <a:r>
              <a:rPr lang="en-NZ" dirty="0" smtClean="0"/>
              <a:t> hijack  tactics.</a:t>
            </a:r>
          </a:p>
          <a:p>
            <a:pPr lvl="1"/>
            <a:r>
              <a:rPr lang="en-NZ" dirty="0" smtClean="0"/>
              <a:t>If it bleeds, it leads / good news is no news</a:t>
            </a:r>
          </a:p>
          <a:p>
            <a:pPr lvl="1"/>
            <a:endParaRPr lang="en-NZ" dirty="0"/>
          </a:p>
          <a:p>
            <a:r>
              <a:rPr lang="en-NZ" dirty="0">
                <a:hlinkClick r:id="rId2"/>
              </a:rPr>
              <a:t>http://www.futurecrunch.com.au</a:t>
            </a:r>
            <a:r>
              <a:rPr lang="en-NZ" dirty="0" smtClean="0">
                <a:hlinkClick r:id="rId2"/>
              </a:rPr>
              <a:t>/</a:t>
            </a:r>
            <a:r>
              <a:rPr lang="en-NZ" dirty="0" smtClean="0"/>
              <a:t> 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992429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 links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hlinkClick r:id="rId2"/>
              </a:rPr>
              <a:t>http://www.resalliance.org/workbook</a:t>
            </a:r>
            <a:r>
              <a:rPr lang="en-NZ" dirty="0" smtClean="0">
                <a:hlinkClick r:id="rId2"/>
              </a:rPr>
              <a:t>/</a:t>
            </a:r>
            <a:endParaRPr lang="en-NZ" dirty="0" smtClean="0"/>
          </a:p>
          <a:p>
            <a:pPr lvl="1"/>
            <a:r>
              <a:rPr lang="en-NZ" dirty="0" smtClean="0"/>
              <a:t>Resilience assessment workbook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>
                <a:hlinkClick r:id="rId3"/>
              </a:rPr>
              <a:t>http://www.collaborativeconsumption.com</a:t>
            </a:r>
            <a:r>
              <a:rPr lang="en-NZ" dirty="0" smtClean="0">
                <a:hlinkClick r:id="rId3"/>
              </a:rPr>
              <a:t>/</a:t>
            </a:r>
            <a:endParaRPr lang="en-NZ" dirty="0" smtClean="0"/>
          </a:p>
          <a:p>
            <a:pPr lvl="1"/>
            <a:r>
              <a:rPr lang="en-NZ" dirty="0" smtClean="0"/>
              <a:t>Website on which you can find the </a:t>
            </a:r>
            <a:r>
              <a:rPr lang="en-NZ" dirty="0" err="1" smtClean="0"/>
              <a:t>Botsman</a:t>
            </a:r>
            <a:r>
              <a:rPr lang="en-NZ" dirty="0" smtClean="0"/>
              <a:t> &amp; Rogers book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001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Forest example. . . 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125" y="1690688"/>
            <a:ext cx="6484336" cy="4357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5487" y="1764898"/>
            <a:ext cx="2246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REORGANISATION</a:t>
            </a:r>
          </a:p>
          <a:p>
            <a:r>
              <a:rPr lang="en-NZ" dirty="0" smtClean="0"/>
              <a:t>Following a fire, some plant seeds will be on open ground.</a:t>
            </a:r>
          </a:p>
          <a:p>
            <a:r>
              <a:rPr lang="en-NZ" dirty="0" smtClean="0"/>
              <a:t>(burnt over land)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9460991" y="1764898"/>
            <a:ext cx="254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CONSERVATION</a:t>
            </a:r>
          </a:p>
          <a:p>
            <a:r>
              <a:rPr lang="en-NZ" dirty="0" smtClean="0"/>
              <a:t>The plant community is large, mature, complex. Affects conditions.</a:t>
            </a:r>
          </a:p>
          <a:p>
            <a:r>
              <a:rPr lang="en-NZ" dirty="0" smtClean="0"/>
              <a:t>Complex networks.</a:t>
            </a:r>
          </a:p>
          <a:p>
            <a:r>
              <a:rPr lang="en-NZ" dirty="0" smtClean="0"/>
              <a:t>(forest trees)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475486" y="3998976"/>
            <a:ext cx="22466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EXPLOITATION</a:t>
            </a:r>
          </a:p>
          <a:p>
            <a:r>
              <a:rPr lang="en-NZ" dirty="0"/>
              <a:t>S</a:t>
            </a:r>
            <a:r>
              <a:rPr lang="en-NZ" dirty="0" smtClean="0"/>
              <a:t>ome plants will establish and grow. Affected by conditions.</a:t>
            </a:r>
          </a:p>
          <a:p>
            <a:r>
              <a:rPr lang="en-NZ" dirty="0" smtClean="0"/>
              <a:t>Simple networks.</a:t>
            </a:r>
          </a:p>
          <a:p>
            <a:r>
              <a:rPr lang="en-NZ" dirty="0" smtClean="0"/>
              <a:t>(weeds, shrubs)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9460991" y="3998976"/>
            <a:ext cx="254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RELEASE</a:t>
            </a:r>
          </a:p>
          <a:p>
            <a:r>
              <a:rPr lang="en-NZ" dirty="0" smtClean="0"/>
              <a:t>An event disrupts the complex system, releasing the built up capital.</a:t>
            </a:r>
          </a:p>
          <a:p>
            <a:r>
              <a:rPr lang="en-NZ" dirty="0" smtClean="0"/>
              <a:t>(forest fire)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340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Business example. . . 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125" y="1690688"/>
            <a:ext cx="6484336" cy="4357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5487" y="1764898"/>
            <a:ext cx="2246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REORGANISATION</a:t>
            </a:r>
          </a:p>
          <a:p>
            <a:r>
              <a:rPr lang="en-NZ" dirty="0" smtClean="0"/>
              <a:t>Capital available for new opportunities.</a:t>
            </a:r>
          </a:p>
          <a:p>
            <a:r>
              <a:rPr lang="en-NZ" dirty="0" smtClean="0"/>
              <a:t>(cars)</a:t>
            </a:r>
          </a:p>
          <a:p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9460991" y="1764898"/>
            <a:ext cx="2637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CONSERVATION</a:t>
            </a:r>
          </a:p>
          <a:p>
            <a:r>
              <a:rPr lang="en-NZ" dirty="0" smtClean="0"/>
              <a:t>Business grows to be market leader, with significant networks.</a:t>
            </a:r>
          </a:p>
          <a:p>
            <a:r>
              <a:rPr lang="en-NZ" dirty="0" smtClean="0"/>
              <a:t>Market driver.</a:t>
            </a:r>
          </a:p>
          <a:p>
            <a:r>
              <a:rPr lang="en-NZ" dirty="0" smtClean="0"/>
              <a:t>(taxi industry)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475486" y="3998976"/>
            <a:ext cx="22466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EXPLOITATION</a:t>
            </a:r>
          </a:p>
          <a:p>
            <a:r>
              <a:rPr lang="en-NZ" dirty="0" smtClean="0"/>
              <a:t>Successful </a:t>
            </a:r>
            <a:r>
              <a:rPr lang="en-NZ" dirty="0" err="1" smtClean="0"/>
              <a:t>startup</a:t>
            </a:r>
            <a:r>
              <a:rPr lang="en-NZ" dirty="0" smtClean="0"/>
              <a:t> business grows rapidly.</a:t>
            </a:r>
          </a:p>
          <a:p>
            <a:r>
              <a:rPr lang="en-NZ" dirty="0" smtClean="0"/>
              <a:t>Market driven.</a:t>
            </a:r>
            <a:endParaRPr lang="en-NZ" dirty="0"/>
          </a:p>
          <a:p>
            <a:r>
              <a:rPr lang="en-NZ" dirty="0"/>
              <a:t>Simple </a:t>
            </a:r>
            <a:r>
              <a:rPr lang="en-NZ" dirty="0" smtClean="0"/>
              <a:t>networks.</a:t>
            </a:r>
          </a:p>
          <a:p>
            <a:r>
              <a:rPr lang="en-NZ" dirty="0" smtClean="0"/>
              <a:t>(taxi business)</a:t>
            </a:r>
            <a:endParaRPr lang="en-NZ" dirty="0"/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9460991" y="3998976"/>
            <a:ext cx="254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RELEASE</a:t>
            </a:r>
          </a:p>
          <a:p>
            <a:r>
              <a:rPr lang="en-NZ" dirty="0" smtClean="0"/>
              <a:t>Creative destruction. Market leader slow to react to change.</a:t>
            </a:r>
          </a:p>
          <a:p>
            <a:r>
              <a:rPr lang="en-NZ" dirty="0" smtClean="0"/>
              <a:t>Networks disrupted.</a:t>
            </a:r>
          </a:p>
          <a:p>
            <a:r>
              <a:rPr lang="en-NZ" dirty="0" smtClean="0"/>
              <a:t>(</a:t>
            </a:r>
            <a:r>
              <a:rPr lang="en-NZ" dirty="0" err="1" smtClean="0"/>
              <a:t>uber</a:t>
            </a:r>
            <a:r>
              <a:rPr lang="en-NZ" dirty="0" smtClean="0"/>
              <a:t>, </a:t>
            </a:r>
            <a:r>
              <a:rPr lang="en-NZ" dirty="0" err="1" smtClean="0"/>
              <a:t>zipcar</a:t>
            </a:r>
            <a:r>
              <a:rPr lang="en-NZ" dirty="0" smtClean="0"/>
              <a:t>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517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happening in the loops?</a:t>
            </a:r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625" y="1640499"/>
            <a:ext cx="6484336" cy="4357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1354" y="2488537"/>
            <a:ext cx="42906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Front loop (blue).</a:t>
            </a:r>
          </a:p>
          <a:p>
            <a:r>
              <a:rPr lang="en-NZ" sz="2000" dirty="0" smtClean="0"/>
              <a:t>Long time frames, slow steady growth.</a:t>
            </a:r>
          </a:p>
          <a:p>
            <a:r>
              <a:rPr lang="en-NZ" sz="2000" dirty="0" smtClean="0"/>
              <a:t>Exploitation of resources &amp; Conservation of the system.</a:t>
            </a:r>
          </a:p>
          <a:p>
            <a:r>
              <a:rPr lang="en-NZ" sz="2000" dirty="0" smtClean="0"/>
              <a:t>Planned progress.</a:t>
            </a:r>
            <a:endParaRPr lang="en-NZ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901354" y="4566452"/>
            <a:ext cx="42906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Back loop (green)</a:t>
            </a:r>
          </a:p>
          <a:p>
            <a:r>
              <a:rPr lang="en-NZ" sz="2000" dirty="0"/>
              <a:t>S</a:t>
            </a:r>
            <a:r>
              <a:rPr lang="en-NZ" sz="2000" dirty="0" smtClean="0"/>
              <a:t>hort time frames, rapid changes.</a:t>
            </a:r>
          </a:p>
          <a:p>
            <a:r>
              <a:rPr lang="en-NZ" sz="2000" dirty="0" smtClean="0"/>
              <a:t>Release of the resources &amp; reorganisation of the system.</a:t>
            </a:r>
          </a:p>
          <a:p>
            <a:r>
              <a:rPr lang="en-NZ" sz="2000" dirty="0" smtClean="0"/>
              <a:t>Unplanned crisis.</a:t>
            </a:r>
            <a:endParaRPr lang="en-NZ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409592" y="2725615"/>
            <a:ext cx="1491762" cy="87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409592" y="4782327"/>
            <a:ext cx="1491762" cy="87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17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54" y="254125"/>
            <a:ext cx="10515600" cy="1325563"/>
          </a:xfrm>
        </p:spPr>
        <p:txBody>
          <a:bodyPr/>
          <a:lstStyle/>
          <a:p>
            <a:r>
              <a:rPr lang="en-NZ" dirty="0" smtClean="0"/>
              <a:t>Systems within systems</a:t>
            </a:r>
            <a:endParaRPr lang="en-NZ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325" y="158114"/>
            <a:ext cx="6484336" cy="4357307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585" y="2042136"/>
            <a:ext cx="4210999" cy="282968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702" y="3588653"/>
            <a:ext cx="2510280" cy="16768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18884" y="4546061"/>
            <a:ext cx="291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Economy</a:t>
            </a:r>
            <a:endParaRPr lang="en-NZ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991679" y="4917777"/>
            <a:ext cx="3153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Industry</a:t>
            </a:r>
            <a:endParaRPr lang="en-NZ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72633" y="5299129"/>
            <a:ext cx="291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Business</a:t>
            </a:r>
            <a:endParaRPr lang="en-NZ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400300" y="5699239"/>
            <a:ext cx="1033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adaptive cycle pattern repeats at different scales.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27206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Drivers of change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/>
              <a:t>T</a:t>
            </a:r>
            <a:r>
              <a:rPr lang="en-NZ" dirty="0" smtClean="0"/>
              <a:t>he adaptive cycle is driven by processes which are either;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Big &amp; Slow – large scale, long-term change.</a:t>
            </a:r>
          </a:p>
          <a:p>
            <a:pPr lvl="2"/>
            <a:r>
              <a:rPr lang="en-NZ" dirty="0" smtClean="0"/>
              <a:t>Industrial age – steam /electricity / electronics / cyber-bio.</a:t>
            </a:r>
          </a:p>
          <a:p>
            <a:pPr lvl="2"/>
            <a:r>
              <a:rPr lang="en-NZ" dirty="0" smtClean="0"/>
              <a:t>GDP growth – OECD 3% / EU 2%</a:t>
            </a:r>
          </a:p>
          <a:p>
            <a:pPr lvl="2"/>
            <a:r>
              <a:rPr lang="en-NZ" dirty="0" smtClean="0"/>
              <a:t>Demographic changes – aging western societies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Small &amp; Fast– small scale, short-term change.</a:t>
            </a:r>
          </a:p>
          <a:p>
            <a:pPr lvl="2"/>
            <a:r>
              <a:rPr lang="en-NZ" dirty="0" smtClean="0"/>
              <a:t>Election cycles (Fiscal policy)</a:t>
            </a:r>
          </a:p>
          <a:p>
            <a:pPr lvl="2"/>
            <a:r>
              <a:rPr lang="en-NZ" dirty="0" smtClean="0"/>
              <a:t>Inflation shocks (oil prices in 1970’s, credit shocks in 1987, 1998, 2008)</a:t>
            </a:r>
          </a:p>
          <a:p>
            <a:pPr lvl="2"/>
            <a:endParaRPr lang="en-NZ" dirty="0" smtClean="0"/>
          </a:p>
          <a:p>
            <a:pPr lvl="1"/>
            <a:endParaRPr lang="en-NZ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608" y="2575866"/>
            <a:ext cx="3458062" cy="23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47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24" y="89249"/>
            <a:ext cx="10515600" cy="1325563"/>
          </a:xfrm>
        </p:spPr>
        <p:txBody>
          <a:bodyPr/>
          <a:lstStyle/>
          <a:p>
            <a:r>
              <a:rPr lang="en-NZ" dirty="0" smtClean="0"/>
              <a:t>Disturbances.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69371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All systems are subject to disturbances which may be a </a:t>
            </a:r>
          </a:p>
          <a:p>
            <a:pPr lvl="1"/>
            <a:endParaRPr lang="en-NZ" dirty="0" smtClean="0"/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Pulse disturbance – one-off event </a:t>
            </a:r>
          </a:p>
          <a:p>
            <a:pPr marL="457200" lvl="1" indent="0">
              <a:buNone/>
            </a:pPr>
            <a:r>
              <a:rPr lang="en-NZ" dirty="0"/>
              <a:t> </a:t>
            </a:r>
            <a:r>
              <a:rPr lang="en-NZ" dirty="0" smtClean="0"/>
              <a:t>   which shocks the system.</a:t>
            </a:r>
          </a:p>
          <a:p>
            <a:pPr lvl="2"/>
            <a:r>
              <a:rPr lang="en-NZ" dirty="0" smtClean="0"/>
              <a:t>E.g. weather event.</a:t>
            </a:r>
          </a:p>
          <a:p>
            <a:pPr marL="457200" lvl="1" indent="0">
              <a:buNone/>
            </a:pPr>
            <a:endParaRPr lang="en-NZ" dirty="0"/>
          </a:p>
          <a:p>
            <a:pPr marL="457200" lvl="1" indent="0">
              <a:buNone/>
            </a:pPr>
            <a:endParaRPr lang="en-NZ" dirty="0"/>
          </a:p>
          <a:p>
            <a:pPr marL="457200" lvl="1" indent="0">
              <a:buNone/>
            </a:pPr>
            <a:endParaRPr lang="en-NZ" dirty="0" smtClean="0"/>
          </a:p>
          <a:p>
            <a:pPr lvl="1"/>
            <a:endParaRPr lang="en-NZ" dirty="0"/>
          </a:p>
          <a:p>
            <a:pPr lvl="1"/>
            <a:r>
              <a:rPr lang="en-NZ" dirty="0" smtClean="0"/>
              <a:t>Press disturbance – continuing pressure </a:t>
            </a:r>
          </a:p>
          <a:p>
            <a:pPr marL="457200" lvl="1" indent="0">
              <a:buNone/>
            </a:pPr>
            <a:r>
              <a:rPr lang="en-NZ" dirty="0"/>
              <a:t> </a:t>
            </a:r>
            <a:r>
              <a:rPr lang="en-NZ" dirty="0" smtClean="0"/>
              <a:t>   applied to the system.</a:t>
            </a:r>
          </a:p>
          <a:p>
            <a:pPr lvl="2"/>
            <a:r>
              <a:rPr lang="en-NZ" dirty="0" smtClean="0"/>
              <a:t>E.g. CO</a:t>
            </a:r>
            <a:r>
              <a:rPr lang="en-NZ" sz="1400" dirty="0" smtClean="0"/>
              <a:t>2</a:t>
            </a:r>
            <a:r>
              <a:rPr lang="en-NZ" dirty="0" smtClean="0"/>
              <a:t> release into atmosphere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357" y="4236334"/>
            <a:ext cx="3688419" cy="24779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616" y="1811640"/>
            <a:ext cx="3538728" cy="235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1419</Words>
  <Application>Microsoft Office PowerPoint</Application>
  <PresentationFormat>Widescreen</PresentationFormat>
  <Paragraphs>255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Wingdings</vt:lpstr>
      <vt:lpstr>Office Theme</vt:lpstr>
      <vt:lpstr>People and nature</vt:lpstr>
      <vt:lpstr>Resilience Thinking</vt:lpstr>
      <vt:lpstr>Panarchy – systems thinking for resilience. The adaptive cycle concept, taken from ecological systems</vt:lpstr>
      <vt:lpstr>Forest example. . . </vt:lpstr>
      <vt:lpstr>Business example. . . </vt:lpstr>
      <vt:lpstr>What is happening in the loops?</vt:lpstr>
      <vt:lpstr>Systems within systems</vt:lpstr>
      <vt:lpstr>Drivers of change</vt:lpstr>
      <vt:lpstr>Disturbances.</vt:lpstr>
      <vt:lpstr>Adaptation or Transformation</vt:lpstr>
      <vt:lpstr>Adaptation or Transformation</vt:lpstr>
      <vt:lpstr>Cusps / Tipping Points / Crises</vt:lpstr>
      <vt:lpstr>Breaking waves of change  = tipping point</vt:lpstr>
      <vt:lpstr>To summarise. . . </vt:lpstr>
      <vt:lpstr>PowerPoint Presentation</vt:lpstr>
      <vt:lpstr>20th century consumerism as a panarchy</vt:lpstr>
      <vt:lpstr>Brief review of consumerism drivers</vt:lpstr>
      <vt:lpstr>Brief review of consumerism drivers</vt:lpstr>
      <vt:lpstr>But now . . . 21st century . . . Tipping point?</vt:lpstr>
      <vt:lpstr>Brief review of symptoms.</vt:lpstr>
      <vt:lpstr>20th century systems are now / nearly failing.</vt:lpstr>
      <vt:lpstr>Early signs of the release are emerging </vt:lpstr>
      <vt:lpstr>PowerPoint Presentation</vt:lpstr>
      <vt:lpstr>One of these is collaborative consumption.</vt:lpstr>
      <vt:lpstr>Principles of collaborative consumption</vt:lpstr>
      <vt:lpstr>Kontti is (already) part of collaborative consumption</vt:lpstr>
      <vt:lpstr>PowerPoint Presentation</vt:lpstr>
      <vt:lpstr>Social capital is important</vt:lpstr>
      <vt:lpstr>. . . suggestions for Kontti . . . </vt:lpstr>
      <vt:lpstr>Final thought. . . Future crunch “scientific and optimistic thinking about the future”</vt:lpstr>
      <vt:lpstr>Reference links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Resilience Thinking</dc:title>
  <dc:creator>Nick Kearns</dc:creator>
  <cp:lastModifiedBy>Nick Kearns</cp:lastModifiedBy>
  <cp:revision>62</cp:revision>
  <dcterms:created xsi:type="dcterms:W3CDTF">2017-05-01T21:07:32Z</dcterms:created>
  <dcterms:modified xsi:type="dcterms:W3CDTF">2017-05-06T21:24:11Z</dcterms:modified>
</cp:coreProperties>
</file>