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258" r:id="rId2"/>
    <p:sldId id="256" r:id="rId3"/>
    <p:sldId id="290" r:id="rId4"/>
    <p:sldId id="291" r:id="rId5"/>
    <p:sldId id="259" r:id="rId6"/>
    <p:sldId id="270" r:id="rId7"/>
    <p:sldId id="262" r:id="rId8"/>
    <p:sldId id="264" r:id="rId9"/>
    <p:sldId id="263" r:id="rId10"/>
    <p:sldId id="266" r:id="rId11"/>
    <p:sldId id="265" r:id="rId12"/>
    <p:sldId id="267" r:id="rId13"/>
    <p:sldId id="269" r:id="rId14"/>
    <p:sldId id="268" r:id="rId15"/>
    <p:sldId id="273" r:id="rId16"/>
    <p:sldId id="293" r:id="rId17"/>
    <p:sldId id="283" r:id="rId18"/>
    <p:sldId id="284" r:id="rId19"/>
    <p:sldId id="285" r:id="rId20"/>
    <p:sldId id="274" r:id="rId21"/>
    <p:sldId id="272" r:id="rId22"/>
    <p:sldId id="278" r:id="rId23"/>
    <p:sldId id="279" r:id="rId24"/>
    <p:sldId id="280" r:id="rId25"/>
    <p:sldId id="281" r:id="rId26"/>
    <p:sldId id="282" r:id="rId27"/>
    <p:sldId id="286" r:id="rId28"/>
    <p:sldId id="287" r:id="rId29"/>
    <p:sldId id="288" r:id="rId30"/>
    <p:sldId id="289" r:id="rId31"/>
    <p:sldId id="318" r:id="rId32"/>
    <p:sldId id="298" r:id="rId33"/>
    <p:sldId id="300" r:id="rId34"/>
    <p:sldId id="319" r:id="rId35"/>
    <p:sldId id="320" r:id="rId36"/>
    <p:sldId id="321" r:id="rId37"/>
    <p:sldId id="322" r:id="rId38"/>
    <p:sldId id="323" r:id="rId39"/>
    <p:sldId id="324" r:id="rId40"/>
    <p:sldId id="325" r:id="rId41"/>
    <p:sldId id="326" r:id="rId42"/>
    <p:sldId id="327" r:id="rId43"/>
    <p:sldId id="295" r:id="rId44"/>
    <p:sldId id="328" r:id="rId45"/>
    <p:sldId id="292" r:id="rId46"/>
  </p:sldIdLst>
  <p:sldSz cx="9144000" cy="6858000" type="screen4x3"/>
  <p:notesSz cx="6797675" cy="9926638"/>
  <p:custDataLst>
    <p:tags r:id="rId4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133" autoAdjust="0"/>
  </p:normalViewPr>
  <p:slideViewPr>
    <p:cSldViewPr>
      <p:cViewPr varScale="1">
        <p:scale>
          <a:sx n="96" d="100"/>
          <a:sy n="96" d="100"/>
        </p:scale>
        <p:origin x="2034" y="78"/>
      </p:cViewPr>
      <p:guideLst>
        <p:guide orient="horz" pos="2160"/>
        <p:guide pos="2880"/>
      </p:guideLst>
    </p:cSldViewPr>
  </p:slideViewPr>
  <p:notesTextViewPr>
    <p:cViewPr>
      <p:scale>
        <a:sx n="1" d="1"/>
        <a:sy n="1" d="1"/>
      </p:scale>
      <p:origin x="0" y="0"/>
    </p:cViewPr>
  </p:notesTextViewPr>
  <p:sorterViewPr>
    <p:cViewPr>
      <p:scale>
        <a:sx n="100" d="100"/>
        <a:sy n="100" d="100"/>
      </p:scale>
      <p:origin x="0" y="817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8A7B835-9650-496E-87C5-FAAC29792386}" type="datetimeFigureOut">
              <a:rPr lang="en-GB" smtClean="0"/>
              <a:t>18/05/2016</a:t>
            </a:fld>
            <a:endParaRPr lang="en-GB"/>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8D3C23A8-A83B-4063-9159-9C182C4C3FB8}" type="slidenum">
              <a:rPr lang="en-GB" smtClean="0"/>
              <a:t>‹#›</a:t>
            </a:fld>
            <a:endParaRPr lang="en-GB"/>
          </a:p>
        </p:txBody>
      </p:sp>
    </p:spTree>
    <p:extLst>
      <p:ext uri="{BB962C8B-B14F-4D97-AF65-F5344CB8AC3E}">
        <p14:creationId xmlns:p14="http://schemas.microsoft.com/office/powerpoint/2010/main" val="34436982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22531"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7C1AE352-1B02-4384-952C-360625BA967E}" type="datetimeFigureOut">
              <a:rPr lang="en-GB"/>
              <a:pPr>
                <a:defRPr/>
              </a:pPr>
              <a:t>18/05/2016</a:t>
            </a:fld>
            <a:endParaRPr lang="en-GB"/>
          </a:p>
        </p:txBody>
      </p:sp>
      <p:sp>
        <p:nvSpPr>
          <p:cNvPr id="1331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2534"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22535"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0C4C5F3-14E2-4D80-8269-5C0431290C01}" type="slidenum">
              <a:rPr lang="en-GB"/>
              <a:pPr>
                <a:defRPr/>
              </a:pPr>
              <a:t>‹#›</a:t>
            </a:fld>
            <a:endParaRPr lang="en-GB"/>
          </a:p>
        </p:txBody>
      </p:sp>
    </p:spTree>
    <p:extLst>
      <p:ext uri="{BB962C8B-B14F-4D97-AF65-F5344CB8AC3E}">
        <p14:creationId xmlns:p14="http://schemas.microsoft.com/office/powerpoint/2010/main" val="37426941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ChangeArrowheads="1" noTextEdit="1"/>
          </p:cNvSpPr>
          <p:nvPr>
            <p:ph type="sldImg"/>
          </p:nvPr>
        </p:nvSpPr>
        <p:spPr>
          <a:ln/>
        </p:spPr>
      </p:sp>
      <p:sp>
        <p:nvSpPr>
          <p:cNvPr id="23554" name="Rectangle 3"/>
          <p:cNvSpPr>
            <a:spLocks noGrp="1" noChangeArrowheads="1"/>
          </p:cNvSpPr>
          <p:nvPr>
            <p:ph type="body" idx="1"/>
          </p:nvPr>
        </p:nvSpPr>
        <p:spPr>
          <a:noFill/>
          <a:ln/>
        </p:spPr>
        <p:txBody>
          <a:bodyPr/>
          <a:lstStyle/>
          <a:p>
            <a:pPr eaLnBrk="1" hangingPunct="1"/>
            <a:endParaRPr lang="en-GB" dirty="0" smtClean="0">
              <a:solidFill>
                <a:schemeClr val="bg2"/>
              </a:solidFill>
            </a:endParaRPr>
          </a:p>
        </p:txBody>
      </p:sp>
    </p:spTree>
    <p:extLst>
      <p:ext uri="{BB962C8B-B14F-4D97-AF65-F5344CB8AC3E}">
        <p14:creationId xmlns:p14="http://schemas.microsoft.com/office/powerpoint/2010/main" val="104210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a:ln/>
        </p:spPr>
      </p:sp>
      <p:sp>
        <p:nvSpPr>
          <p:cNvPr id="21506" name="Rectangle 3"/>
          <p:cNvSpPr>
            <a:spLocks noGrp="1" noChangeArrowheads="1"/>
          </p:cNvSpPr>
          <p:nvPr>
            <p:ph type="body" idx="1"/>
          </p:nvPr>
        </p:nvSpPr>
        <p:spPr>
          <a:noFill/>
          <a:ln/>
        </p:spPr>
        <p:txBody>
          <a:bodyPr/>
          <a:lstStyle/>
          <a:p>
            <a:pPr eaLnBrk="1" hangingPunct="1"/>
            <a:r>
              <a:rPr lang="en-GB" altLang="en-US" b="1" smtClean="0">
                <a:solidFill>
                  <a:schemeClr val="bg2"/>
                </a:solidFill>
              </a:rPr>
              <a:t>Heuristics</a:t>
            </a:r>
            <a:r>
              <a:rPr lang="en-GB" altLang="en-US" smtClean="0">
                <a:solidFill>
                  <a:schemeClr val="bg2"/>
                </a:solidFill>
              </a:rPr>
              <a:t> are a means of discovering or finding out something. They are mental tricks of the trade or rules of thumb that are used, almost unconsciously, to simplify the process of decision making. They are cognitive devices that limit the need to search for, and evaluate, further options. The term also carries with it the idea of discovering things by trial and error rather than by systematic analysis of all appropriate information.</a:t>
            </a:r>
            <a:endParaRPr lang="en-GB" smtClean="0">
              <a:solidFill>
                <a:schemeClr val="bg2"/>
              </a:solidFill>
            </a:endParaRPr>
          </a:p>
        </p:txBody>
      </p:sp>
    </p:spTree>
    <p:extLst>
      <p:ext uri="{BB962C8B-B14F-4D97-AF65-F5344CB8AC3E}">
        <p14:creationId xmlns:p14="http://schemas.microsoft.com/office/powerpoint/2010/main" val="2262044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a:ln/>
        </p:spPr>
      </p:sp>
      <p:sp>
        <p:nvSpPr>
          <p:cNvPr id="25602" name="Rectangle 3"/>
          <p:cNvSpPr>
            <a:spLocks noGrp="1" noChangeArrowheads="1"/>
          </p:cNvSpPr>
          <p:nvPr>
            <p:ph type="body" idx="1"/>
          </p:nvPr>
        </p:nvSpPr>
        <p:spPr>
          <a:noFill/>
          <a:ln/>
        </p:spPr>
        <p:txBody>
          <a:bodyPr/>
          <a:lstStyle/>
          <a:p>
            <a:pPr eaLnBrk="1" hangingPunct="1"/>
            <a:r>
              <a:rPr lang="en-GB" smtClean="0">
                <a:solidFill>
                  <a:schemeClr val="bg2"/>
                </a:solidFill>
              </a:rPr>
              <a:t>   </a:t>
            </a:r>
            <a:r>
              <a:rPr lang="en-GB" smtClean="0"/>
              <a:t>https://plus.maths.org/content/solution-taxi-problem</a:t>
            </a:r>
          </a:p>
        </p:txBody>
      </p:sp>
    </p:spTree>
    <p:extLst>
      <p:ext uri="{BB962C8B-B14F-4D97-AF65-F5344CB8AC3E}">
        <p14:creationId xmlns:p14="http://schemas.microsoft.com/office/powerpoint/2010/main" val="420798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a:ln/>
        </p:spPr>
      </p:sp>
      <p:sp>
        <p:nvSpPr>
          <p:cNvPr id="2765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055732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a:ln/>
        </p:spPr>
      </p:sp>
      <p:sp>
        <p:nvSpPr>
          <p:cNvPr id="29698" name="Rectangle 3"/>
          <p:cNvSpPr>
            <a:spLocks noGrp="1" noChangeArrowheads="1"/>
          </p:cNvSpPr>
          <p:nvPr>
            <p:ph type="body" idx="1"/>
          </p:nvPr>
        </p:nvSpPr>
        <p:spPr>
          <a:noFill/>
          <a:ln/>
        </p:spPr>
        <p:txBody>
          <a:bodyPr/>
          <a:lstStyle/>
          <a:p>
            <a:pPr eaLnBrk="1" hangingPunct="1"/>
            <a:r>
              <a:rPr lang="en-GB" smtClean="0">
                <a:solidFill>
                  <a:schemeClr val="bg2"/>
                </a:solidFill>
              </a:rPr>
              <a:t>   </a:t>
            </a:r>
            <a:r>
              <a:rPr lang="en-GB" smtClean="0"/>
              <a:t>https://plus.maths.org/content/solution-taxi-problem</a:t>
            </a:r>
          </a:p>
          <a:p>
            <a:pPr eaLnBrk="1" hangingPunct="1"/>
            <a:endParaRPr lang="en-GB" smtClean="0"/>
          </a:p>
        </p:txBody>
      </p:sp>
    </p:spTree>
    <p:extLst>
      <p:ext uri="{BB962C8B-B14F-4D97-AF65-F5344CB8AC3E}">
        <p14:creationId xmlns:p14="http://schemas.microsoft.com/office/powerpoint/2010/main" val="1046085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r>
              <a:rPr lang="en-GB" smtClean="0">
                <a:solidFill>
                  <a:schemeClr val="bg2"/>
                </a:solidFill>
              </a:rPr>
              <a:t>   </a:t>
            </a:r>
            <a:r>
              <a:rPr lang="en-GB" smtClean="0"/>
              <a:t>https://plus.maths.org/content/solution-taxi-problem</a:t>
            </a:r>
          </a:p>
          <a:p>
            <a:pPr eaLnBrk="1" hangingPunct="1"/>
            <a:endParaRPr lang="en-GB" smtClean="0"/>
          </a:p>
        </p:txBody>
      </p:sp>
    </p:spTree>
    <p:extLst>
      <p:ext uri="{BB962C8B-B14F-4D97-AF65-F5344CB8AC3E}">
        <p14:creationId xmlns:p14="http://schemas.microsoft.com/office/powerpoint/2010/main" val="222351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Show of hands</a:t>
            </a:r>
            <a:endParaRPr lang="en-GB" dirty="0"/>
          </a:p>
        </p:txBody>
      </p:sp>
      <p:sp>
        <p:nvSpPr>
          <p:cNvPr id="4" name="Slide Number Placeholder 3"/>
          <p:cNvSpPr>
            <a:spLocks noGrp="1"/>
          </p:cNvSpPr>
          <p:nvPr>
            <p:ph type="sldNum" sz="quarter" idx="10"/>
          </p:nvPr>
        </p:nvSpPr>
        <p:spPr/>
        <p:txBody>
          <a:bodyPr/>
          <a:lstStyle/>
          <a:p>
            <a:pPr>
              <a:defRPr/>
            </a:pPr>
            <a:fld id="{70C4C5F3-14E2-4D80-8269-5C0431290C01}" type="slidenum">
              <a:rPr lang="en-GB" smtClean="0"/>
              <a:pPr>
                <a:defRPr/>
              </a:pPr>
              <a:t>17</a:t>
            </a:fld>
            <a:endParaRPr lang="en-GB"/>
          </a:p>
        </p:txBody>
      </p:sp>
    </p:spTree>
    <p:extLst>
      <p:ext uri="{BB962C8B-B14F-4D97-AF65-F5344CB8AC3E}">
        <p14:creationId xmlns:p14="http://schemas.microsoft.com/office/powerpoint/2010/main" val="3514213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Show of hands</a:t>
            </a:r>
            <a:endParaRPr lang="en-GB" dirty="0"/>
          </a:p>
        </p:txBody>
      </p:sp>
      <p:sp>
        <p:nvSpPr>
          <p:cNvPr id="4" name="Slide Number Placeholder 3"/>
          <p:cNvSpPr>
            <a:spLocks noGrp="1"/>
          </p:cNvSpPr>
          <p:nvPr>
            <p:ph type="sldNum" sz="quarter" idx="10"/>
          </p:nvPr>
        </p:nvSpPr>
        <p:spPr/>
        <p:txBody>
          <a:bodyPr/>
          <a:lstStyle/>
          <a:p>
            <a:pPr>
              <a:defRPr/>
            </a:pPr>
            <a:fld id="{70C4C5F3-14E2-4D80-8269-5C0431290C01}" type="slidenum">
              <a:rPr lang="en-GB" smtClean="0"/>
              <a:pPr>
                <a:defRPr/>
              </a:pPr>
              <a:t>18</a:t>
            </a:fld>
            <a:endParaRPr lang="en-GB"/>
          </a:p>
        </p:txBody>
      </p:sp>
    </p:spTree>
    <p:extLst>
      <p:ext uri="{BB962C8B-B14F-4D97-AF65-F5344CB8AC3E}">
        <p14:creationId xmlns:p14="http://schemas.microsoft.com/office/powerpoint/2010/main" val="35142130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0C4C5F3-14E2-4D80-8269-5C0431290C01}" type="slidenum">
              <a:rPr lang="en-GB" smtClean="0"/>
              <a:pPr>
                <a:defRPr/>
              </a:pPr>
              <a:t>19</a:t>
            </a:fld>
            <a:endParaRPr lang="en-GB"/>
          </a:p>
        </p:txBody>
      </p:sp>
    </p:spTree>
    <p:extLst>
      <p:ext uri="{BB962C8B-B14F-4D97-AF65-F5344CB8AC3E}">
        <p14:creationId xmlns:p14="http://schemas.microsoft.com/office/powerpoint/2010/main" val="3514213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B9CA0EFF-40C6-4DD5-BC7A-EE9D023E2691}" type="datetimeFigureOut">
              <a:rPr lang="en-GB"/>
              <a:pPr>
                <a:defRPr/>
              </a:pPr>
              <a:t>18/05/2016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0876DDF-5CC5-462E-B74F-0FDC1D9903A5}"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653EA6B-470E-471D-93F9-A22186E60E90}" type="datetimeFigureOut">
              <a:rPr lang="en-GB"/>
              <a:pPr>
                <a:defRPr/>
              </a:pPr>
              <a:t>18/05/2016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4898AD8-7740-45B3-8816-3C03A63FE57D}"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9F76C26D-F7E4-443A-8FFB-7197D8A9A78A}" type="datetimeFigureOut">
              <a:rPr lang="en-GB"/>
              <a:pPr>
                <a:defRPr/>
              </a:pPr>
              <a:t>18/05/2016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2D4163A-FED7-4107-A57B-DA1DFEACFC59}"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2A08A65A-458C-44D3-BDF7-8B78E2CCBBBE}" type="datetimeFigureOut">
              <a:rPr lang="en-GB"/>
              <a:pPr>
                <a:defRPr/>
              </a:pPr>
              <a:t>18/05/2016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5557631-C19C-479A-A8B4-D38704B9EF50}"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688A4C0-B376-44B8-9119-0C993F990E7A}" type="datetimeFigureOut">
              <a:rPr lang="en-GB"/>
              <a:pPr>
                <a:defRPr/>
              </a:pPr>
              <a:t>18/05/2016</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4FA9D6C-CDD1-4037-8213-509904880337}"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4CBE882E-523A-400D-9B0E-4CB66A3B28E0}" type="datetimeFigureOut">
              <a:rPr lang="en-GB"/>
              <a:pPr>
                <a:defRPr/>
              </a:pPr>
              <a:t>18/05/2016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D23D949-7080-4853-BCD6-5E75A07ACEB2}"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E5B24559-E02C-4471-9D02-AC94FF35F9C9}" type="datetimeFigureOut">
              <a:rPr lang="en-GB"/>
              <a:pPr>
                <a:defRPr/>
              </a:pPr>
              <a:t>18/05/2016</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95256A91-6713-4434-AC78-82D40F62AE27}"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79E542A2-CE8C-41B7-A128-F150CF68B985}" type="datetimeFigureOut">
              <a:rPr lang="en-GB"/>
              <a:pPr>
                <a:defRPr/>
              </a:pPr>
              <a:t>18/05/2016</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D22D0F57-83CD-4EA0-A517-6C760A23322E}"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B8DCC1F-F665-46E1-A02A-01B7C2C64C8F}" type="datetimeFigureOut">
              <a:rPr lang="en-GB"/>
              <a:pPr>
                <a:defRPr/>
              </a:pPr>
              <a:t>18/05/2016</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50EE0926-1A8D-411A-B447-B97EFD3B69D6}"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A003336-13F4-4D66-B100-B1FEE3AEC885}" type="datetimeFigureOut">
              <a:rPr lang="en-GB"/>
              <a:pPr>
                <a:defRPr/>
              </a:pPr>
              <a:t>18/05/2016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8FF42CC-4412-410F-BFE0-D7A8F127BB6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4C7282-494D-4AF4-8E55-C0BA67229F6B}" type="datetimeFigureOut">
              <a:rPr lang="en-GB"/>
              <a:pPr>
                <a:defRPr/>
              </a:pPr>
              <a:t>18/05/2016</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A61BD6E-150E-49FF-A084-FD87B55A37E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2AD6A09F-43B0-4763-ABCE-E4A39993EFDB}" type="datetimeFigureOut">
              <a:rPr lang="en-GB"/>
              <a:pPr>
                <a:defRPr/>
              </a:pPr>
              <a:t>18/05/2016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5AEFB2B-49D0-4A4D-8C1A-55006D7D168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s://www.youtube.com/watch?v=hkXHsK4AQP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image" Target="../media/image12.jpeg"/><Relationship Id="rId4" Type="http://schemas.openxmlformats.org/officeDocument/2006/relationships/image" Target="../media/image2.emf"/></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2.emf"/></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image" Target="../media/image15.png"/><Relationship Id="rId4" Type="http://schemas.openxmlformats.org/officeDocument/2006/relationships/image" Target="../media/image2.emf"/></Relationships>
</file>

<file path=ppt/slides/_rels/slide13.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https://en.wikipedia.org/wiki/Joseph_Priestley" TargetMode="External"/><Relationship Id="rId7"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2.emf"/><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emf"/></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image" Target="../media/image18.jpeg"/><Relationship Id="rId4" Type="http://schemas.openxmlformats.org/officeDocument/2006/relationships/image" Target="../media/image2.emf"/></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5.jpg"/><Relationship Id="rId5" Type="http://schemas.openxmlformats.org/officeDocument/2006/relationships/image" Target="../media/image19.png"/><Relationship Id="rId4" Type="http://schemas.openxmlformats.org/officeDocument/2006/relationships/image" Target="../media/image2.emf"/></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5.jpg"/><Relationship Id="rId5" Type="http://schemas.openxmlformats.org/officeDocument/2006/relationships/image" Target="../media/image20.png"/><Relationship Id="rId4" Type="http://schemas.openxmlformats.org/officeDocument/2006/relationships/image" Target="../media/image2.emf"/></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2.jpeg"/></Relationships>
</file>

<file path=ppt/slides/_rels/slide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2.jpeg"/></Relationships>
</file>

<file path=ppt/slides/_rels/slide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3.jpeg"/></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6.emf"/></Relationships>
</file>

<file path=ppt/slides/_rels/slide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5.jpg"/></Relationships>
</file>

<file path=ppt/slides/_rels/slide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25.jpg"/></Relationships>
</file>

<file path=ppt/slides/_rels/slide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png"/><Relationship Id="rId4" Type="http://schemas.openxmlformats.org/officeDocument/2006/relationships/image" Target="../media/image2.emf"/></Relationships>
</file>

<file path=ppt/slides/_rels/slide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r.baker@shu.ac.uk" TargetMode="External"/><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2.emf"/></Relationships>
</file>

<file path=ppt/slides/_rels/slide4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5.jp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6"/>
          <p:cNvSpPr>
            <a:spLocks noGrp="1"/>
          </p:cNvSpPr>
          <p:nvPr>
            <p:ph type="title"/>
          </p:nvPr>
        </p:nvSpPr>
        <p:spPr/>
        <p:txBody>
          <a:bodyPr/>
          <a:lstStyle/>
          <a:p>
            <a:pPr eaLnBrk="1" hangingPunct="1"/>
            <a:endParaRPr lang="en-GB" dirty="0" smtClean="0"/>
          </a:p>
        </p:txBody>
      </p:sp>
      <p:pic>
        <p:nvPicPr>
          <p:cNvPr id="14338"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14339"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14340" name="Picture 6" descr="10455823_10152819760657318_9050800788528218574_n-200x200">
            <a:hlinkClick r:id="rId4"/>
          </p:cNvPr>
          <p:cNvPicPr>
            <a:picLocks noGrp="1" noChangeAspect="1" noChangeArrowheads="1"/>
          </p:cNvPicPr>
          <p:nvPr>
            <p:ph idx="4294967295"/>
          </p:nvPr>
        </p:nvPicPr>
        <p:blipFill>
          <a:blip r:embed="rId5"/>
          <a:srcRect/>
          <a:stretch>
            <a:fillRect/>
          </a:stretch>
        </p:blipFill>
        <p:spPr>
          <a:xfrm>
            <a:off x="468313" y="2205038"/>
            <a:ext cx="3887787" cy="3887787"/>
          </a:xfrm>
        </p:spPr>
      </p:pic>
      <p:sp>
        <p:nvSpPr>
          <p:cNvPr id="14341" name="Text Box 7"/>
          <p:cNvSpPr txBox="1">
            <a:spLocks noChangeArrowheads="1"/>
          </p:cNvSpPr>
          <p:nvPr/>
        </p:nvSpPr>
        <p:spPr bwMode="auto">
          <a:xfrm>
            <a:off x="4932363" y="2263775"/>
            <a:ext cx="3743325" cy="3757613"/>
          </a:xfrm>
          <a:prstGeom prst="rect">
            <a:avLst/>
          </a:prstGeom>
          <a:noFill/>
          <a:ln w="9525">
            <a:noFill/>
            <a:miter lim="800000"/>
            <a:headEnd/>
            <a:tailEnd/>
          </a:ln>
        </p:spPr>
        <p:txBody>
          <a:bodyPr>
            <a:spAutoFit/>
          </a:bodyPr>
          <a:lstStyle/>
          <a:p>
            <a:pPr>
              <a:spcBef>
                <a:spcPct val="50000"/>
              </a:spcBef>
            </a:pPr>
            <a:endParaRPr lang="en-GB" dirty="0"/>
          </a:p>
          <a:p>
            <a:pPr>
              <a:spcBef>
                <a:spcPct val="50000"/>
              </a:spcBef>
            </a:pPr>
            <a:endParaRPr lang="en-GB" dirty="0"/>
          </a:p>
          <a:p>
            <a:pPr>
              <a:spcBef>
                <a:spcPct val="50000"/>
              </a:spcBef>
            </a:pPr>
            <a:endParaRPr lang="en-GB" dirty="0"/>
          </a:p>
          <a:p>
            <a:pPr>
              <a:spcBef>
                <a:spcPct val="50000"/>
              </a:spcBef>
            </a:pPr>
            <a:r>
              <a:rPr lang="en-GB" sz="4000" dirty="0" err="1"/>
              <a:t>Terve</a:t>
            </a:r>
            <a:r>
              <a:rPr lang="en-GB" sz="4000" dirty="0"/>
              <a:t> Helsinki !</a:t>
            </a:r>
          </a:p>
          <a:p>
            <a:pPr>
              <a:spcBef>
                <a:spcPct val="50000"/>
              </a:spcBef>
            </a:pPr>
            <a:endParaRPr lang="en-GB" dirty="0"/>
          </a:p>
          <a:p>
            <a:pPr>
              <a:spcBef>
                <a:spcPct val="50000"/>
              </a:spcBef>
            </a:pPr>
            <a:endParaRPr lang="en-GB" dirty="0"/>
          </a:p>
          <a:p>
            <a:pPr>
              <a:spcBef>
                <a:spcPct val="50000"/>
              </a:spcBef>
            </a:pPr>
            <a:endParaRPr lang="en-GB" dirty="0"/>
          </a:p>
          <a:p>
            <a:pPr>
              <a:spcBef>
                <a:spcPct val="50000"/>
              </a:spcBef>
            </a:pPr>
            <a:endParaRPr lang="en-GB" dirty="0"/>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896" y="285340"/>
            <a:ext cx="152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idx="4294967295"/>
          </p:nvPr>
        </p:nvSpPr>
        <p:spPr>
          <a:xfrm>
            <a:off x="468313" y="692150"/>
            <a:ext cx="8229600" cy="1143000"/>
          </a:xfrm>
        </p:spPr>
        <p:txBody>
          <a:bodyPr/>
          <a:lstStyle/>
          <a:p>
            <a:r>
              <a:rPr lang="en-GB" strike="dblStrike" dirty="0" smtClean="0"/>
              <a:t/>
            </a:r>
            <a:br>
              <a:rPr lang="en-GB" strike="dblStrike" dirty="0" smtClean="0"/>
            </a:br>
            <a:r>
              <a:rPr lang="en-GB" strike="dblStrike" dirty="0" smtClean="0"/>
              <a:t>Heuristic</a:t>
            </a:r>
            <a:r>
              <a:rPr lang="en-GB" dirty="0" smtClean="0"/>
              <a:t> thinking</a:t>
            </a:r>
          </a:p>
        </p:txBody>
      </p:sp>
      <p:pic>
        <p:nvPicPr>
          <p:cNvPr id="22530" name="Picture 2"/>
          <p:cNvPicPr>
            <a:picLocks noChangeAspect="1" noChangeArrowheads="1"/>
          </p:cNvPicPr>
          <p:nvPr/>
        </p:nvPicPr>
        <p:blipFill>
          <a:blip r:embed="rId3"/>
          <a:srcRect/>
          <a:stretch>
            <a:fillRect/>
          </a:stretch>
        </p:blipFill>
        <p:spPr bwMode="auto">
          <a:xfrm>
            <a:off x="468313" y="260350"/>
            <a:ext cx="1590675" cy="622300"/>
          </a:xfrm>
          <a:prstGeom prst="rect">
            <a:avLst/>
          </a:prstGeom>
          <a:noFill/>
          <a:ln w="9525">
            <a:noFill/>
            <a:miter lim="800000"/>
            <a:headEnd/>
            <a:tailEnd/>
          </a:ln>
        </p:spPr>
      </p:pic>
      <p:pic>
        <p:nvPicPr>
          <p:cNvPr id="22531" name="Picture 3"/>
          <p:cNvPicPr>
            <a:picLocks noChangeAspect="1" noChangeArrowheads="1"/>
          </p:cNvPicPr>
          <p:nvPr/>
        </p:nvPicPr>
        <p:blipFill>
          <a:blip r:embed="rId4"/>
          <a:srcRect/>
          <a:stretch>
            <a:fillRect/>
          </a:stretch>
        </p:blipFill>
        <p:spPr bwMode="auto">
          <a:xfrm>
            <a:off x="6578600" y="260350"/>
            <a:ext cx="2097088" cy="587375"/>
          </a:xfrm>
          <a:prstGeom prst="rect">
            <a:avLst/>
          </a:prstGeom>
          <a:noFill/>
          <a:ln w="9525">
            <a:noFill/>
            <a:miter lim="800000"/>
            <a:headEnd/>
            <a:tailEnd/>
          </a:ln>
        </p:spPr>
      </p:pic>
      <p:sp>
        <p:nvSpPr>
          <p:cNvPr id="22532" name="AutoShape 10" descr="Image result for merriam webster"/>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n-GB"/>
          </a:p>
        </p:txBody>
      </p:sp>
      <p:pic>
        <p:nvPicPr>
          <p:cNvPr id="22533" name="Picture 9" descr="Toroidion_1MW_Concept_6"/>
          <p:cNvPicPr>
            <a:picLocks noGrp="1" noChangeAspect="1" noChangeArrowheads="1"/>
          </p:cNvPicPr>
          <p:nvPr>
            <p:ph sz="half" idx="4294967295"/>
          </p:nvPr>
        </p:nvPicPr>
        <p:blipFill>
          <a:blip r:embed="rId5"/>
          <a:srcRect/>
          <a:stretch>
            <a:fillRect/>
          </a:stretch>
        </p:blipFill>
        <p:spPr>
          <a:xfrm>
            <a:off x="4859338" y="2420938"/>
            <a:ext cx="3390900" cy="2262187"/>
          </a:xfrm>
        </p:spPr>
      </p:pic>
      <p:sp>
        <p:nvSpPr>
          <p:cNvPr id="5" name="TextBox 4"/>
          <p:cNvSpPr txBox="1"/>
          <p:nvPr/>
        </p:nvSpPr>
        <p:spPr>
          <a:xfrm>
            <a:off x="755576" y="2060848"/>
            <a:ext cx="3672408" cy="3139321"/>
          </a:xfrm>
          <a:prstGeom prst="rect">
            <a:avLst/>
          </a:prstGeom>
          <a:noFill/>
        </p:spPr>
        <p:txBody>
          <a:bodyPr wrap="square" rtlCol="0">
            <a:spAutoFit/>
          </a:bodyPr>
          <a:lstStyle/>
          <a:p>
            <a:r>
              <a:rPr lang="en-GB" b="1" dirty="0" smtClean="0">
                <a:latin typeface="+mn-lt"/>
              </a:rPr>
              <a:t>When we choose a car to buy: process is 'subjective expected utility'</a:t>
            </a:r>
          </a:p>
          <a:p>
            <a:endParaRPr lang="en-GB" b="1" dirty="0" smtClean="0">
              <a:latin typeface="+mn-lt"/>
            </a:endParaRPr>
          </a:p>
          <a:p>
            <a:pPr marL="342900" indent="-342900">
              <a:buFont typeface="+mj-lt"/>
              <a:buAutoNum type="arabicPeriod"/>
            </a:pPr>
            <a:r>
              <a:rPr lang="en-GB" b="1" dirty="0" smtClean="0">
                <a:latin typeface="+mn-lt"/>
              </a:rPr>
              <a:t>Identify available cars</a:t>
            </a:r>
          </a:p>
          <a:p>
            <a:pPr marL="342900" indent="-342900">
              <a:buFont typeface="+mj-lt"/>
              <a:buAutoNum type="arabicPeriod"/>
            </a:pPr>
            <a:r>
              <a:rPr lang="en-GB" b="1" dirty="0" smtClean="0">
                <a:latin typeface="+mn-lt"/>
              </a:rPr>
              <a:t>identify my important factors</a:t>
            </a:r>
          </a:p>
          <a:p>
            <a:pPr marL="342900" indent="-342900">
              <a:buFont typeface="+mj-lt"/>
              <a:buAutoNum type="arabicPeriod"/>
            </a:pPr>
            <a:r>
              <a:rPr lang="en-GB" b="1" dirty="0" smtClean="0">
                <a:latin typeface="+mn-lt"/>
              </a:rPr>
              <a:t>Rank those factors by weights</a:t>
            </a:r>
          </a:p>
          <a:p>
            <a:pPr marL="342900" indent="-342900">
              <a:buFont typeface="+mj-lt"/>
              <a:buAutoNum type="arabicPeriod"/>
            </a:pPr>
            <a:r>
              <a:rPr lang="en-GB" b="1" dirty="0" smtClean="0">
                <a:latin typeface="+mn-lt"/>
              </a:rPr>
              <a:t>Research each car and compare to factors</a:t>
            </a:r>
          </a:p>
          <a:p>
            <a:pPr marL="342900" indent="-342900">
              <a:buFont typeface="+mj-lt"/>
              <a:buAutoNum type="arabicPeriod"/>
            </a:pPr>
            <a:r>
              <a:rPr lang="en-GB" b="1" dirty="0" smtClean="0">
                <a:latin typeface="+mn-lt"/>
              </a:rPr>
              <a:t>Choose car with highest score</a:t>
            </a:r>
          </a:p>
          <a:p>
            <a:endParaRPr lang="en-GB" dirty="0"/>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p:txBody>
          <a:bodyPr/>
          <a:lstStyle/>
          <a:p>
            <a:endParaRPr lang="en-GB" dirty="0" smtClean="0"/>
          </a:p>
        </p:txBody>
      </p:sp>
      <p:sp>
        <p:nvSpPr>
          <p:cNvPr id="20482" name="Content Placeholder 7"/>
          <p:cNvSpPr>
            <a:spLocks noGrp="1"/>
          </p:cNvSpPr>
          <p:nvPr>
            <p:ph sz="half" idx="1"/>
          </p:nvPr>
        </p:nvSpPr>
        <p:spPr>
          <a:xfrm>
            <a:off x="5219700" y="2565400"/>
            <a:ext cx="3390900" cy="3960813"/>
          </a:xfrm>
        </p:spPr>
        <p:txBody>
          <a:bodyPr/>
          <a:lstStyle/>
          <a:p>
            <a:pPr marL="0" indent="0">
              <a:buFont typeface="Arial" charset="0"/>
              <a:buNone/>
            </a:pPr>
            <a:r>
              <a:rPr lang="en-GB" altLang="zh-CN" sz="2000" i="1" dirty="0" smtClean="0">
                <a:latin typeface="Times New Roman" panose="02020603050405020304" pitchFamily="18" charset="0"/>
                <a:cs typeface="Times New Roman" panose="02020603050405020304" pitchFamily="18" charset="0"/>
              </a:rPr>
              <a:t>adjective</a:t>
            </a:r>
            <a:endParaRPr lang="en-GB" altLang="zh-CN" sz="2000" dirty="0" smtClean="0">
              <a:latin typeface="Times New Roman" panose="02020603050405020304" pitchFamily="18" charset="0"/>
              <a:cs typeface="Times New Roman" panose="02020603050405020304" pitchFamily="18" charset="0"/>
            </a:endParaRPr>
          </a:p>
          <a:p>
            <a:pPr marL="0" indent="0">
              <a:buFont typeface="Arial" charset="0"/>
              <a:buNone/>
            </a:pPr>
            <a:r>
              <a:rPr lang="en-GB" altLang="zh-CN" sz="2000" dirty="0" smtClean="0">
                <a:latin typeface="Times New Roman" panose="02020603050405020304" pitchFamily="18" charset="0"/>
                <a:cs typeface="Times New Roman" panose="02020603050405020304" pitchFamily="18" charset="0"/>
              </a:rPr>
              <a:t>enabling a person to discover or learn something for themselves.</a:t>
            </a:r>
          </a:p>
          <a:p>
            <a:pPr marL="0" indent="0">
              <a:buFont typeface="Arial" charset="0"/>
              <a:buNone/>
            </a:pPr>
            <a:r>
              <a:rPr lang="en-GB" altLang="zh-CN" sz="2000" dirty="0" smtClean="0">
                <a:latin typeface="Times New Roman" panose="02020603050405020304" pitchFamily="18" charset="0"/>
                <a:cs typeface="Times New Roman" panose="02020603050405020304" pitchFamily="18" charset="0"/>
              </a:rPr>
              <a:t>"a ‘hands-on’ or interactive heuristic approach to learning"</a:t>
            </a:r>
          </a:p>
          <a:p>
            <a:pPr marL="0" indent="0">
              <a:spcBef>
                <a:spcPct val="0"/>
              </a:spcBef>
              <a:buFont typeface="Arial" charset="0"/>
              <a:buNone/>
            </a:pPr>
            <a:endParaRPr lang="en-GB" altLang="zh-CN" sz="2400" b="1" dirty="0" smtClean="0">
              <a:latin typeface="Times New Roman" panose="02020603050405020304" pitchFamily="18" charset="0"/>
              <a:cs typeface="Times New Roman" panose="02020603050405020304" pitchFamily="18" charset="0"/>
            </a:endParaRPr>
          </a:p>
          <a:p>
            <a:pPr marL="0" indent="0">
              <a:spcBef>
                <a:spcPct val="0"/>
              </a:spcBef>
              <a:buFont typeface="Arial" charset="0"/>
              <a:buNone/>
            </a:pPr>
            <a:r>
              <a:rPr lang="en-GB" altLang="zh-CN" sz="2000" dirty="0" smtClean="0">
                <a:latin typeface="Times New Roman" panose="02020603050405020304" pitchFamily="18" charset="0"/>
                <a:cs typeface="Times New Roman" panose="02020603050405020304" pitchFamily="18" charset="0"/>
              </a:rPr>
              <a:t>German </a:t>
            </a:r>
            <a:r>
              <a:rPr lang="en-GB" altLang="zh-CN" sz="2000" i="1" dirty="0" err="1" smtClean="0">
                <a:latin typeface="Times New Roman" panose="02020603050405020304" pitchFamily="18" charset="0"/>
                <a:cs typeface="Times New Roman" panose="02020603050405020304" pitchFamily="18" charset="0"/>
              </a:rPr>
              <a:t>heuristisch</a:t>
            </a:r>
            <a:r>
              <a:rPr lang="en-GB" altLang="zh-CN" sz="2000" dirty="0" smtClean="0">
                <a:latin typeface="Times New Roman" panose="02020603050405020304" pitchFamily="18" charset="0"/>
                <a:cs typeface="Times New Roman" panose="02020603050405020304" pitchFamily="18" charset="0"/>
              </a:rPr>
              <a:t>, from New Latin </a:t>
            </a:r>
            <a:r>
              <a:rPr lang="en-GB" altLang="zh-CN" sz="2000" i="1" dirty="0" err="1" smtClean="0">
                <a:latin typeface="Times New Roman" panose="02020603050405020304" pitchFamily="18" charset="0"/>
                <a:cs typeface="Times New Roman" panose="02020603050405020304" pitchFamily="18" charset="0"/>
              </a:rPr>
              <a:t>heuristicus</a:t>
            </a:r>
            <a:r>
              <a:rPr lang="en-GB" altLang="zh-CN" sz="2000" dirty="0" smtClean="0">
                <a:latin typeface="Times New Roman" panose="02020603050405020304" pitchFamily="18" charset="0"/>
                <a:cs typeface="Times New Roman" panose="02020603050405020304" pitchFamily="18" charset="0"/>
              </a:rPr>
              <a:t>, </a:t>
            </a:r>
          </a:p>
          <a:p>
            <a:pPr marL="0" indent="0">
              <a:spcBef>
                <a:spcPct val="0"/>
              </a:spcBef>
              <a:buFont typeface="Arial" charset="0"/>
              <a:buNone/>
            </a:pPr>
            <a:r>
              <a:rPr lang="en-GB" altLang="zh-CN" sz="2000" dirty="0" smtClean="0">
                <a:latin typeface="Times New Roman" panose="02020603050405020304" pitchFamily="18" charset="0"/>
                <a:cs typeface="Times New Roman" panose="02020603050405020304" pitchFamily="18" charset="0"/>
              </a:rPr>
              <a:t>from Greek </a:t>
            </a:r>
            <a:r>
              <a:rPr lang="en-GB" altLang="zh-CN" sz="2000" i="1" dirty="0" err="1" smtClean="0">
                <a:latin typeface="Times New Roman" panose="02020603050405020304" pitchFamily="18" charset="0"/>
                <a:cs typeface="Times New Roman" panose="02020603050405020304" pitchFamily="18" charset="0"/>
              </a:rPr>
              <a:t>heuriskein</a:t>
            </a:r>
            <a:r>
              <a:rPr lang="en-GB" altLang="zh-CN" sz="2000" dirty="0" smtClean="0">
                <a:latin typeface="Times New Roman" panose="02020603050405020304" pitchFamily="18" charset="0"/>
                <a:cs typeface="Times New Roman" panose="02020603050405020304" pitchFamily="18" charset="0"/>
              </a:rPr>
              <a:t> to discover; </a:t>
            </a:r>
          </a:p>
          <a:p>
            <a:pPr marL="0" indent="0">
              <a:spcBef>
                <a:spcPct val="0"/>
              </a:spcBef>
              <a:buFont typeface="Arial" charset="0"/>
              <a:buNone/>
            </a:pPr>
            <a:endParaRPr lang="en-GB" altLang="zh-CN" sz="2000" dirty="0" smtClean="0">
              <a:latin typeface="Times New Roman" panose="02020603050405020304" pitchFamily="18" charset="0"/>
              <a:cs typeface="Times New Roman" panose="02020603050405020304" pitchFamily="18" charset="0"/>
            </a:endParaRPr>
          </a:p>
          <a:p>
            <a:pPr marL="0" indent="0">
              <a:spcBef>
                <a:spcPct val="0"/>
              </a:spcBef>
              <a:buFont typeface="Arial" charset="0"/>
              <a:buNone/>
            </a:pPr>
            <a:r>
              <a:rPr lang="en-GB" altLang="zh-CN" sz="1600" dirty="0" smtClean="0">
                <a:latin typeface="Times New Roman" panose="02020603050405020304" pitchFamily="18" charset="0"/>
                <a:cs typeface="Times New Roman" panose="02020603050405020304" pitchFamily="18" charset="0"/>
              </a:rPr>
              <a:t>First known use: 1821</a:t>
            </a:r>
          </a:p>
        </p:txBody>
      </p:sp>
      <p:pic>
        <p:nvPicPr>
          <p:cNvPr id="20483" name="Picture 2"/>
          <p:cNvPicPr>
            <a:picLocks noChangeAspect="1" noChangeArrowheads="1"/>
          </p:cNvPicPr>
          <p:nvPr/>
        </p:nvPicPr>
        <p:blipFill>
          <a:blip r:embed="rId3"/>
          <a:srcRect/>
          <a:stretch>
            <a:fillRect/>
          </a:stretch>
        </p:blipFill>
        <p:spPr bwMode="auto">
          <a:xfrm>
            <a:off x="468313" y="260350"/>
            <a:ext cx="1590675" cy="622300"/>
          </a:xfrm>
          <a:prstGeom prst="rect">
            <a:avLst/>
          </a:prstGeom>
          <a:noFill/>
          <a:ln w="9525">
            <a:noFill/>
            <a:miter lim="800000"/>
            <a:headEnd/>
            <a:tailEnd/>
          </a:ln>
        </p:spPr>
      </p:pic>
      <p:pic>
        <p:nvPicPr>
          <p:cNvPr id="20484" name="Picture 3"/>
          <p:cNvPicPr>
            <a:picLocks noChangeAspect="1" noChangeArrowheads="1"/>
          </p:cNvPicPr>
          <p:nvPr/>
        </p:nvPicPr>
        <p:blipFill>
          <a:blip r:embed="rId4"/>
          <a:srcRect/>
          <a:stretch>
            <a:fillRect/>
          </a:stretch>
        </p:blipFill>
        <p:spPr bwMode="auto">
          <a:xfrm>
            <a:off x="6578600" y="260350"/>
            <a:ext cx="2097088" cy="587375"/>
          </a:xfrm>
          <a:prstGeom prst="rect">
            <a:avLst/>
          </a:prstGeom>
          <a:noFill/>
          <a:ln w="9525">
            <a:noFill/>
            <a:miter lim="800000"/>
            <a:headEnd/>
            <a:tailEnd/>
          </a:ln>
        </p:spPr>
      </p:pic>
      <p:pic>
        <p:nvPicPr>
          <p:cNvPr id="20485" name="Picture 8"/>
          <p:cNvPicPr>
            <a:picLocks noChangeAspect="1" noChangeArrowheads="1"/>
          </p:cNvPicPr>
          <p:nvPr/>
        </p:nvPicPr>
        <p:blipFill>
          <a:blip r:embed="rId5"/>
          <a:srcRect/>
          <a:stretch>
            <a:fillRect/>
          </a:stretch>
        </p:blipFill>
        <p:spPr bwMode="auto">
          <a:xfrm>
            <a:off x="5148263" y="1773238"/>
            <a:ext cx="1800225" cy="722312"/>
          </a:xfrm>
          <a:prstGeom prst="rect">
            <a:avLst/>
          </a:prstGeom>
          <a:noFill/>
          <a:ln w="9525">
            <a:noFill/>
            <a:miter lim="800000"/>
            <a:headEnd/>
            <a:tailEnd/>
          </a:ln>
        </p:spPr>
      </p:pic>
      <p:sp>
        <p:nvSpPr>
          <p:cNvPr id="20486" name="AutoShape 10" descr="Image result for merriam webster"/>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n-GB"/>
          </a:p>
        </p:txBody>
      </p:sp>
      <p:pic>
        <p:nvPicPr>
          <p:cNvPr id="20487" name="Picture 11" descr="download"/>
          <p:cNvPicPr>
            <a:picLocks noGrp="1" noChangeAspect="1" noChangeArrowheads="1"/>
          </p:cNvPicPr>
          <p:nvPr>
            <p:ph sz="half" idx="2"/>
          </p:nvPr>
        </p:nvPicPr>
        <p:blipFill>
          <a:blip r:embed="rId6"/>
          <a:srcRect/>
          <a:stretch>
            <a:fillRect/>
          </a:stretch>
        </p:blipFill>
        <p:spPr>
          <a:xfrm rot="1163164">
            <a:off x="684213" y="2867025"/>
            <a:ext cx="3816350" cy="2506663"/>
          </a:xfr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idx="4294967295"/>
          </p:nvPr>
        </p:nvSpPr>
        <p:spPr>
          <a:xfrm>
            <a:off x="468313" y="980728"/>
            <a:ext cx="8229600" cy="1143000"/>
          </a:xfrm>
        </p:spPr>
        <p:txBody>
          <a:bodyPr/>
          <a:lstStyle/>
          <a:p>
            <a:r>
              <a:rPr lang="en-GB" dirty="0" smtClean="0"/>
              <a:t>Decision-making heuristics</a:t>
            </a:r>
          </a:p>
        </p:txBody>
      </p:sp>
      <p:pic>
        <p:nvPicPr>
          <p:cNvPr id="24578" name="Picture 2"/>
          <p:cNvPicPr>
            <a:picLocks noChangeAspect="1" noChangeArrowheads="1"/>
          </p:cNvPicPr>
          <p:nvPr/>
        </p:nvPicPr>
        <p:blipFill>
          <a:blip r:embed="rId3"/>
          <a:srcRect/>
          <a:stretch>
            <a:fillRect/>
          </a:stretch>
        </p:blipFill>
        <p:spPr bwMode="auto">
          <a:xfrm>
            <a:off x="468313" y="260350"/>
            <a:ext cx="1590675" cy="622300"/>
          </a:xfrm>
          <a:prstGeom prst="rect">
            <a:avLst/>
          </a:prstGeom>
          <a:noFill/>
          <a:ln w="9525">
            <a:noFill/>
            <a:miter lim="800000"/>
            <a:headEnd/>
            <a:tailEnd/>
          </a:ln>
        </p:spPr>
      </p:pic>
      <p:pic>
        <p:nvPicPr>
          <p:cNvPr id="24579" name="Picture 3"/>
          <p:cNvPicPr>
            <a:picLocks noChangeAspect="1" noChangeArrowheads="1"/>
          </p:cNvPicPr>
          <p:nvPr/>
        </p:nvPicPr>
        <p:blipFill>
          <a:blip r:embed="rId4"/>
          <a:srcRect/>
          <a:stretch>
            <a:fillRect/>
          </a:stretch>
        </p:blipFill>
        <p:spPr bwMode="auto">
          <a:xfrm>
            <a:off x="6578600" y="260350"/>
            <a:ext cx="2097088" cy="587375"/>
          </a:xfrm>
          <a:prstGeom prst="rect">
            <a:avLst/>
          </a:prstGeom>
          <a:noFill/>
          <a:ln w="9525">
            <a:noFill/>
            <a:miter lim="800000"/>
            <a:headEnd/>
            <a:tailEnd/>
          </a:ln>
        </p:spPr>
      </p:pic>
      <p:sp>
        <p:nvSpPr>
          <p:cNvPr id="24580" name="AutoShape 10" descr="Image result for merriam webster"/>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n-GB"/>
          </a:p>
        </p:txBody>
      </p:sp>
      <p:pic>
        <p:nvPicPr>
          <p:cNvPr id="24581" name="Picture 9"/>
          <p:cNvPicPr>
            <a:picLocks noChangeAspect="1" noChangeArrowheads="1"/>
          </p:cNvPicPr>
          <p:nvPr/>
        </p:nvPicPr>
        <p:blipFill>
          <a:blip r:embed="rId5"/>
          <a:srcRect/>
          <a:stretch>
            <a:fillRect/>
          </a:stretch>
        </p:blipFill>
        <p:spPr bwMode="auto">
          <a:xfrm>
            <a:off x="2401888" y="2276872"/>
            <a:ext cx="4257675" cy="1514475"/>
          </a:xfrm>
          <a:prstGeom prst="rect">
            <a:avLst/>
          </a:prstGeom>
          <a:noFill/>
          <a:ln w="9525">
            <a:noFill/>
            <a:miter lim="800000"/>
            <a:headEnd/>
            <a:tailEnd/>
          </a:ln>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2" name="TextBox 1"/>
          <p:cNvSpPr txBox="1"/>
          <p:nvPr/>
        </p:nvSpPr>
        <p:spPr>
          <a:xfrm>
            <a:off x="899592" y="4077072"/>
            <a:ext cx="7200800" cy="2862322"/>
          </a:xfrm>
          <a:prstGeom prst="rect">
            <a:avLst/>
          </a:prstGeom>
          <a:noFill/>
        </p:spPr>
        <p:txBody>
          <a:bodyPr wrap="square" rtlCol="0">
            <a:spAutoFit/>
          </a:bodyPr>
          <a:lstStyle/>
          <a:p>
            <a:r>
              <a:rPr lang="fi-FI" dirty="0" smtClean="0"/>
              <a:t>85% </a:t>
            </a:r>
            <a:r>
              <a:rPr lang="fi-FI" dirty="0" err="1" smtClean="0"/>
              <a:t>taxis</a:t>
            </a:r>
            <a:r>
              <a:rPr lang="fi-FI" dirty="0" smtClean="0"/>
              <a:t> </a:t>
            </a:r>
            <a:r>
              <a:rPr lang="fi-FI" dirty="0" err="1" smtClean="0"/>
              <a:t>are</a:t>
            </a:r>
            <a:r>
              <a:rPr lang="fi-FI" dirty="0" smtClean="0"/>
              <a:t> </a:t>
            </a:r>
            <a:r>
              <a:rPr lang="fi-FI" dirty="0" err="1" smtClean="0"/>
              <a:t>blue</a:t>
            </a:r>
            <a:r>
              <a:rPr lang="fi-FI" dirty="0" smtClean="0"/>
              <a:t>, 15% </a:t>
            </a:r>
            <a:r>
              <a:rPr lang="fi-FI" dirty="0" err="1" smtClean="0"/>
              <a:t>green</a:t>
            </a:r>
            <a:endParaRPr lang="fi-FI" dirty="0" smtClean="0"/>
          </a:p>
          <a:p>
            <a:r>
              <a:rPr lang="fi-FI" dirty="0" err="1" smtClean="0"/>
              <a:t>Witness</a:t>
            </a:r>
            <a:r>
              <a:rPr lang="fi-FI" dirty="0" smtClean="0"/>
              <a:t> </a:t>
            </a:r>
            <a:r>
              <a:rPr lang="fi-FI" dirty="0" err="1" smtClean="0"/>
              <a:t>testified</a:t>
            </a:r>
            <a:r>
              <a:rPr lang="fi-FI" dirty="0" smtClean="0"/>
              <a:t> </a:t>
            </a:r>
            <a:r>
              <a:rPr lang="fi-FI" dirty="0" err="1" smtClean="0"/>
              <a:t>cab</a:t>
            </a:r>
            <a:r>
              <a:rPr lang="fi-FI" dirty="0" smtClean="0"/>
              <a:t> as </a:t>
            </a:r>
            <a:r>
              <a:rPr lang="fi-FI" dirty="0" err="1" smtClean="0"/>
              <a:t>being</a:t>
            </a:r>
            <a:r>
              <a:rPr lang="fi-FI" dirty="0" smtClean="0"/>
              <a:t> </a:t>
            </a:r>
            <a:r>
              <a:rPr lang="fi-FI" dirty="0" err="1" smtClean="0"/>
              <a:t>green</a:t>
            </a:r>
            <a:endParaRPr lang="fi-FI" dirty="0" smtClean="0"/>
          </a:p>
          <a:p>
            <a:r>
              <a:rPr lang="fi-FI" dirty="0" err="1" smtClean="0"/>
              <a:t>Given</a:t>
            </a:r>
            <a:r>
              <a:rPr lang="fi-FI" dirty="0" smtClean="0"/>
              <a:t> </a:t>
            </a:r>
            <a:r>
              <a:rPr lang="fi-FI" dirty="0" err="1" smtClean="0"/>
              <a:t>that</a:t>
            </a:r>
            <a:r>
              <a:rPr lang="fi-FI" dirty="0" smtClean="0"/>
              <a:t> </a:t>
            </a:r>
            <a:r>
              <a:rPr lang="fi-FI" dirty="0" err="1" smtClean="0"/>
              <a:t>witness</a:t>
            </a:r>
            <a:r>
              <a:rPr lang="fi-FI" dirty="0" smtClean="0"/>
              <a:t> </a:t>
            </a:r>
            <a:r>
              <a:rPr lang="fi-FI" dirty="0" err="1" smtClean="0"/>
              <a:t>identifies</a:t>
            </a:r>
            <a:r>
              <a:rPr lang="fi-FI" dirty="0" smtClean="0"/>
              <a:t> </a:t>
            </a:r>
            <a:r>
              <a:rPr lang="fi-FI" dirty="0" err="1" smtClean="0"/>
              <a:t>correctly</a:t>
            </a:r>
            <a:r>
              <a:rPr lang="fi-FI" dirty="0" smtClean="0"/>
              <a:t> 80% of </a:t>
            </a:r>
            <a:r>
              <a:rPr lang="fi-FI" dirty="0" err="1" smtClean="0"/>
              <a:t>time</a:t>
            </a:r>
            <a:r>
              <a:rPr lang="fi-FI" dirty="0" smtClean="0"/>
              <a:t>, </a:t>
            </a:r>
            <a:r>
              <a:rPr lang="fi-FI" dirty="0" err="1" smtClean="0"/>
              <a:t>incorrectly</a:t>
            </a:r>
            <a:r>
              <a:rPr lang="fi-FI" dirty="0" smtClean="0"/>
              <a:t> 20% of </a:t>
            </a:r>
            <a:r>
              <a:rPr lang="fi-FI" dirty="0" err="1" smtClean="0"/>
              <a:t>time</a:t>
            </a:r>
            <a:r>
              <a:rPr lang="fi-FI" dirty="0" smtClean="0"/>
              <a:t>.</a:t>
            </a:r>
          </a:p>
          <a:p>
            <a:r>
              <a:rPr lang="fi-FI" dirty="0" err="1" smtClean="0"/>
              <a:t>Probability</a:t>
            </a:r>
            <a:r>
              <a:rPr lang="fi-FI" dirty="0" smtClean="0"/>
              <a:t> of </a:t>
            </a:r>
            <a:r>
              <a:rPr lang="fi-FI" dirty="0" err="1" smtClean="0"/>
              <a:t>green</a:t>
            </a:r>
            <a:r>
              <a:rPr lang="fi-FI" dirty="0" smtClean="0"/>
              <a:t> = 0.15</a:t>
            </a:r>
            <a:br>
              <a:rPr lang="fi-FI" dirty="0" smtClean="0"/>
            </a:br>
            <a:r>
              <a:rPr lang="fi-FI" dirty="0" err="1" smtClean="0"/>
              <a:t>Prob</a:t>
            </a:r>
            <a:r>
              <a:rPr lang="fi-FI" dirty="0" smtClean="0"/>
              <a:t> </a:t>
            </a:r>
            <a:r>
              <a:rPr lang="fi-FI" dirty="0" err="1" smtClean="0"/>
              <a:t>blue</a:t>
            </a:r>
            <a:r>
              <a:rPr lang="fi-FI" dirty="0" smtClean="0"/>
              <a:t> </a:t>
            </a:r>
            <a:r>
              <a:rPr lang="fi-FI" dirty="0" err="1" smtClean="0"/>
              <a:t>if</a:t>
            </a:r>
            <a:r>
              <a:rPr lang="fi-FI" dirty="0" smtClean="0"/>
              <a:t> it is </a:t>
            </a:r>
            <a:r>
              <a:rPr lang="fi-FI" dirty="0" err="1" smtClean="0"/>
              <a:t>blue</a:t>
            </a:r>
            <a:r>
              <a:rPr lang="fi-FI" dirty="0" smtClean="0"/>
              <a:t> = 0.85 * 0.8 (=0.68)</a:t>
            </a:r>
          </a:p>
          <a:p>
            <a:r>
              <a:rPr lang="fi-FI" dirty="0" err="1" smtClean="0"/>
              <a:t>Prob</a:t>
            </a:r>
            <a:r>
              <a:rPr lang="fi-FI" dirty="0" smtClean="0"/>
              <a:t> </a:t>
            </a:r>
            <a:r>
              <a:rPr lang="fi-FI" dirty="0" err="1" smtClean="0"/>
              <a:t>green</a:t>
            </a:r>
            <a:r>
              <a:rPr lang="fi-FI" dirty="0" smtClean="0"/>
              <a:t> </a:t>
            </a:r>
            <a:r>
              <a:rPr lang="fi-FI" dirty="0" err="1" smtClean="0"/>
              <a:t>if</a:t>
            </a:r>
            <a:r>
              <a:rPr lang="fi-FI" dirty="0" smtClean="0"/>
              <a:t> it is </a:t>
            </a:r>
            <a:r>
              <a:rPr lang="fi-FI" dirty="0" err="1" smtClean="0"/>
              <a:t>green</a:t>
            </a:r>
            <a:r>
              <a:rPr lang="fi-FI" dirty="0" smtClean="0"/>
              <a:t> 0.15 * 0.8 (=0.12)</a:t>
            </a:r>
          </a:p>
          <a:p>
            <a:endParaRPr lang="fi-FI" dirty="0"/>
          </a:p>
          <a:p>
            <a:r>
              <a:rPr lang="fi-FI" dirty="0" err="1" smtClean="0"/>
              <a:t>Prob</a:t>
            </a:r>
            <a:r>
              <a:rPr lang="fi-FI" dirty="0" smtClean="0"/>
              <a:t> of </a:t>
            </a:r>
            <a:r>
              <a:rPr lang="fi-FI" dirty="0" err="1" smtClean="0"/>
              <a:t>green</a:t>
            </a:r>
            <a:r>
              <a:rPr lang="fi-FI" dirty="0" smtClean="0"/>
              <a:t> = 0.41 ’</a:t>
            </a:r>
            <a:r>
              <a:rPr lang="fi-FI" dirty="0" err="1" smtClean="0"/>
              <a:t>Base-rate</a:t>
            </a:r>
            <a:r>
              <a:rPr lang="fi-FI" dirty="0" smtClean="0"/>
              <a:t> </a:t>
            </a:r>
            <a:r>
              <a:rPr lang="fi-FI" dirty="0" err="1" smtClean="0"/>
              <a:t>neglect</a:t>
            </a:r>
            <a:r>
              <a:rPr lang="fi-FI" dirty="0" smtClean="0"/>
              <a:t>’ = </a:t>
            </a:r>
            <a:r>
              <a:rPr lang="fi-FI" b="1" dirty="0" err="1" smtClean="0"/>
              <a:t>more</a:t>
            </a:r>
            <a:r>
              <a:rPr lang="fi-FI" b="1" dirty="0" smtClean="0"/>
              <a:t> </a:t>
            </a:r>
            <a:r>
              <a:rPr lang="fi-FI" b="1" dirty="0" err="1" smtClean="0"/>
              <a:t>attention</a:t>
            </a:r>
            <a:r>
              <a:rPr lang="fi-FI" b="1" dirty="0" smtClean="0"/>
              <a:t> to </a:t>
            </a:r>
            <a:r>
              <a:rPr lang="fi-FI" b="1" dirty="0" err="1" smtClean="0"/>
              <a:t>immediate</a:t>
            </a:r>
            <a:r>
              <a:rPr lang="fi-FI" b="1" dirty="0" smtClean="0"/>
              <a:t> </a:t>
            </a:r>
            <a:r>
              <a:rPr lang="fi-FI" b="1" dirty="0" err="1" smtClean="0"/>
              <a:t>sources</a:t>
            </a:r>
            <a:r>
              <a:rPr lang="fi-FI" b="1" dirty="0" smtClean="0"/>
              <a:t> of </a:t>
            </a:r>
            <a:r>
              <a:rPr lang="fi-FI" b="1" dirty="0" err="1" smtClean="0"/>
              <a:t>information</a:t>
            </a:r>
            <a:r>
              <a:rPr lang="fi-FI" b="1" dirty="0" smtClean="0"/>
              <a:t>.</a:t>
            </a:r>
            <a:endParaRPr lang="fi-FI"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link="rId3"/>
          <a:srcRect/>
          <a:tile tx="0" ty="0" sx="100000" sy="100000" flip="none" algn="tl"/>
        </a:blipFill>
        <a:effectLst/>
      </p:bgPr>
    </p:bg>
    <p:spTree>
      <p:nvGrpSpPr>
        <p:cNvPr id="1" name=""/>
        <p:cNvGrpSpPr/>
        <p:nvPr/>
      </p:nvGrpSpPr>
      <p:grpSpPr>
        <a:xfrm>
          <a:off x="0" y="0"/>
          <a:ext cx="0" cy="0"/>
          <a:chOff x="0" y="0"/>
          <a:chExt cx="0" cy="0"/>
        </a:xfrm>
      </p:grpSpPr>
      <p:pic>
        <p:nvPicPr>
          <p:cNvPr id="26627" name="Picture 2"/>
          <p:cNvPicPr>
            <a:picLocks noChangeAspect="1" noChangeArrowheads="1"/>
          </p:cNvPicPr>
          <p:nvPr/>
        </p:nvPicPr>
        <p:blipFill>
          <a:blip r:embed="rId4"/>
          <a:srcRect/>
          <a:stretch>
            <a:fillRect/>
          </a:stretch>
        </p:blipFill>
        <p:spPr bwMode="auto">
          <a:xfrm>
            <a:off x="468313" y="260350"/>
            <a:ext cx="1590675" cy="622300"/>
          </a:xfrm>
          <a:prstGeom prst="rect">
            <a:avLst/>
          </a:prstGeom>
          <a:noFill/>
          <a:ln w="9525">
            <a:noFill/>
            <a:miter lim="800000"/>
            <a:headEnd/>
            <a:tailEnd/>
          </a:ln>
        </p:spPr>
      </p:pic>
      <p:pic>
        <p:nvPicPr>
          <p:cNvPr id="26628" name="Picture 3"/>
          <p:cNvPicPr>
            <a:picLocks noChangeAspect="1" noChangeArrowheads="1"/>
          </p:cNvPicPr>
          <p:nvPr/>
        </p:nvPicPr>
        <p:blipFill>
          <a:blip r:embed="rId5"/>
          <a:srcRect/>
          <a:stretch>
            <a:fillRect/>
          </a:stretch>
        </p:blipFill>
        <p:spPr bwMode="auto">
          <a:xfrm>
            <a:off x="6578600" y="260350"/>
            <a:ext cx="2097088" cy="587375"/>
          </a:xfrm>
          <a:prstGeom prst="rect">
            <a:avLst/>
          </a:prstGeom>
          <a:noFill/>
          <a:ln w="9525">
            <a:noFill/>
            <a:miter lim="800000"/>
            <a:headEnd/>
            <a:tailEnd/>
          </a:ln>
        </p:spPr>
      </p:pic>
      <p:sp>
        <p:nvSpPr>
          <p:cNvPr id="26630" name="Rectangle 7"/>
          <p:cNvSpPr>
            <a:spLocks noChangeArrowheads="1"/>
          </p:cNvSpPr>
          <p:nvPr/>
        </p:nvSpPr>
        <p:spPr bwMode="auto">
          <a:xfrm>
            <a:off x="755650" y="2645539"/>
            <a:ext cx="4572000" cy="3416320"/>
          </a:xfrm>
          <a:prstGeom prst="rect">
            <a:avLst/>
          </a:prstGeom>
          <a:noFill/>
          <a:ln w="9525">
            <a:noFill/>
            <a:miter lim="800000"/>
            <a:headEnd/>
            <a:tailEnd/>
          </a:ln>
        </p:spPr>
        <p:txBody>
          <a:bodyPr>
            <a:spAutoFit/>
          </a:bodyPr>
          <a:lstStyle/>
          <a:p>
            <a:r>
              <a:rPr lang="en-US" dirty="0">
                <a:latin typeface="+mn-lt"/>
              </a:rPr>
              <a:t>In 1772 a man named Joseph Priestley wrote a letter to Benjamin Franklin asking for his advice on a decision he was trying to make.</a:t>
            </a:r>
          </a:p>
          <a:p>
            <a:r>
              <a:rPr lang="en-US" dirty="0">
                <a:latin typeface="+mn-lt"/>
              </a:rPr>
              <a:t>Benjamin Franklin wrote back indicating that he couldn’t tell Priestley what to do, since he didn’t have enough information about Priestley’s problem. However, he could tell Priestley how to make his decision.</a:t>
            </a:r>
          </a:p>
          <a:p>
            <a:pPr eaLnBrk="1" hangingPunct="1"/>
            <a:endParaRPr lang="en-GB" altLang="zh-CN" dirty="0" smtClean="0">
              <a:latin typeface="+mn-lt"/>
            </a:endParaRPr>
          </a:p>
          <a:p>
            <a:pPr eaLnBrk="1" hangingPunct="1"/>
            <a:r>
              <a:rPr lang="en-GB" altLang="zh-CN" dirty="0" smtClean="0">
                <a:latin typeface="+mn-lt"/>
              </a:rPr>
              <a:t>Benjamin </a:t>
            </a:r>
            <a:r>
              <a:rPr lang="en-GB" altLang="zh-CN" dirty="0">
                <a:latin typeface="+mn-lt"/>
              </a:rPr>
              <a:t>Franklin's Moral Algebra ('Franklin's Rule', really multiple regression) </a:t>
            </a:r>
            <a:endParaRPr lang="en-GB" altLang="zh-CN" dirty="0" smtClean="0">
              <a:latin typeface="+mn-lt"/>
            </a:endParaRPr>
          </a:p>
          <a:p>
            <a:pPr eaLnBrk="1" hangingPunct="1"/>
            <a:r>
              <a:rPr lang="en-GB" altLang="zh-CN" dirty="0" smtClean="0">
                <a:latin typeface="+mn-lt"/>
              </a:rPr>
              <a:t>(</a:t>
            </a:r>
            <a:r>
              <a:rPr lang="en-GB" altLang="zh-CN" dirty="0" err="1">
                <a:latin typeface="+mn-lt"/>
              </a:rPr>
              <a:t>Gigenrenzer</a:t>
            </a:r>
            <a:r>
              <a:rPr lang="en-GB" altLang="zh-CN" dirty="0">
                <a:latin typeface="+mn-lt"/>
              </a:rPr>
              <a:t> et al. 1999 p76). </a:t>
            </a:r>
          </a:p>
        </p:txBody>
      </p:sp>
      <p:pic>
        <p:nvPicPr>
          <p:cNvPr id="26632" name="Picture 10" descr="Benjamin-Franklin"/>
          <p:cNvPicPr>
            <a:picLocks noChangeAspect="1" noChangeArrowheads="1"/>
          </p:cNvPicPr>
          <p:nvPr/>
        </p:nvPicPr>
        <p:blipFill>
          <a:blip r:embed="rId6"/>
          <a:srcRect/>
          <a:stretch>
            <a:fillRect/>
          </a:stretch>
        </p:blipFill>
        <p:spPr bwMode="auto">
          <a:xfrm>
            <a:off x="6459538" y="4508400"/>
            <a:ext cx="1208087" cy="1512888"/>
          </a:xfrm>
          <a:prstGeom prst="rect">
            <a:avLst/>
          </a:prstGeom>
          <a:noFill/>
          <a:ln w="9525">
            <a:noFill/>
            <a:miter lim="800000"/>
            <a:headEnd/>
            <a:tailEnd/>
          </a:ln>
        </p:spPr>
      </p:pic>
      <p:pic>
        <p:nvPicPr>
          <p:cNvPr id="26633" name="Picture 11" descr="800px-Priestley"/>
          <p:cNvPicPr>
            <a:picLocks noChangeAspect="1" noChangeArrowheads="1"/>
          </p:cNvPicPr>
          <p:nvPr/>
        </p:nvPicPr>
        <p:blipFill>
          <a:blip r:embed="rId7"/>
          <a:srcRect/>
          <a:stretch>
            <a:fillRect/>
          </a:stretch>
        </p:blipFill>
        <p:spPr bwMode="auto">
          <a:xfrm>
            <a:off x="6427788" y="2709341"/>
            <a:ext cx="1250950" cy="1655763"/>
          </a:xfrm>
          <a:prstGeom prst="rect">
            <a:avLst/>
          </a:prstGeom>
          <a:noFill/>
          <a:ln w="9525">
            <a:noFill/>
            <a:miter lim="800000"/>
            <a:headEnd/>
            <a:tailEnd/>
          </a:ln>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9" name="Rectangle 2"/>
          <p:cNvSpPr txBox="1">
            <a:spLocks/>
          </p:cNvSpPr>
          <p:nvPr/>
        </p:nvSpPr>
        <p:spPr bwMode="auto">
          <a:xfrm>
            <a:off x="468313" y="98072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mtClean="0"/>
              <a:t>Decision-making heuristics</a:t>
            </a:r>
            <a:endParaRPr lang="en-GB"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a:srcRect/>
          <a:stretch>
            <a:fillRect/>
          </a:stretch>
        </p:blipFill>
        <p:spPr bwMode="auto">
          <a:xfrm>
            <a:off x="468313" y="260350"/>
            <a:ext cx="1590675" cy="622300"/>
          </a:xfrm>
          <a:prstGeom prst="rect">
            <a:avLst/>
          </a:prstGeom>
          <a:noFill/>
          <a:ln w="9525">
            <a:noFill/>
            <a:miter lim="800000"/>
            <a:headEnd/>
            <a:tailEnd/>
          </a:ln>
        </p:spPr>
      </p:pic>
      <p:pic>
        <p:nvPicPr>
          <p:cNvPr id="28675" name="Picture 3"/>
          <p:cNvPicPr>
            <a:picLocks noChangeAspect="1" noChangeArrowheads="1"/>
          </p:cNvPicPr>
          <p:nvPr/>
        </p:nvPicPr>
        <p:blipFill>
          <a:blip r:embed="rId4"/>
          <a:srcRect/>
          <a:stretch>
            <a:fillRect/>
          </a:stretch>
        </p:blipFill>
        <p:spPr bwMode="auto">
          <a:xfrm>
            <a:off x="6578600" y="260350"/>
            <a:ext cx="2097088" cy="587375"/>
          </a:xfrm>
          <a:prstGeom prst="rect">
            <a:avLst/>
          </a:prstGeom>
          <a:noFill/>
          <a:ln w="9525">
            <a:noFill/>
            <a:miter lim="800000"/>
            <a:headEnd/>
            <a:tailEnd/>
          </a:ln>
        </p:spPr>
      </p:pic>
      <p:sp>
        <p:nvSpPr>
          <p:cNvPr id="28676" name="AutoShape 10" descr="Image result for merriam webster"/>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n-GB"/>
          </a:p>
        </p:txBody>
      </p:sp>
      <p:sp>
        <p:nvSpPr>
          <p:cNvPr id="28677" name="Rectangle 7"/>
          <p:cNvSpPr>
            <a:spLocks noChangeArrowheads="1"/>
          </p:cNvSpPr>
          <p:nvPr/>
        </p:nvSpPr>
        <p:spPr bwMode="auto">
          <a:xfrm>
            <a:off x="1116013" y="2565400"/>
            <a:ext cx="7345362" cy="1739900"/>
          </a:xfrm>
          <a:prstGeom prst="rect">
            <a:avLst/>
          </a:prstGeom>
          <a:noFill/>
          <a:ln w="9525">
            <a:noFill/>
            <a:miter lim="800000"/>
            <a:headEnd/>
            <a:tailEnd/>
          </a:ln>
        </p:spPr>
        <p:txBody>
          <a:bodyPr anchor="ctr">
            <a:spAutoFit/>
          </a:bodyPr>
          <a:lstStyle/>
          <a:p>
            <a:r>
              <a:rPr lang="en-US" dirty="0"/>
              <a:t>A similar &amp; well known is given the name </a:t>
            </a:r>
            <a:r>
              <a:rPr lang="en-US" dirty="0" smtClean="0"/>
              <a:t>Dawes' </a:t>
            </a:r>
            <a:r>
              <a:rPr lang="en-US" dirty="0"/>
              <a:t>Rule. This is the simple "let's make a list" decision method everyone knows. You know, "divide a piece of paper into two columns and write Option 1 on one side and Option 2 on the other and then write down all the pros and cons of each." </a:t>
            </a:r>
            <a:r>
              <a:rPr lang="en-US" dirty="0" smtClean="0"/>
              <a:t>Dawes' </a:t>
            </a:r>
            <a:r>
              <a:rPr lang="en-US" dirty="0"/>
              <a:t>Rule simply adds up all the pros (and cons) and picks the one with the highest score.</a:t>
            </a:r>
          </a:p>
        </p:txBody>
      </p:sp>
      <p:sp>
        <p:nvSpPr>
          <p:cNvPr id="28678" name="Rectangle 8"/>
          <p:cNvSpPr>
            <a:spLocks noChangeArrowheads="1"/>
          </p:cNvSpPr>
          <p:nvPr/>
        </p:nvSpPr>
        <p:spPr bwMode="auto">
          <a:xfrm>
            <a:off x="4479925" y="3244850"/>
            <a:ext cx="184150" cy="366713"/>
          </a:xfrm>
          <a:prstGeom prst="rect">
            <a:avLst/>
          </a:prstGeom>
          <a:noFill/>
          <a:ln w="9525">
            <a:noFill/>
            <a:miter lim="800000"/>
            <a:headEnd/>
            <a:tailEnd/>
          </a:ln>
        </p:spPr>
        <p:txBody>
          <a:bodyPr wrap="none" anchor="ctr">
            <a:spAutoFit/>
          </a:bodyPr>
          <a:lstStyle/>
          <a:p>
            <a:pPr algn="ctr"/>
            <a:endParaRPr lang="en-GB"/>
          </a:p>
        </p:txBody>
      </p:sp>
      <p:sp>
        <p:nvSpPr>
          <p:cNvPr id="28679" name="Rectangle 9"/>
          <p:cNvSpPr>
            <a:spLocks noChangeArrowheads="1"/>
          </p:cNvSpPr>
          <p:nvPr/>
        </p:nvSpPr>
        <p:spPr bwMode="auto">
          <a:xfrm>
            <a:off x="2286000" y="1735138"/>
            <a:ext cx="4572000" cy="366712"/>
          </a:xfrm>
          <a:prstGeom prst="rect">
            <a:avLst/>
          </a:prstGeom>
          <a:noFill/>
          <a:ln w="9525">
            <a:noFill/>
            <a:miter lim="800000"/>
            <a:headEnd/>
            <a:tailEnd/>
          </a:ln>
        </p:spPr>
        <p:txBody>
          <a:bodyPr>
            <a:spAutoFit/>
          </a:bodyPr>
          <a:lstStyle/>
          <a:p>
            <a:endParaRPr lang="en-GB"/>
          </a:p>
        </p:txBody>
      </p:sp>
      <p:sp>
        <p:nvSpPr>
          <p:cNvPr id="28680" name="Rectangle 10"/>
          <p:cNvSpPr>
            <a:spLocks noChangeArrowheads="1"/>
          </p:cNvSpPr>
          <p:nvPr/>
        </p:nvSpPr>
        <p:spPr bwMode="auto">
          <a:xfrm>
            <a:off x="2286000" y="1735138"/>
            <a:ext cx="4572000" cy="366712"/>
          </a:xfrm>
          <a:prstGeom prst="rect">
            <a:avLst/>
          </a:prstGeom>
          <a:noFill/>
          <a:ln w="9525">
            <a:noFill/>
            <a:miter lim="800000"/>
            <a:headEnd/>
            <a:tailEnd/>
          </a:ln>
        </p:spPr>
        <p:txBody>
          <a:bodyPr>
            <a:spAutoFit/>
          </a:bodyPr>
          <a:lstStyle/>
          <a:p>
            <a:endParaRPr lang="en-GB"/>
          </a:p>
        </p:txBody>
      </p:sp>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11" name="Rectangle 2"/>
          <p:cNvSpPr txBox="1">
            <a:spLocks/>
          </p:cNvSpPr>
          <p:nvPr/>
        </p:nvSpPr>
        <p:spPr bwMode="auto">
          <a:xfrm>
            <a:off x="468313" y="98072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mtClean="0"/>
              <a:t>Decision-making heuristics</a:t>
            </a:r>
            <a:endParaRPr lang="en-GB"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7" name="Picture 2"/>
          <p:cNvPicPr>
            <a:picLocks noChangeAspect="1" noChangeArrowheads="1"/>
          </p:cNvPicPr>
          <p:nvPr/>
        </p:nvPicPr>
        <p:blipFill>
          <a:blip r:embed="rId3"/>
          <a:srcRect/>
          <a:stretch>
            <a:fillRect/>
          </a:stretch>
        </p:blipFill>
        <p:spPr bwMode="auto">
          <a:xfrm>
            <a:off x="468313" y="260350"/>
            <a:ext cx="1590675" cy="622300"/>
          </a:xfrm>
          <a:prstGeom prst="rect">
            <a:avLst/>
          </a:prstGeom>
          <a:noFill/>
          <a:ln w="9525">
            <a:noFill/>
            <a:miter lim="800000"/>
            <a:headEnd/>
            <a:tailEnd/>
          </a:ln>
        </p:spPr>
      </p:pic>
      <p:pic>
        <p:nvPicPr>
          <p:cNvPr id="36868" name="Picture 3"/>
          <p:cNvPicPr>
            <a:picLocks noChangeAspect="1" noChangeArrowheads="1"/>
          </p:cNvPicPr>
          <p:nvPr/>
        </p:nvPicPr>
        <p:blipFill>
          <a:blip r:embed="rId4"/>
          <a:srcRect/>
          <a:stretch>
            <a:fillRect/>
          </a:stretch>
        </p:blipFill>
        <p:spPr bwMode="auto">
          <a:xfrm>
            <a:off x="6578600" y="260350"/>
            <a:ext cx="2097088" cy="587375"/>
          </a:xfrm>
          <a:prstGeom prst="rect">
            <a:avLst/>
          </a:prstGeom>
          <a:noFill/>
          <a:ln w="9525">
            <a:noFill/>
            <a:miter lim="800000"/>
            <a:headEnd/>
            <a:tailEnd/>
          </a:ln>
        </p:spPr>
      </p:pic>
      <p:sp>
        <p:nvSpPr>
          <p:cNvPr id="36869" name="AutoShape 10" descr="Image result for merriam webster"/>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n-GB"/>
          </a:p>
        </p:txBody>
      </p:sp>
      <p:sp>
        <p:nvSpPr>
          <p:cNvPr id="36870" name="Rectangle 7"/>
          <p:cNvSpPr>
            <a:spLocks noChangeArrowheads="1"/>
          </p:cNvSpPr>
          <p:nvPr/>
        </p:nvSpPr>
        <p:spPr bwMode="auto">
          <a:xfrm>
            <a:off x="4645025" y="1840678"/>
            <a:ext cx="3743325" cy="2862322"/>
          </a:xfrm>
          <a:prstGeom prst="rect">
            <a:avLst/>
          </a:prstGeom>
          <a:noFill/>
          <a:ln w="9525">
            <a:noFill/>
            <a:miter lim="800000"/>
            <a:headEnd/>
            <a:tailEnd/>
          </a:ln>
        </p:spPr>
        <p:txBody>
          <a:bodyPr anchor="ctr">
            <a:spAutoFit/>
          </a:bodyPr>
          <a:lstStyle/>
          <a:p>
            <a:r>
              <a:rPr lang="en-US" dirty="0">
                <a:latin typeface="+mn-lt"/>
              </a:rPr>
              <a:t>The ‘</a:t>
            </a:r>
            <a:r>
              <a:rPr lang="en-US" dirty="0" err="1">
                <a:latin typeface="+mn-lt"/>
              </a:rPr>
              <a:t>recency</a:t>
            </a:r>
            <a:r>
              <a:rPr lang="en-US" dirty="0">
                <a:latin typeface="+mn-lt"/>
              </a:rPr>
              <a:t> effect’ more weight to recent information than past learning</a:t>
            </a:r>
          </a:p>
          <a:p>
            <a:endParaRPr lang="en-US" dirty="0" smtClean="0">
              <a:latin typeface="+mn-lt"/>
            </a:endParaRPr>
          </a:p>
          <a:p>
            <a:r>
              <a:rPr lang="en-US" dirty="0" smtClean="0">
                <a:latin typeface="+mn-lt"/>
              </a:rPr>
              <a:t>The </a:t>
            </a:r>
            <a:r>
              <a:rPr lang="en-US" dirty="0">
                <a:latin typeface="+mn-lt"/>
              </a:rPr>
              <a:t>‘halo and horns’ heuristic: latch onto one – perhaps insignificant - thing biasing judgment.  </a:t>
            </a:r>
          </a:p>
          <a:p>
            <a:endParaRPr lang="en-US" dirty="0" smtClean="0">
              <a:latin typeface="Courier New" pitchFamily="49" charset="0"/>
            </a:endParaRPr>
          </a:p>
          <a:p>
            <a:r>
              <a:rPr lang="en-US" dirty="0" smtClean="0">
                <a:latin typeface="Courier New" pitchFamily="49" charset="0"/>
              </a:rPr>
              <a:t>Can </a:t>
            </a:r>
            <a:r>
              <a:rPr lang="en-US" dirty="0">
                <a:latin typeface="Courier New" pitchFamily="49" charset="0"/>
              </a:rPr>
              <a:t>we </a:t>
            </a:r>
            <a:r>
              <a:rPr lang="en-US" i="1" dirty="0">
                <a:latin typeface="Courier New" pitchFamily="49" charset="0"/>
              </a:rPr>
              <a:t>really</a:t>
            </a:r>
            <a:r>
              <a:rPr lang="en-US" dirty="0">
                <a:latin typeface="Courier New" pitchFamily="49" charset="0"/>
              </a:rPr>
              <a:t> employ an interviewee wearing blue shoes?</a:t>
            </a:r>
          </a:p>
        </p:txBody>
      </p:sp>
      <p:sp>
        <p:nvSpPr>
          <p:cNvPr id="36871" name="Rectangle 8"/>
          <p:cNvSpPr>
            <a:spLocks noChangeArrowheads="1"/>
          </p:cNvSpPr>
          <p:nvPr/>
        </p:nvSpPr>
        <p:spPr bwMode="auto">
          <a:xfrm>
            <a:off x="4479925" y="3244850"/>
            <a:ext cx="184150" cy="366713"/>
          </a:xfrm>
          <a:prstGeom prst="rect">
            <a:avLst/>
          </a:prstGeom>
          <a:noFill/>
          <a:ln w="9525">
            <a:noFill/>
            <a:miter lim="800000"/>
            <a:headEnd/>
            <a:tailEnd/>
          </a:ln>
        </p:spPr>
        <p:txBody>
          <a:bodyPr wrap="none" anchor="ctr">
            <a:spAutoFit/>
          </a:bodyPr>
          <a:lstStyle/>
          <a:p>
            <a:pPr algn="ctr"/>
            <a:endParaRPr lang="en-GB"/>
          </a:p>
        </p:txBody>
      </p:sp>
      <p:sp>
        <p:nvSpPr>
          <p:cNvPr id="36872" name="Rectangle 9"/>
          <p:cNvSpPr>
            <a:spLocks noChangeArrowheads="1"/>
          </p:cNvSpPr>
          <p:nvPr/>
        </p:nvSpPr>
        <p:spPr bwMode="auto">
          <a:xfrm>
            <a:off x="2286000" y="1735138"/>
            <a:ext cx="4572000" cy="366712"/>
          </a:xfrm>
          <a:prstGeom prst="rect">
            <a:avLst/>
          </a:prstGeom>
          <a:noFill/>
          <a:ln w="9525">
            <a:noFill/>
            <a:miter lim="800000"/>
            <a:headEnd/>
            <a:tailEnd/>
          </a:ln>
        </p:spPr>
        <p:txBody>
          <a:bodyPr>
            <a:spAutoFit/>
          </a:bodyPr>
          <a:lstStyle/>
          <a:p>
            <a:endParaRPr lang="en-GB"/>
          </a:p>
        </p:txBody>
      </p:sp>
      <p:sp>
        <p:nvSpPr>
          <p:cNvPr id="36873" name="Rectangle 10"/>
          <p:cNvSpPr>
            <a:spLocks noChangeArrowheads="1"/>
          </p:cNvSpPr>
          <p:nvPr/>
        </p:nvSpPr>
        <p:spPr bwMode="auto">
          <a:xfrm>
            <a:off x="2286000" y="1735138"/>
            <a:ext cx="4572000" cy="366712"/>
          </a:xfrm>
          <a:prstGeom prst="rect">
            <a:avLst/>
          </a:prstGeom>
          <a:noFill/>
          <a:ln w="9525">
            <a:noFill/>
            <a:miter lim="800000"/>
            <a:headEnd/>
            <a:tailEnd/>
          </a:ln>
        </p:spPr>
        <p:txBody>
          <a:bodyPr>
            <a:spAutoFit/>
          </a:bodyPr>
          <a:lstStyle/>
          <a:p>
            <a:endParaRPr lang="en-GB"/>
          </a:p>
        </p:txBody>
      </p:sp>
      <p:pic>
        <p:nvPicPr>
          <p:cNvPr id="36874" name="Picture 10" descr="shoes"/>
          <p:cNvPicPr>
            <a:picLocks noChangeAspect="1" noChangeArrowheads="1"/>
          </p:cNvPicPr>
          <p:nvPr/>
        </p:nvPicPr>
        <p:blipFill>
          <a:blip r:embed="rId5"/>
          <a:srcRect/>
          <a:stretch>
            <a:fillRect/>
          </a:stretch>
        </p:blipFill>
        <p:spPr bwMode="auto">
          <a:xfrm>
            <a:off x="1042988" y="2060575"/>
            <a:ext cx="2952750" cy="1997075"/>
          </a:xfrm>
          <a:prstGeom prst="rect">
            <a:avLst/>
          </a:prstGeom>
          <a:noFill/>
        </p:spPr>
      </p:pic>
      <p:sp>
        <p:nvSpPr>
          <p:cNvPr id="11" name="Rectangle 2"/>
          <p:cNvSpPr txBox="1">
            <a:spLocks/>
          </p:cNvSpPr>
          <p:nvPr/>
        </p:nvSpPr>
        <p:spPr bwMode="auto">
          <a:xfrm>
            <a:off x="468313" y="98072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mtClean="0"/>
              <a:t>Decision-making heuristics</a:t>
            </a:r>
            <a:endParaRPr lang="en-GB" dirty="0" smtClean="0"/>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idx="4294967295"/>
          </p:nvPr>
        </p:nvSpPr>
        <p:spPr>
          <a:xfrm>
            <a:off x="468313" y="980728"/>
            <a:ext cx="8229600" cy="1143000"/>
          </a:xfrm>
        </p:spPr>
        <p:txBody>
          <a:bodyPr/>
          <a:lstStyle/>
          <a:p>
            <a:r>
              <a:rPr lang="en-GB" sz="3600" dirty="0"/>
              <a:t>Values as heuristics in ethical reasoning </a:t>
            </a:r>
          </a:p>
        </p:txBody>
      </p:sp>
      <p:sp>
        <p:nvSpPr>
          <p:cNvPr id="32770" name="Content Placeholder 7"/>
          <p:cNvSpPr>
            <a:spLocks noGrp="1"/>
          </p:cNvSpPr>
          <p:nvPr>
            <p:ph sz="half" idx="4294967295"/>
          </p:nvPr>
        </p:nvSpPr>
        <p:spPr>
          <a:xfrm>
            <a:off x="457200" y="1927225"/>
            <a:ext cx="4038600" cy="4525963"/>
          </a:xfrm>
        </p:spPr>
        <p:txBody>
          <a:bodyPr/>
          <a:lstStyle/>
          <a:p>
            <a:pPr marL="0" indent="0" eaLnBrk="1" hangingPunct="1">
              <a:buFont typeface="Arial" charset="0"/>
              <a:buNone/>
            </a:pPr>
            <a:endParaRPr lang="en-GB" altLang="zh-CN" sz="1800" b="1" dirty="0" smtClean="0"/>
          </a:p>
          <a:p>
            <a:pPr marL="0" indent="0" eaLnBrk="1" hangingPunct="1">
              <a:buFont typeface="Arial" charset="0"/>
              <a:buNone/>
            </a:pPr>
            <a:endParaRPr lang="en-GB" altLang="zh-CN" sz="1800" b="1" dirty="0" smtClean="0"/>
          </a:p>
          <a:p>
            <a:pPr marL="0" indent="0" eaLnBrk="1" hangingPunct="1">
              <a:buFont typeface="Arial" charset="0"/>
              <a:buNone/>
            </a:pPr>
            <a:r>
              <a:rPr lang="en-GB" altLang="zh-CN" sz="1800" dirty="0" smtClean="0"/>
              <a:t>Maximise number: 1</a:t>
            </a:r>
            <a:r>
              <a:rPr lang="en-GB" altLang="zh-CN" sz="1800" baseline="30000" dirty="0" smtClean="0"/>
              <a:t>st</a:t>
            </a:r>
            <a:r>
              <a:rPr lang="en-GB" altLang="zh-CN" sz="1800" dirty="0" smtClean="0"/>
              <a:t> likely to panic</a:t>
            </a:r>
          </a:p>
          <a:p>
            <a:pPr marL="0" indent="0" eaLnBrk="1" hangingPunct="1">
              <a:buFont typeface="Arial" charset="0"/>
              <a:buNone/>
            </a:pPr>
            <a:r>
              <a:rPr lang="en-GB" altLang="zh-CN" sz="1800" dirty="0" smtClean="0"/>
              <a:t>Maximise happiness to society: those who can make the greatest contribution to society (‘utilitarianism’)</a:t>
            </a:r>
          </a:p>
          <a:p>
            <a:pPr marL="0" indent="0" eaLnBrk="1" hangingPunct="1">
              <a:buFont typeface="Arial" charset="0"/>
              <a:buNone/>
            </a:pPr>
            <a:r>
              <a:rPr lang="en-GB" altLang="zh-CN" sz="1800" dirty="0" smtClean="0"/>
              <a:t>Rescuing first those who have dependents</a:t>
            </a:r>
          </a:p>
          <a:p>
            <a:pPr marL="0" indent="0" eaLnBrk="1" hangingPunct="1">
              <a:buFont typeface="Arial" charset="0"/>
              <a:buNone/>
            </a:pPr>
            <a:r>
              <a:rPr lang="en-GB" altLang="zh-CN" sz="1800" dirty="0" smtClean="0"/>
              <a:t>Rescuing youngest first</a:t>
            </a:r>
          </a:p>
          <a:p>
            <a:pPr marL="0" indent="0" eaLnBrk="1" hangingPunct="1">
              <a:buFont typeface="Arial" charset="0"/>
              <a:buNone/>
            </a:pPr>
            <a:r>
              <a:rPr lang="en-GB" altLang="zh-CN" sz="1800" dirty="0" smtClean="0"/>
              <a:t>Rescuing the morally worthy before the morally unworthy</a:t>
            </a:r>
          </a:p>
        </p:txBody>
      </p:sp>
      <p:sp>
        <p:nvSpPr>
          <p:cNvPr id="32771" name="Rectangle 4"/>
          <p:cNvSpPr>
            <a:spLocks noGrp="1"/>
          </p:cNvSpPr>
          <p:nvPr>
            <p:ph sz="half" idx="4294967295"/>
          </p:nvPr>
        </p:nvSpPr>
        <p:spPr>
          <a:xfrm>
            <a:off x="4648200" y="2132856"/>
            <a:ext cx="4038600" cy="3993307"/>
          </a:xfrm>
        </p:spPr>
        <p:txBody>
          <a:bodyPr/>
          <a:lstStyle/>
          <a:p>
            <a:endParaRPr lang="en-GB" sz="2800" dirty="0" smtClean="0"/>
          </a:p>
        </p:txBody>
      </p:sp>
      <p:pic>
        <p:nvPicPr>
          <p:cNvPr id="32772"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32773"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32774" name="Picture 7" descr="PYO_06"/>
          <p:cNvPicPr>
            <a:picLocks noChangeAspect="1" noChangeArrowheads="1"/>
          </p:cNvPicPr>
          <p:nvPr/>
        </p:nvPicPr>
        <p:blipFill>
          <a:blip r:embed="rId4"/>
          <a:srcRect/>
          <a:stretch>
            <a:fillRect/>
          </a:stretch>
        </p:blipFill>
        <p:spPr bwMode="auto">
          <a:xfrm>
            <a:off x="4643438" y="2211388"/>
            <a:ext cx="4032250" cy="3135312"/>
          </a:xfrm>
          <a:prstGeom prst="rect">
            <a:avLst/>
          </a:prstGeom>
          <a:noFill/>
          <a:ln w="9525">
            <a:noFill/>
            <a:miter lim="800000"/>
            <a:headEnd/>
            <a:tailEnd/>
          </a:ln>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23347197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23528" y="1877506"/>
            <a:ext cx="4040188" cy="639762"/>
          </a:xfrm>
        </p:spPr>
        <p:txBody>
          <a:bodyPr/>
          <a:lstStyle/>
          <a:p>
            <a:r>
              <a:rPr lang="en-GB" dirty="0" smtClean="0"/>
              <a:t>Utilitarianism</a:t>
            </a:r>
            <a:endParaRPr lang="en-GB" dirty="0"/>
          </a:p>
        </p:txBody>
      </p:sp>
      <p:sp>
        <p:nvSpPr>
          <p:cNvPr id="40963" name="Content Placeholder 7"/>
          <p:cNvSpPr>
            <a:spLocks noGrp="1"/>
          </p:cNvSpPr>
          <p:nvPr>
            <p:ph sz="half" idx="2"/>
          </p:nvPr>
        </p:nvSpPr>
        <p:spPr>
          <a:xfrm>
            <a:off x="468313" y="2132856"/>
            <a:ext cx="4040188" cy="3951288"/>
          </a:xfrm>
        </p:spPr>
        <p:txBody>
          <a:bodyPr/>
          <a:lstStyle/>
          <a:p>
            <a:pPr marL="0" indent="0" eaLnBrk="1" hangingPunct="1">
              <a:buFont typeface="Arial" charset="0"/>
              <a:buNone/>
            </a:pPr>
            <a:endParaRPr lang="en-GB" altLang="zh-CN" sz="1800" b="1" dirty="0" smtClean="0"/>
          </a:p>
          <a:p>
            <a:pPr marL="0" indent="0" eaLnBrk="1" hangingPunct="1">
              <a:buFont typeface="Arial" charset="0"/>
              <a:buNone/>
            </a:pPr>
            <a:endParaRPr lang="en-GB" altLang="zh-CN" sz="1800" b="1" dirty="0" smtClean="0"/>
          </a:p>
          <a:p>
            <a:pPr marL="0" indent="0" eaLnBrk="1" hangingPunct="1">
              <a:buFont typeface="Arial" charset="0"/>
              <a:buNone/>
            </a:pPr>
            <a:endParaRPr lang="en-GB" altLang="zh-CN" sz="1800" b="1" dirty="0" smtClean="0"/>
          </a:p>
        </p:txBody>
      </p:sp>
      <p:pic>
        <p:nvPicPr>
          <p:cNvPr id="40965" name="Picture 2"/>
          <p:cNvPicPr>
            <a:picLocks noChangeAspect="1" noChangeArrowheads="1"/>
          </p:cNvPicPr>
          <p:nvPr/>
        </p:nvPicPr>
        <p:blipFill>
          <a:blip r:embed="rId3"/>
          <a:srcRect/>
          <a:stretch>
            <a:fillRect/>
          </a:stretch>
        </p:blipFill>
        <p:spPr bwMode="auto">
          <a:xfrm>
            <a:off x="468313" y="260350"/>
            <a:ext cx="1590675" cy="622300"/>
          </a:xfrm>
          <a:prstGeom prst="rect">
            <a:avLst/>
          </a:prstGeom>
          <a:noFill/>
          <a:ln w="9525">
            <a:noFill/>
            <a:miter lim="800000"/>
            <a:headEnd/>
            <a:tailEnd/>
          </a:ln>
        </p:spPr>
      </p:pic>
      <p:pic>
        <p:nvPicPr>
          <p:cNvPr id="40966" name="Picture 3"/>
          <p:cNvPicPr>
            <a:picLocks noChangeAspect="1" noChangeArrowheads="1"/>
          </p:cNvPicPr>
          <p:nvPr/>
        </p:nvPicPr>
        <p:blipFill>
          <a:blip r:embed="rId4"/>
          <a:srcRect/>
          <a:stretch>
            <a:fillRect/>
          </a:stretch>
        </p:blipFill>
        <p:spPr bwMode="auto">
          <a:xfrm>
            <a:off x="6578600" y="260350"/>
            <a:ext cx="2097088" cy="587375"/>
          </a:xfrm>
          <a:prstGeom prst="rect">
            <a:avLst/>
          </a:prstGeom>
          <a:noFill/>
          <a:ln w="9525">
            <a:noFill/>
            <a:miter lim="800000"/>
            <a:headEnd/>
            <a:tailEnd/>
          </a:ln>
        </p:spPr>
      </p:pic>
      <p:pic>
        <p:nvPicPr>
          <p:cNvPr id="1027" name="Picture 3"/>
          <p:cNvPicPr>
            <a:picLocks noGrp="1"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bwMode="auto">
          <a:xfrm>
            <a:off x="5222370" y="2925117"/>
            <a:ext cx="3670110" cy="2450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60040" y="2492896"/>
            <a:ext cx="4572000" cy="3970318"/>
          </a:xfrm>
          <a:prstGeom prst="rect">
            <a:avLst/>
          </a:prstGeom>
        </p:spPr>
        <p:txBody>
          <a:bodyPr>
            <a:spAutoFit/>
          </a:bodyPr>
          <a:lstStyle/>
          <a:p>
            <a:pPr marL="0" lvl="1"/>
            <a:r>
              <a:rPr lang="en-GB" sz="2100" dirty="0">
                <a:latin typeface="+mn-lt"/>
              </a:rPr>
              <a:t>A trolley is running out of control down a track. In its path are 5 people who  have been tied to the track by the mad philosopher</a:t>
            </a:r>
            <a:r>
              <a:rPr lang="en-GB" sz="2100" dirty="0" smtClean="0">
                <a:latin typeface="+mn-lt"/>
              </a:rPr>
              <a:t>.</a:t>
            </a:r>
          </a:p>
          <a:p>
            <a:pPr marL="0" lvl="1"/>
            <a:r>
              <a:rPr lang="en-GB" sz="2100" dirty="0" smtClean="0">
                <a:latin typeface="+mn-lt"/>
              </a:rPr>
              <a:t> </a:t>
            </a:r>
            <a:endParaRPr lang="en-GB" sz="2100" dirty="0">
              <a:latin typeface="+mn-lt"/>
            </a:endParaRPr>
          </a:p>
          <a:p>
            <a:pPr marL="0" lvl="1"/>
            <a:r>
              <a:rPr lang="en-GB" sz="2100" dirty="0">
                <a:latin typeface="+mn-lt"/>
              </a:rPr>
              <a:t>Fortunately, you can flip a switch, which will lead the trolley down a different track to safety. Unfortunately, there is a single person tied to </a:t>
            </a:r>
            <a:r>
              <a:rPr lang="en-GB" sz="2100" i="1" dirty="0">
                <a:latin typeface="+mn-lt"/>
              </a:rPr>
              <a:t>that</a:t>
            </a:r>
            <a:r>
              <a:rPr lang="en-GB" sz="2100" dirty="0">
                <a:latin typeface="+mn-lt"/>
              </a:rPr>
              <a:t> track</a:t>
            </a:r>
            <a:r>
              <a:rPr lang="en-GB" sz="2100" dirty="0" smtClean="0">
                <a:latin typeface="+mn-lt"/>
              </a:rPr>
              <a:t>.</a:t>
            </a:r>
          </a:p>
          <a:p>
            <a:pPr marL="0" lvl="1"/>
            <a:endParaRPr lang="en-GB" sz="2100" dirty="0">
              <a:latin typeface="+mn-lt"/>
            </a:endParaRPr>
          </a:p>
          <a:p>
            <a:pPr marL="0" lvl="1"/>
            <a:r>
              <a:rPr lang="en-GB" sz="2100" dirty="0">
                <a:latin typeface="+mn-lt"/>
              </a:rPr>
              <a:t>Should </a:t>
            </a:r>
            <a:r>
              <a:rPr lang="en-GB" sz="2100" b="1" dirty="0">
                <a:latin typeface="+mn-lt"/>
              </a:rPr>
              <a:t>you</a:t>
            </a:r>
            <a:r>
              <a:rPr lang="en-GB" sz="2100" dirty="0">
                <a:latin typeface="+mn-lt"/>
              </a:rPr>
              <a:t> flip the switch</a:t>
            </a:r>
            <a:r>
              <a:rPr lang="en-GB" sz="2100" dirty="0" smtClean="0">
                <a:latin typeface="+mn-lt"/>
              </a:rPr>
              <a:t>?</a:t>
            </a:r>
          </a:p>
          <a:p>
            <a:pPr marL="0" lvl="1"/>
            <a:r>
              <a:rPr lang="en-GB" sz="2100" b="1" dirty="0" smtClean="0">
                <a:latin typeface="+mn-lt"/>
              </a:rPr>
              <a:t>Your decision</a:t>
            </a:r>
            <a:endParaRPr lang="en-GB" sz="2100" b="1" dirty="0">
              <a:latin typeface="+mn-lt"/>
            </a:endParaRPr>
          </a:p>
        </p:txBody>
      </p:sp>
      <p:sp>
        <p:nvSpPr>
          <p:cNvPr id="11" name="Rectangle 2"/>
          <p:cNvSpPr txBox="1">
            <a:spLocks/>
          </p:cNvSpPr>
          <p:nvPr/>
        </p:nvSpPr>
        <p:spPr bwMode="auto">
          <a:xfrm>
            <a:off x="483463" y="1268760"/>
            <a:ext cx="8229600" cy="792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600" dirty="0" smtClean="0"/>
              <a:t>Values as heuristics in ethical reasoning </a:t>
            </a:r>
            <a:endParaRPr lang="en-GB" sz="3600" dirty="0"/>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20443140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86226" y="1843990"/>
            <a:ext cx="4040188" cy="639762"/>
          </a:xfrm>
        </p:spPr>
        <p:txBody>
          <a:bodyPr/>
          <a:lstStyle/>
          <a:p>
            <a:r>
              <a:rPr lang="en-GB" dirty="0" smtClean="0"/>
              <a:t>Utilitarianism</a:t>
            </a:r>
            <a:endParaRPr lang="en-GB" dirty="0"/>
          </a:p>
        </p:txBody>
      </p:sp>
      <p:sp>
        <p:nvSpPr>
          <p:cNvPr id="40963" name="Content Placeholder 7"/>
          <p:cNvSpPr>
            <a:spLocks noGrp="1"/>
          </p:cNvSpPr>
          <p:nvPr>
            <p:ph sz="half" idx="2"/>
          </p:nvPr>
        </p:nvSpPr>
        <p:spPr>
          <a:xfrm>
            <a:off x="468313" y="2483752"/>
            <a:ext cx="4040188" cy="3600392"/>
          </a:xfrm>
        </p:spPr>
        <p:txBody>
          <a:bodyPr/>
          <a:lstStyle/>
          <a:p>
            <a:pPr marL="0" indent="0" eaLnBrk="1" hangingPunct="1">
              <a:buFont typeface="Arial" charset="0"/>
              <a:buNone/>
            </a:pPr>
            <a:endParaRPr lang="en-GB" altLang="zh-CN" sz="1800" b="1" dirty="0" smtClean="0"/>
          </a:p>
          <a:p>
            <a:pPr marL="0" indent="0" eaLnBrk="1" hangingPunct="1">
              <a:buFont typeface="Arial" charset="0"/>
              <a:buNone/>
            </a:pPr>
            <a:endParaRPr lang="en-GB" altLang="zh-CN" sz="1800" b="1" dirty="0" smtClean="0"/>
          </a:p>
        </p:txBody>
      </p:sp>
      <p:sp>
        <p:nvSpPr>
          <p:cNvPr id="3" name="Text Placeholder 2"/>
          <p:cNvSpPr>
            <a:spLocks noGrp="1"/>
          </p:cNvSpPr>
          <p:nvPr>
            <p:ph type="body" sz="quarter" idx="3"/>
          </p:nvPr>
        </p:nvSpPr>
        <p:spPr>
          <a:xfrm>
            <a:off x="4645025" y="1895153"/>
            <a:ext cx="4041775" cy="1317823"/>
          </a:xfrm>
        </p:spPr>
        <p:txBody>
          <a:bodyPr/>
          <a:lstStyle/>
          <a:p>
            <a:pPr marL="806450" indent="-185738">
              <a:spcBef>
                <a:spcPts val="0"/>
              </a:spcBef>
            </a:pPr>
            <a:r>
              <a:rPr lang="en-GB" dirty="0" smtClean="0"/>
              <a:t>Jeremy Bentham</a:t>
            </a:r>
          </a:p>
          <a:p>
            <a:pPr marL="806450" indent="-185738">
              <a:spcBef>
                <a:spcPts val="0"/>
              </a:spcBef>
            </a:pPr>
            <a:r>
              <a:rPr lang="en-GB" dirty="0" smtClean="0"/>
              <a:t>English philosopher, </a:t>
            </a:r>
          </a:p>
          <a:p>
            <a:pPr marL="806450" indent="-185738">
              <a:spcBef>
                <a:spcPts val="0"/>
              </a:spcBef>
            </a:pPr>
            <a:r>
              <a:rPr lang="en-GB" dirty="0" smtClean="0"/>
              <a:t>1742-1832</a:t>
            </a:r>
            <a:endParaRPr lang="en-GB" dirty="0"/>
          </a:p>
        </p:txBody>
      </p:sp>
      <p:pic>
        <p:nvPicPr>
          <p:cNvPr id="40965" name="Picture 2"/>
          <p:cNvPicPr>
            <a:picLocks noChangeAspect="1" noChangeArrowheads="1"/>
          </p:cNvPicPr>
          <p:nvPr/>
        </p:nvPicPr>
        <p:blipFill>
          <a:blip r:embed="rId3"/>
          <a:srcRect/>
          <a:stretch>
            <a:fillRect/>
          </a:stretch>
        </p:blipFill>
        <p:spPr bwMode="auto">
          <a:xfrm>
            <a:off x="468313" y="260350"/>
            <a:ext cx="1590675" cy="622300"/>
          </a:xfrm>
          <a:prstGeom prst="rect">
            <a:avLst/>
          </a:prstGeom>
          <a:noFill/>
          <a:ln w="9525">
            <a:noFill/>
            <a:miter lim="800000"/>
            <a:headEnd/>
            <a:tailEnd/>
          </a:ln>
        </p:spPr>
      </p:pic>
      <p:pic>
        <p:nvPicPr>
          <p:cNvPr id="40966" name="Picture 3"/>
          <p:cNvPicPr>
            <a:picLocks noChangeAspect="1" noChangeArrowheads="1"/>
          </p:cNvPicPr>
          <p:nvPr/>
        </p:nvPicPr>
        <p:blipFill>
          <a:blip r:embed="rId4"/>
          <a:srcRect/>
          <a:stretch>
            <a:fillRect/>
          </a:stretch>
        </p:blipFill>
        <p:spPr bwMode="auto">
          <a:xfrm>
            <a:off x="6578600" y="260350"/>
            <a:ext cx="2097088" cy="587375"/>
          </a:xfrm>
          <a:prstGeom prst="rect">
            <a:avLst/>
          </a:prstGeom>
          <a:noFill/>
          <a:ln w="9525">
            <a:noFill/>
            <a:miter lim="800000"/>
            <a:headEnd/>
            <a:tailEnd/>
          </a:ln>
        </p:spPr>
      </p:pic>
      <p:sp>
        <p:nvSpPr>
          <p:cNvPr id="5" name="Rectangle 4"/>
          <p:cNvSpPr/>
          <p:nvPr/>
        </p:nvSpPr>
        <p:spPr>
          <a:xfrm>
            <a:off x="360040" y="2483752"/>
            <a:ext cx="4572000" cy="3970318"/>
          </a:xfrm>
          <a:prstGeom prst="rect">
            <a:avLst/>
          </a:prstGeom>
        </p:spPr>
        <p:txBody>
          <a:bodyPr>
            <a:spAutoFit/>
          </a:bodyPr>
          <a:lstStyle/>
          <a:p>
            <a:pPr marL="0" lvl="1"/>
            <a:r>
              <a:rPr lang="en-GB" sz="2100" dirty="0">
                <a:latin typeface="+mn-lt"/>
              </a:rPr>
              <a:t>A trolley is running out of control down a track. In its path are 5 people who  have been tied to the track by the mad philosopher</a:t>
            </a:r>
            <a:r>
              <a:rPr lang="en-GB" sz="2100" dirty="0" smtClean="0">
                <a:latin typeface="+mn-lt"/>
              </a:rPr>
              <a:t>.</a:t>
            </a:r>
          </a:p>
          <a:p>
            <a:pPr marL="0" lvl="1"/>
            <a:r>
              <a:rPr lang="en-GB" sz="2100" dirty="0" smtClean="0">
                <a:latin typeface="+mn-lt"/>
              </a:rPr>
              <a:t> </a:t>
            </a:r>
            <a:endParaRPr lang="en-GB" sz="2100" dirty="0">
              <a:latin typeface="+mn-lt"/>
            </a:endParaRPr>
          </a:p>
          <a:p>
            <a:pPr marL="0" lvl="1"/>
            <a:r>
              <a:rPr lang="en-GB" sz="2100" dirty="0">
                <a:latin typeface="+mn-lt"/>
              </a:rPr>
              <a:t>Fortunately, you can flip a switch, which will lead the trolley down a different track to safety. Unfortunately, there is a single person tied to </a:t>
            </a:r>
            <a:r>
              <a:rPr lang="en-GB" sz="2100" i="1" dirty="0">
                <a:latin typeface="+mn-lt"/>
              </a:rPr>
              <a:t>that</a:t>
            </a:r>
            <a:r>
              <a:rPr lang="en-GB" sz="2100" dirty="0">
                <a:latin typeface="+mn-lt"/>
              </a:rPr>
              <a:t> track</a:t>
            </a:r>
            <a:r>
              <a:rPr lang="en-GB" sz="2100" dirty="0" smtClean="0">
                <a:latin typeface="+mn-lt"/>
              </a:rPr>
              <a:t>.</a:t>
            </a:r>
          </a:p>
          <a:p>
            <a:pPr marL="0" lvl="1"/>
            <a:endParaRPr lang="en-GB" sz="2100" dirty="0">
              <a:latin typeface="+mn-lt"/>
            </a:endParaRPr>
          </a:p>
          <a:p>
            <a:pPr marL="0" lvl="1"/>
            <a:r>
              <a:rPr lang="en-GB" sz="2100" dirty="0">
                <a:latin typeface="+mn-lt"/>
              </a:rPr>
              <a:t>Should </a:t>
            </a:r>
            <a:r>
              <a:rPr lang="en-GB" sz="2100" b="1" dirty="0">
                <a:latin typeface="+mn-lt"/>
              </a:rPr>
              <a:t>you</a:t>
            </a:r>
            <a:r>
              <a:rPr lang="en-GB" sz="2100" dirty="0">
                <a:latin typeface="+mn-lt"/>
              </a:rPr>
              <a:t> flip the switch</a:t>
            </a:r>
            <a:r>
              <a:rPr lang="en-GB" sz="2100" dirty="0" smtClean="0">
                <a:latin typeface="+mn-lt"/>
              </a:rPr>
              <a:t>?</a:t>
            </a:r>
          </a:p>
          <a:p>
            <a:pPr marL="0" lvl="1"/>
            <a:r>
              <a:rPr lang="en-GB" sz="2100" b="1" dirty="0" smtClean="0">
                <a:latin typeface="+mn-lt"/>
              </a:rPr>
              <a:t>Your decision</a:t>
            </a:r>
            <a:endParaRPr lang="en-GB" sz="2100" b="1" dirty="0">
              <a:latin typeface="+mn-lt"/>
            </a:endParaRPr>
          </a:p>
        </p:txBody>
      </p:sp>
      <p:pic>
        <p:nvPicPr>
          <p:cNvPr id="6" name="Content Placeholder 5"/>
          <p:cNvPicPr>
            <a:picLocks noGrp="1" noChangeAspect="1"/>
          </p:cNvPicPr>
          <p:nvPr>
            <p:ph sz="quarter" idx="4"/>
          </p:nvPr>
        </p:nvPicPr>
        <p:blipFill>
          <a:blip r:embed="rId5">
            <a:extLst>
              <a:ext uri="{28A0092B-C50C-407E-A947-70E740481C1C}">
                <a14:useLocalDpi xmlns:a14="http://schemas.microsoft.com/office/drawing/2010/main" val="0"/>
              </a:ext>
            </a:extLst>
          </a:blip>
          <a:stretch>
            <a:fillRect/>
          </a:stretch>
        </p:blipFill>
        <p:spPr>
          <a:xfrm>
            <a:off x="5536783" y="3367623"/>
            <a:ext cx="2203569" cy="3013705"/>
          </a:xfr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13" name="Rectangle 2"/>
          <p:cNvSpPr txBox="1">
            <a:spLocks/>
          </p:cNvSpPr>
          <p:nvPr/>
        </p:nvSpPr>
        <p:spPr bwMode="auto">
          <a:xfrm>
            <a:off x="483463" y="1268760"/>
            <a:ext cx="8229600" cy="792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600" dirty="0" smtClean="0"/>
              <a:t>Values as heuristics in ethical reasoning </a:t>
            </a:r>
            <a:endParaRPr lang="en-GB" sz="3600" dirty="0"/>
          </a:p>
        </p:txBody>
      </p:sp>
    </p:spTree>
    <p:extLst>
      <p:ext uri="{BB962C8B-B14F-4D97-AF65-F5344CB8AC3E}">
        <p14:creationId xmlns:p14="http://schemas.microsoft.com/office/powerpoint/2010/main" val="41615845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xfrm>
            <a:off x="468313" y="1133872"/>
            <a:ext cx="8229600" cy="926976"/>
          </a:xfrm>
        </p:spPr>
        <p:txBody>
          <a:bodyPr/>
          <a:lstStyle/>
          <a:p>
            <a:r>
              <a:rPr lang="en-GB" sz="4800" dirty="0" smtClean="0"/>
              <a:t/>
            </a:r>
            <a:br>
              <a:rPr lang="en-GB" sz="4800" dirty="0" smtClean="0"/>
            </a:br>
            <a:r>
              <a:rPr lang="en-GB" sz="4800" dirty="0" smtClean="0"/>
              <a:t>Utilitarianism</a:t>
            </a:r>
            <a:r>
              <a:rPr lang="en-GB" sz="4800" dirty="0"/>
              <a:t/>
            </a:r>
            <a:br>
              <a:rPr lang="en-GB" sz="4800" dirty="0"/>
            </a:br>
            <a:endParaRPr lang="en-GB" sz="4800" dirty="0" smtClean="0"/>
          </a:p>
        </p:txBody>
      </p:sp>
      <p:sp>
        <p:nvSpPr>
          <p:cNvPr id="2" name="Text Placeholder 1"/>
          <p:cNvSpPr>
            <a:spLocks noGrp="1"/>
          </p:cNvSpPr>
          <p:nvPr>
            <p:ph type="body" idx="1"/>
          </p:nvPr>
        </p:nvSpPr>
        <p:spPr>
          <a:xfrm>
            <a:off x="457200" y="2429198"/>
            <a:ext cx="4040188" cy="639762"/>
          </a:xfrm>
        </p:spPr>
        <p:txBody>
          <a:bodyPr/>
          <a:lstStyle/>
          <a:p>
            <a:pPr marL="806450" indent="-449263">
              <a:spcBef>
                <a:spcPts val="0"/>
              </a:spcBef>
            </a:pPr>
            <a:r>
              <a:rPr lang="en-GB" b="0" dirty="0"/>
              <a:t>University College London</a:t>
            </a:r>
          </a:p>
        </p:txBody>
      </p:sp>
      <p:sp>
        <p:nvSpPr>
          <p:cNvPr id="40963" name="Content Placeholder 7"/>
          <p:cNvSpPr>
            <a:spLocks noGrp="1"/>
          </p:cNvSpPr>
          <p:nvPr>
            <p:ph sz="half" idx="2"/>
          </p:nvPr>
        </p:nvSpPr>
        <p:spPr>
          <a:xfrm>
            <a:off x="468313" y="2132856"/>
            <a:ext cx="4040188" cy="3951288"/>
          </a:xfrm>
        </p:spPr>
        <p:txBody>
          <a:bodyPr/>
          <a:lstStyle/>
          <a:p>
            <a:pPr marL="0" indent="0" eaLnBrk="1" hangingPunct="1">
              <a:buFont typeface="Arial" charset="0"/>
              <a:buNone/>
            </a:pPr>
            <a:endParaRPr lang="en-GB" altLang="zh-CN" sz="1800" b="1" dirty="0" smtClean="0"/>
          </a:p>
          <a:p>
            <a:pPr marL="0" indent="0" eaLnBrk="1" hangingPunct="1">
              <a:buFont typeface="Arial" charset="0"/>
              <a:buNone/>
            </a:pPr>
            <a:endParaRPr lang="en-GB" altLang="zh-CN" dirty="0"/>
          </a:p>
          <a:p>
            <a:pPr marL="0" indent="0" eaLnBrk="1" hangingPunct="1">
              <a:buFont typeface="Arial" charset="0"/>
              <a:buNone/>
            </a:pPr>
            <a:endParaRPr lang="en-GB" altLang="zh-CN" sz="1800" b="1" dirty="0" smtClean="0"/>
          </a:p>
        </p:txBody>
      </p:sp>
      <p:sp>
        <p:nvSpPr>
          <p:cNvPr id="3" name="Text Placeholder 2"/>
          <p:cNvSpPr>
            <a:spLocks noGrp="1"/>
          </p:cNvSpPr>
          <p:nvPr>
            <p:ph type="body" sz="quarter" idx="3"/>
          </p:nvPr>
        </p:nvSpPr>
        <p:spPr>
          <a:xfrm>
            <a:off x="4778697" y="1751137"/>
            <a:ext cx="4041775" cy="1317823"/>
          </a:xfrm>
        </p:spPr>
        <p:txBody>
          <a:bodyPr/>
          <a:lstStyle/>
          <a:p>
            <a:pPr marL="806450" indent="-185738">
              <a:spcBef>
                <a:spcPts val="0"/>
              </a:spcBef>
            </a:pPr>
            <a:r>
              <a:rPr lang="en-GB" b="0" dirty="0" smtClean="0"/>
              <a:t>Jeremy Bentham</a:t>
            </a:r>
          </a:p>
          <a:p>
            <a:pPr marL="806450" indent="-185738">
              <a:spcBef>
                <a:spcPts val="0"/>
              </a:spcBef>
            </a:pPr>
            <a:r>
              <a:rPr lang="en-GB" b="0" dirty="0" smtClean="0"/>
              <a:t>English philosopher, </a:t>
            </a:r>
          </a:p>
          <a:p>
            <a:pPr marL="806450" indent="-185738">
              <a:spcBef>
                <a:spcPts val="0"/>
              </a:spcBef>
            </a:pPr>
            <a:r>
              <a:rPr lang="en-GB" b="0" dirty="0" smtClean="0"/>
              <a:t>1742-1832</a:t>
            </a:r>
            <a:endParaRPr lang="en-GB" b="0" dirty="0"/>
          </a:p>
        </p:txBody>
      </p:sp>
      <p:pic>
        <p:nvPicPr>
          <p:cNvPr id="40965" name="Picture 2"/>
          <p:cNvPicPr>
            <a:picLocks noChangeAspect="1" noChangeArrowheads="1"/>
          </p:cNvPicPr>
          <p:nvPr/>
        </p:nvPicPr>
        <p:blipFill>
          <a:blip r:embed="rId3"/>
          <a:srcRect/>
          <a:stretch>
            <a:fillRect/>
          </a:stretch>
        </p:blipFill>
        <p:spPr bwMode="auto">
          <a:xfrm>
            <a:off x="468313" y="260350"/>
            <a:ext cx="1590675" cy="622300"/>
          </a:xfrm>
          <a:prstGeom prst="rect">
            <a:avLst/>
          </a:prstGeom>
          <a:noFill/>
          <a:ln w="9525">
            <a:noFill/>
            <a:miter lim="800000"/>
            <a:headEnd/>
            <a:tailEnd/>
          </a:ln>
        </p:spPr>
      </p:pic>
      <p:pic>
        <p:nvPicPr>
          <p:cNvPr id="40966" name="Picture 3"/>
          <p:cNvPicPr>
            <a:picLocks noChangeAspect="1" noChangeArrowheads="1"/>
          </p:cNvPicPr>
          <p:nvPr/>
        </p:nvPicPr>
        <p:blipFill>
          <a:blip r:embed="rId4"/>
          <a:srcRect/>
          <a:stretch>
            <a:fillRect/>
          </a:stretch>
        </p:blipFill>
        <p:spPr bwMode="auto">
          <a:xfrm>
            <a:off x="6578600" y="260350"/>
            <a:ext cx="2097088" cy="587375"/>
          </a:xfrm>
          <a:prstGeom prst="rect">
            <a:avLst/>
          </a:prstGeom>
          <a:noFill/>
          <a:ln w="9525">
            <a:noFill/>
            <a:miter lim="800000"/>
            <a:headEnd/>
            <a:tailEnd/>
          </a:ln>
        </p:spPr>
      </p:pic>
      <p:pic>
        <p:nvPicPr>
          <p:cNvPr id="6" name="Content Placeholder 5"/>
          <p:cNvPicPr>
            <a:picLocks noGrp="1" noChangeAspect="1"/>
          </p:cNvPicPr>
          <p:nvPr>
            <p:ph sz="quarter" idx="4"/>
          </p:nvPr>
        </p:nvPicPr>
        <p:blipFill>
          <a:blip r:embed="rId5">
            <a:extLst>
              <a:ext uri="{28A0092B-C50C-407E-A947-70E740481C1C}">
                <a14:useLocalDpi xmlns:a14="http://schemas.microsoft.com/office/drawing/2010/main" val="0"/>
              </a:ext>
            </a:extLst>
          </a:blip>
          <a:stretch>
            <a:fillRect/>
          </a:stretch>
        </p:blipFill>
        <p:spPr>
          <a:xfrm>
            <a:off x="5536783" y="3151599"/>
            <a:ext cx="2203569" cy="3013705"/>
          </a:xfr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43235" y="3530196"/>
            <a:ext cx="3024709" cy="1987036"/>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19104400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6"/>
          <p:cNvSpPr>
            <a:spLocks noGrp="1"/>
          </p:cNvSpPr>
          <p:nvPr>
            <p:ph type="title"/>
          </p:nvPr>
        </p:nvSpPr>
        <p:spPr/>
        <p:txBody>
          <a:bodyPr/>
          <a:lstStyle/>
          <a:p>
            <a:pPr eaLnBrk="1" hangingPunct="1"/>
            <a:endParaRPr lang="en-GB" smtClean="0"/>
          </a:p>
        </p:txBody>
      </p:sp>
      <p:sp>
        <p:nvSpPr>
          <p:cNvPr id="15362" name="Content Placeholder 7"/>
          <p:cNvSpPr>
            <a:spLocks noGrp="1"/>
          </p:cNvSpPr>
          <p:nvPr>
            <p:ph idx="1"/>
          </p:nvPr>
        </p:nvSpPr>
        <p:spPr>
          <a:xfrm>
            <a:off x="457200" y="1600201"/>
            <a:ext cx="8229600" cy="3917032"/>
          </a:xfrm>
        </p:spPr>
        <p:txBody>
          <a:bodyPr/>
          <a:lstStyle/>
          <a:p>
            <a:pPr marL="0" indent="0" eaLnBrk="1" hangingPunct="1">
              <a:buFont typeface="Arial" charset="0"/>
              <a:buNone/>
            </a:pPr>
            <a:r>
              <a:rPr lang="en-GB" sz="2400" b="1" dirty="0" smtClean="0"/>
              <a:t>Decision-making heuristics in resource allocation in the Finnish Red Cross: rational irrationality in deciding who gets what</a:t>
            </a:r>
          </a:p>
          <a:p>
            <a:pPr marL="0" indent="0" eaLnBrk="1" hangingPunct="1">
              <a:buFont typeface="Arial" charset="0"/>
              <a:buNone/>
            </a:pPr>
            <a:endParaRPr lang="en-GB" sz="1800" dirty="0" smtClean="0"/>
          </a:p>
          <a:p>
            <a:pPr marL="0" indent="0" eaLnBrk="1" hangingPunct="1">
              <a:buFont typeface="Arial" charset="0"/>
              <a:buNone/>
            </a:pPr>
            <a:r>
              <a:rPr lang="en-GB" sz="1800" dirty="0" smtClean="0"/>
              <a:t>An interactive lecture exploring how Fisher's (1998) six values concerning priority setting might affect resource allocation in an international aid effort.  An interactive lecture building on </a:t>
            </a:r>
            <a:r>
              <a:rPr lang="en-GB" sz="1800" dirty="0" err="1" smtClean="0"/>
              <a:t>Rokeach's</a:t>
            </a:r>
            <a:r>
              <a:rPr lang="en-GB" sz="1800" dirty="0" smtClean="0"/>
              <a:t> (1973) work on terminal and instrumental values and </a:t>
            </a:r>
            <a:r>
              <a:rPr lang="en-GB" sz="1800" dirty="0" err="1" smtClean="0"/>
              <a:t>Lindfelt's</a:t>
            </a:r>
            <a:r>
              <a:rPr lang="en-GB" sz="1800" dirty="0" smtClean="0"/>
              <a:t> (2004) examination of ethics in Finnish business.</a:t>
            </a:r>
          </a:p>
          <a:p>
            <a:pPr marL="0" indent="0" eaLnBrk="1" hangingPunct="1">
              <a:buFont typeface="Arial" charset="0"/>
              <a:buNone/>
            </a:pPr>
            <a:endParaRPr lang="en-GB" sz="2000" dirty="0" smtClean="0"/>
          </a:p>
          <a:p>
            <a:pPr marL="0" indent="0" eaLnBrk="1" hangingPunct="1">
              <a:buFont typeface="Arial" charset="0"/>
              <a:buNone/>
            </a:pPr>
            <a:r>
              <a:rPr lang="en-GB" sz="2000" b="1" dirty="0" err="1" smtClean="0"/>
              <a:t>Dr.</a:t>
            </a:r>
            <a:r>
              <a:rPr lang="en-GB" sz="2000" b="1" dirty="0" smtClean="0"/>
              <a:t> Rob Baker, Sheffield Business School, Sheffield Hallam University, United Kingdom.</a:t>
            </a:r>
          </a:p>
          <a:p>
            <a:pPr marL="0" indent="0" eaLnBrk="1" hangingPunct="1">
              <a:buFont typeface="Arial" charset="0"/>
              <a:buNone/>
            </a:pPr>
            <a:r>
              <a:rPr lang="en-GB" sz="2000" b="1" dirty="0" smtClean="0"/>
              <a:t>r.baker@shu.ac.uk</a:t>
            </a:r>
          </a:p>
          <a:p>
            <a:pPr marL="0" indent="0" algn="ctr" eaLnBrk="1" hangingPunct="1">
              <a:buFont typeface="Arial" charset="0"/>
              <a:buNone/>
            </a:pPr>
            <a:endParaRPr lang="en-GB" b="1" dirty="0" smtClean="0"/>
          </a:p>
        </p:txBody>
      </p:sp>
      <p:pic>
        <p:nvPicPr>
          <p:cNvPr id="15363"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15364"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idx="4294967295"/>
          </p:nvPr>
        </p:nvSpPr>
        <p:spPr>
          <a:xfrm>
            <a:off x="468313" y="1061864"/>
            <a:ext cx="8229600" cy="1143000"/>
          </a:xfrm>
        </p:spPr>
        <p:txBody>
          <a:bodyPr/>
          <a:lstStyle/>
          <a:p>
            <a:r>
              <a:rPr lang="en-GB" sz="3600" dirty="0"/>
              <a:t>Values as heuristics in ethical reasoning </a:t>
            </a:r>
          </a:p>
        </p:txBody>
      </p:sp>
      <p:sp>
        <p:nvSpPr>
          <p:cNvPr id="38915" name="Content Placeholder 7"/>
          <p:cNvSpPr>
            <a:spLocks noGrp="1"/>
          </p:cNvSpPr>
          <p:nvPr>
            <p:ph sz="half" idx="4294967295"/>
          </p:nvPr>
        </p:nvSpPr>
        <p:spPr>
          <a:xfrm>
            <a:off x="457200" y="1927225"/>
            <a:ext cx="4038600" cy="4525963"/>
          </a:xfrm>
        </p:spPr>
        <p:txBody>
          <a:bodyPr/>
          <a:lstStyle/>
          <a:p>
            <a:pPr marL="0" indent="0" eaLnBrk="1" hangingPunct="1">
              <a:buFont typeface="Arial" charset="0"/>
              <a:buNone/>
            </a:pPr>
            <a:endParaRPr lang="en-GB" altLang="zh-CN" sz="1800" b="1" dirty="0" smtClean="0"/>
          </a:p>
          <a:p>
            <a:pPr marL="0" indent="0" eaLnBrk="1" hangingPunct="1">
              <a:buFont typeface="Arial" charset="0"/>
              <a:buNone/>
            </a:pPr>
            <a:r>
              <a:rPr lang="en-GB" altLang="zh-CN" sz="1800" b="1" dirty="0" smtClean="0"/>
              <a:t>Emotions and social norms act as heuristics (</a:t>
            </a:r>
            <a:r>
              <a:rPr lang="en-GB" altLang="zh-CN" sz="1800" b="1" dirty="0" err="1" smtClean="0"/>
              <a:t>Gigerenzer</a:t>
            </a:r>
            <a:r>
              <a:rPr lang="en-GB" altLang="zh-CN" sz="1800" b="1" dirty="0" smtClean="0"/>
              <a:t> </a:t>
            </a:r>
            <a:r>
              <a:rPr lang="en-GB" altLang="zh-CN" sz="1800" b="1" i="1" dirty="0" smtClean="0"/>
              <a:t>et al</a:t>
            </a:r>
            <a:r>
              <a:rPr lang="en-GB" altLang="zh-CN" sz="1800" b="1" dirty="0" smtClean="0"/>
              <a:t> 1999:30)</a:t>
            </a:r>
          </a:p>
          <a:p>
            <a:pPr marL="0" indent="0" eaLnBrk="1" hangingPunct="1">
              <a:buFont typeface="Arial" charset="0"/>
              <a:buNone/>
            </a:pPr>
            <a:r>
              <a:rPr lang="en-GB" altLang="zh-CN" sz="1800" dirty="0" smtClean="0"/>
              <a:t>Emotions: love for one’s child prevents ethical dithering</a:t>
            </a:r>
          </a:p>
          <a:p>
            <a:pPr marL="0" indent="0" eaLnBrk="1" hangingPunct="1">
              <a:buFont typeface="Arial" charset="0"/>
              <a:buNone/>
            </a:pPr>
            <a:r>
              <a:rPr lang="en-GB" altLang="zh-CN" sz="1800" dirty="0" smtClean="0"/>
              <a:t>Social norms: do as you peers do</a:t>
            </a:r>
          </a:p>
          <a:p>
            <a:pPr marL="0" indent="0" eaLnBrk="1" hangingPunct="1">
              <a:buFont typeface="Arial" charset="0"/>
              <a:buNone/>
            </a:pPr>
            <a:endParaRPr lang="en-GB" altLang="zh-CN" sz="1800" dirty="0" smtClean="0"/>
          </a:p>
          <a:p>
            <a:pPr marL="0" indent="0" eaLnBrk="1" hangingPunct="1">
              <a:buFont typeface="Arial" charset="0"/>
              <a:buNone/>
            </a:pPr>
            <a:r>
              <a:rPr lang="en-GB" altLang="zh-CN" sz="1800" dirty="0" smtClean="0"/>
              <a:t>Links to values:</a:t>
            </a:r>
          </a:p>
          <a:p>
            <a:pPr marL="0" indent="0" eaLnBrk="1" hangingPunct="1">
              <a:buFont typeface="Arial" charset="0"/>
              <a:buNone/>
            </a:pPr>
            <a:r>
              <a:rPr lang="en-GB" altLang="zh-CN" sz="1800" dirty="0" smtClean="0"/>
              <a:t>hard to give rational account (like emotions)</a:t>
            </a:r>
          </a:p>
          <a:p>
            <a:pPr marL="0" indent="0" eaLnBrk="1" hangingPunct="1">
              <a:buFont typeface="Arial" charset="0"/>
              <a:buNone/>
            </a:pPr>
            <a:r>
              <a:rPr lang="en-GB" altLang="zh-CN" sz="1800" dirty="0" smtClean="0"/>
              <a:t>Values are acquired in the socialisation process (</a:t>
            </a:r>
            <a:r>
              <a:rPr lang="en-GB" altLang="zh-CN" sz="1800" dirty="0" err="1" smtClean="0"/>
              <a:t>Rokeach</a:t>
            </a:r>
            <a:r>
              <a:rPr lang="en-GB" altLang="zh-CN" sz="1800" dirty="0" smtClean="0"/>
              <a:t> 1973:17)</a:t>
            </a:r>
          </a:p>
        </p:txBody>
      </p:sp>
      <p:pic>
        <p:nvPicPr>
          <p:cNvPr id="38917"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38918"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38920" name="Picture 8" descr="values"/>
          <p:cNvPicPr>
            <a:picLocks noGrp="1" noChangeAspect="1" noChangeArrowheads="1"/>
          </p:cNvPicPr>
          <p:nvPr>
            <p:ph sz="half" idx="4294967295"/>
          </p:nvPr>
        </p:nvPicPr>
        <p:blipFill>
          <a:blip r:embed="rId4"/>
          <a:srcRect/>
          <a:stretch>
            <a:fillRect/>
          </a:stretch>
        </p:blipFill>
        <p:spPr>
          <a:xfrm>
            <a:off x="5076825" y="2420938"/>
            <a:ext cx="2760663" cy="1820862"/>
          </a:xfr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idx="4294967295"/>
          </p:nvPr>
        </p:nvSpPr>
        <p:spPr>
          <a:xfrm>
            <a:off x="468313" y="1277888"/>
            <a:ext cx="8229600" cy="1143000"/>
          </a:xfrm>
        </p:spPr>
        <p:txBody>
          <a:bodyPr/>
          <a:lstStyle/>
          <a:p>
            <a:r>
              <a:rPr lang="en-GB" sz="3600" dirty="0"/>
              <a:t>Values heuristics, priority setting &amp; resource allocation</a:t>
            </a:r>
          </a:p>
        </p:txBody>
      </p:sp>
      <p:sp>
        <p:nvSpPr>
          <p:cNvPr id="35843" name="Content Placeholder 7"/>
          <p:cNvSpPr>
            <a:spLocks noGrp="1"/>
          </p:cNvSpPr>
          <p:nvPr>
            <p:ph sz="half" idx="4294967295"/>
          </p:nvPr>
        </p:nvSpPr>
        <p:spPr>
          <a:xfrm>
            <a:off x="457200" y="2359273"/>
            <a:ext cx="4038600" cy="3590007"/>
          </a:xfrm>
        </p:spPr>
        <p:txBody>
          <a:bodyPr/>
          <a:lstStyle/>
          <a:p>
            <a:pPr marL="533400" indent="-533400">
              <a:buFont typeface="Arial" charset="0"/>
              <a:buAutoNum type="arabicPeriod"/>
            </a:pPr>
            <a:r>
              <a:rPr lang="en-US" altLang="en-US" sz="2800" dirty="0" smtClean="0"/>
              <a:t>Utility</a:t>
            </a:r>
          </a:p>
          <a:p>
            <a:pPr marL="533400" indent="-533400">
              <a:buFont typeface="Arial" charset="0"/>
              <a:buAutoNum type="arabicPeriod"/>
            </a:pPr>
            <a:r>
              <a:rPr lang="en-US" altLang="en-US" sz="2800" dirty="0" smtClean="0"/>
              <a:t>Individual need</a:t>
            </a:r>
          </a:p>
          <a:p>
            <a:pPr marL="533400" indent="-533400">
              <a:buFont typeface="Arial" charset="0"/>
              <a:buAutoNum type="arabicPeriod"/>
            </a:pPr>
            <a:r>
              <a:rPr lang="en-US" altLang="en-US" sz="2800" dirty="0" smtClean="0"/>
              <a:t>Deservingness</a:t>
            </a:r>
          </a:p>
          <a:p>
            <a:pPr marL="533400" indent="-533400">
              <a:buFont typeface="Arial" charset="0"/>
              <a:buAutoNum type="arabicPeriod"/>
            </a:pPr>
            <a:r>
              <a:rPr lang="en-US" altLang="en-US" sz="2800" dirty="0" smtClean="0"/>
              <a:t>Ecology</a:t>
            </a:r>
          </a:p>
          <a:p>
            <a:pPr marL="533400" indent="-533400">
              <a:buFont typeface="Arial" charset="0"/>
              <a:buAutoNum type="arabicPeriod"/>
            </a:pPr>
            <a:r>
              <a:rPr lang="en-US" altLang="en-US" sz="2800" dirty="0" smtClean="0"/>
              <a:t>Fairness</a:t>
            </a:r>
          </a:p>
          <a:p>
            <a:pPr marL="533400" indent="-533400">
              <a:buFont typeface="Arial" charset="0"/>
              <a:buAutoNum type="arabicPeriod"/>
            </a:pPr>
            <a:r>
              <a:rPr lang="en-US" altLang="en-US" sz="2800" dirty="0" smtClean="0"/>
              <a:t>Personal competence and gain</a:t>
            </a:r>
          </a:p>
          <a:p>
            <a:pPr marL="533400" indent="-533400" eaLnBrk="1" hangingPunct="1">
              <a:buFont typeface="Arial" charset="0"/>
              <a:buNone/>
            </a:pPr>
            <a:endParaRPr lang="en-GB" altLang="zh-CN" sz="1800" b="1" dirty="0" smtClean="0"/>
          </a:p>
        </p:txBody>
      </p:sp>
      <p:pic>
        <p:nvPicPr>
          <p:cNvPr id="35845"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35846"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35849" name="Picture 9" descr="values"/>
          <p:cNvPicPr>
            <a:picLocks noGrp="1" noChangeAspect="1" noChangeArrowheads="1"/>
          </p:cNvPicPr>
          <p:nvPr>
            <p:ph sz="half" idx="4294967295"/>
          </p:nvPr>
        </p:nvPicPr>
        <p:blipFill>
          <a:blip r:embed="rId4"/>
          <a:srcRect/>
          <a:stretch>
            <a:fillRect/>
          </a:stretch>
        </p:blipFill>
        <p:spPr>
          <a:xfrm>
            <a:off x="5484638" y="3140968"/>
            <a:ext cx="2471738" cy="1628775"/>
          </a:xfr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Content Placeholder 7"/>
          <p:cNvSpPr>
            <a:spLocks noGrp="1"/>
          </p:cNvSpPr>
          <p:nvPr>
            <p:ph sz="half" idx="4294967295"/>
          </p:nvPr>
        </p:nvSpPr>
        <p:spPr>
          <a:xfrm>
            <a:off x="457200" y="2503437"/>
            <a:ext cx="4038600" cy="4525963"/>
          </a:xfrm>
        </p:spPr>
        <p:txBody>
          <a:bodyPr/>
          <a:lstStyle/>
          <a:p>
            <a:pPr marL="0" indent="0">
              <a:buFont typeface="Arial" charset="0"/>
              <a:buAutoNum type="arabicPeriod"/>
            </a:pPr>
            <a:r>
              <a:rPr lang="en-US" altLang="en-US" sz="2800" b="1" dirty="0" smtClean="0"/>
              <a:t> Utility</a:t>
            </a:r>
          </a:p>
          <a:p>
            <a:pPr marL="0" indent="0" eaLnBrk="1" hangingPunct="1">
              <a:buFont typeface="Arial" charset="0"/>
              <a:buNone/>
            </a:pPr>
            <a:r>
              <a:rPr lang="en-GB" altLang="zh-CN" sz="1800" dirty="0" smtClean="0"/>
              <a:t>Allocating resources to maximise the quantity of good done.</a:t>
            </a:r>
          </a:p>
          <a:p>
            <a:pPr marL="0" indent="0" eaLnBrk="1" hangingPunct="1">
              <a:buFont typeface="Arial" charset="0"/>
              <a:buNone/>
            </a:pPr>
            <a:endParaRPr lang="en-GB" altLang="zh-CN" sz="1800" dirty="0" smtClean="0"/>
          </a:p>
          <a:p>
            <a:pPr marL="0" indent="0" eaLnBrk="1" hangingPunct="1">
              <a:buFont typeface="Arial" charset="0"/>
              <a:buNone/>
            </a:pPr>
            <a:r>
              <a:rPr lang="en-GB" altLang="zh-CN" sz="1800" dirty="0" smtClean="0"/>
              <a:t>For instance in health policy studies, QALYs (Quality Adjusted Life Years).</a:t>
            </a:r>
          </a:p>
          <a:p>
            <a:pPr marL="0" indent="0" eaLnBrk="1" hangingPunct="1">
              <a:buFont typeface="Arial" charset="0"/>
              <a:buNone/>
            </a:pPr>
            <a:r>
              <a:rPr lang="en-GB" altLang="zh-CN" sz="1800" dirty="0" smtClean="0"/>
              <a:t>Measure of the benefit to the average patient of a treatment in additional years of life.</a:t>
            </a:r>
          </a:p>
          <a:p>
            <a:pPr marL="0" indent="0" eaLnBrk="1" hangingPunct="1">
              <a:buFont typeface="Arial" charset="0"/>
              <a:buNone/>
            </a:pPr>
            <a:r>
              <a:rPr lang="en-GB" altLang="zh-CN" sz="1800" dirty="0" smtClean="0"/>
              <a:t>Treatment A: cost per QALY = £9,075</a:t>
            </a:r>
          </a:p>
          <a:p>
            <a:pPr marL="0" indent="0" eaLnBrk="1" hangingPunct="1">
              <a:buFont typeface="Arial" charset="0"/>
              <a:buNone/>
            </a:pPr>
            <a:r>
              <a:rPr lang="en-GB" altLang="zh-CN" sz="1800" dirty="0" smtClean="0"/>
              <a:t>Treatment B: cost per QALY = £194</a:t>
            </a:r>
          </a:p>
          <a:p>
            <a:pPr marL="0" indent="0" eaLnBrk="1" hangingPunct="1">
              <a:buFont typeface="Arial" charset="0"/>
              <a:buNone/>
            </a:pPr>
            <a:r>
              <a:rPr lang="en-GB" altLang="zh-CN" sz="1800" dirty="0" smtClean="0"/>
              <a:t>See Pereira (1989) and Baldwin </a:t>
            </a:r>
            <a:r>
              <a:rPr lang="en-GB" altLang="zh-CN" sz="1800" i="1" dirty="0" smtClean="0"/>
              <a:t>et al </a:t>
            </a:r>
            <a:r>
              <a:rPr lang="en-GB" altLang="zh-CN" sz="1800" dirty="0" smtClean="0"/>
              <a:t>(1990) </a:t>
            </a:r>
          </a:p>
        </p:txBody>
      </p:sp>
      <p:pic>
        <p:nvPicPr>
          <p:cNvPr id="43012"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43013"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sp>
        <p:nvSpPr>
          <p:cNvPr id="7" name="Rectangle 2"/>
          <p:cNvSpPr txBox="1">
            <a:spLocks/>
          </p:cNvSpPr>
          <p:nvPr/>
        </p:nvSpPr>
        <p:spPr bwMode="auto">
          <a:xfrm>
            <a:off x="468313" y="1277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600" smtClean="0"/>
              <a:t>Values heuristics, priority setting &amp; resource allocation</a:t>
            </a:r>
            <a:endParaRPr lang="en-GB" sz="3600" dirty="0"/>
          </a:p>
        </p:txBody>
      </p:sp>
      <p:pic>
        <p:nvPicPr>
          <p:cNvPr id="8" name="Picture 9" descr="values"/>
          <p:cNvPicPr>
            <a:picLocks noChangeAspect="1" noChangeArrowheads="1"/>
          </p:cNvPicPr>
          <p:nvPr/>
        </p:nvPicPr>
        <p:blipFill>
          <a:blip r:embed="rId4"/>
          <a:srcRect/>
          <a:stretch>
            <a:fillRect/>
          </a:stretch>
        </p:blipFill>
        <p:spPr bwMode="auto">
          <a:xfrm>
            <a:off x="5484638" y="3140968"/>
            <a:ext cx="2471738" cy="1628775"/>
          </a:xfrm>
          <a:prstGeom prst="rect">
            <a:avLst/>
          </a:prstGeom>
          <a:noFill/>
          <a:ln w="9525">
            <a:noFill/>
            <a:miter lim="800000"/>
            <a:headEnd/>
            <a:tailEnd/>
          </a:ln>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7"/>
          <p:cNvSpPr>
            <a:spLocks noGrp="1"/>
          </p:cNvSpPr>
          <p:nvPr>
            <p:ph sz="half" idx="4294967295"/>
          </p:nvPr>
        </p:nvSpPr>
        <p:spPr>
          <a:xfrm>
            <a:off x="457200" y="2575445"/>
            <a:ext cx="4038600" cy="2653755"/>
          </a:xfrm>
        </p:spPr>
        <p:txBody>
          <a:bodyPr/>
          <a:lstStyle/>
          <a:p>
            <a:pPr marL="0" indent="0">
              <a:buFont typeface="Arial" charset="0"/>
              <a:buAutoNum type="arabicPeriod" startAt="2"/>
            </a:pPr>
            <a:r>
              <a:rPr lang="en-US" altLang="en-US" sz="2800" b="1" dirty="0" smtClean="0"/>
              <a:t>  Individual need</a:t>
            </a:r>
          </a:p>
          <a:p>
            <a:pPr marL="0" indent="0">
              <a:buFont typeface="Arial" charset="0"/>
              <a:buNone/>
            </a:pPr>
            <a:r>
              <a:rPr lang="en-US" altLang="en-US" sz="1800" dirty="0" smtClean="0">
                <a:ea typeface="宋体" charset="-122"/>
              </a:rPr>
              <a:t>Allocation by expert in field.</a:t>
            </a:r>
          </a:p>
          <a:p>
            <a:pPr marL="0" indent="0">
              <a:buFont typeface="Arial" charset="0"/>
              <a:buNone/>
            </a:pPr>
            <a:r>
              <a:rPr lang="en-US" altLang="en-US" sz="1800" dirty="0" smtClean="0">
                <a:ea typeface="宋体" charset="-122"/>
              </a:rPr>
              <a:t>Need can be assessed objectively and ranked.</a:t>
            </a:r>
          </a:p>
          <a:p>
            <a:pPr marL="0" indent="0">
              <a:buFont typeface="Arial" charset="0"/>
              <a:buNone/>
            </a:pPr>
            <a:endParaRPr lang="en-US" altLang="en-US" sz="1800" dirty="0" smtClean="0">
              <a:ea typeface="宋体" charset="-122"/>
            </a:endParaRPr>
          </a:p>
          <a:p>
            <a:pPr marL="0" indent="0">
              <a:buFont typeface="Arial" charset="0"/>
              <a:buNone/>
            </a:pPr>
            <a:r>
              <a:rPr lang="en-US" altLang="en-US" sz="1800" dirty="0" smtClean="0">
                <a:ea typeface="宋体" charset="-122"/>
              </a:rPr>
              <a:t>Problem: wills expenditure without regard for availability.</a:t>
            </a:r>
          </a:p>
          <a:p>
            <a:pPr marL="0" indent="0" eaLnBrk="1" hangingPunct="1">
              <a:buFont typeface="Arial" charset="0"/>
              <a:buNone/>
            </a:pPr>
            <a:endParaRPr lang="en-GB" altLang="zh-CN" sz="1800" b="1" dirty="0" smtClean="0"/>
          </a:p>
        </p:txBody>
      </p:sp>
      <p:pic>
        <p:nvPicPr>
          <p:cNvPr id="44036"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44037"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sp>
        <p:nvSpPr>
          <p:cNvPr id="7" name="Rectangle 2"/>
          <p:cNvSpPr txBox="1">
            <a:spLocks/>
          </p:cNvSpPr>
          <p:nvPr/>
        </p:nvSpPr>
        <p:spPr bwMode="auto">
          <a:xfrm>
            <a:off x="468313" y="1277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600" smtClean="0"/>
              <a:t>Values heuristics, priority setting &amp; resource allocation</a:t>
            </a:r>
            <a:endParaRPr lang="en-GB" sz="3600" dirty="0"/>
          </a:p>
        </p:txBody>
      </p:sp>
      <p:pic>
        <p:nvPicPr>
          <p:cNvPr id="8" name="Picture 9" descr="values"/>
          <p:cNvPicPr>
            <a:picLocks noChangeAspect="1" noChangeArrowheads="1"/>
          </p:cNvPicPr>
          <p:nvPr/>
        </p:nvPicPr>
        <p:blipFill>
          <a:blip r:embed="rId4"/>
          <a:srcRect/>
          <a:stretch>
            <a:fillRect/>
          </a:stretch>
        </p:blipFill>
        <p:spPr bwMode="auto">
          <a:xfrm>
            <a:off x="5484638" y="3140968"/>
            <a:ext cx="2471738" cy="1628775"/>
          </a:xfrm>
          <a:prstGeom prst="rect">
            <a:avLst/>
          </a:prstGeom>
          <a:noFill/>
          <a:ln w="9525">
            <a:noFill/>
            <a:miter lim="800000"/>
            <a:headEnd/>
            <a:tailEnd/>
          </a:ln>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Content Placeholder 7"/>
          <p:cNvSpPr>
            <a:spLocks noGrp="1"/>
          </p:cNvSpPr>
          <p:nvPr>
            <p:ph sz="half" idx="4294967295"/>
          </p:nvPr>
        </p:nvSpPr>
        <p:spPr>
          <a:xfrm>
            <a:off x="395288" y="2492747"/>
            <a:ext cx="4038600" cy="3384525"/>
          </a:xfrm>
        </p:spPr>
        <p:txBody>
          <a:bodyPr/>
          <a:lstStyle/>
          <a:p>
            <a:pPr marL="0" indent="0">
              <a:buFont typeface="Arial" charset="0"/>
              <a:buAutoNum type="arabicPeriod" startAt="3"/>
            </a:pPr>
            <a:r>
              <a:rPr lang="en-US" altLang="en-US" sz="2800" b="1" dirty="0" smtClean="0"/>
              <a:t>  Deservingness</a:t>
            </a:r>
          </a:p>
          <a:p>
            <a:pPr marL="0" indent="0">
              <a:buFont typeface="Arial" charset="0"/>
              <a:buNone/>
            </a:pPr>
            <a:r>
              <a:rPr lang="en-US" altLang="en-US" sz="1800" dirty="0" smtClean="0">
                <a:ea typeface="宋体" charset="-122"/>
              </a:rPr>
              <a:t>UK </a:t>
            </a:r>
            <a:r>
              <a:rPr lang="en-US" altLang="en-US" sz="1800" dirty="0" err="1" smtClean="0">
                <a:ea typeface="宋体" charset="-122"/>
              </a:rPr>
              <a:t>sceario</a:t>
            </a:r>
            <a:r>
              <a:rPr lang="en-US" altLang="en-US" sz="1800" dirty="0" smtClean="0">
                <a:ea typeface="宋体" charset="-122"/>
              </a:rPr>
              <a:t>:</a:t>
            </a:r>
          </a:p>
          <a:p>
            <a:pPr marL="0" indent="0">
              <a:buFont typeface="Arial" charset="0"/>
              <a:buNone/>
            </a:pPr>
            <a:r>
              <a:rPr lang="en-US" altLang="en-US" sz="1800" dirty="0" smtClean="0">
                <a:ea typeface="宋体" charset="-122"/>
              </a:rPr>
              <a:t>compensation to HIV+ </a:t>
            </a:r>
            <a:r>
              <a:rPr lang="en-US" altLang="en-US" sz="1800" dirty="0" err="1" smtClean="0">
                <a:ea typeface="宋体" charset="-122"/>
              </a:rPr>
              <a:t>haemophiliacs</a:t>
            </a:r>
            <a:r>
              <a:rPr lang="en-US" altLang="en-US" sz="1800" dirty="0" smtClean="0">
                <a:ea typeface="宋体" charset="-122"/>
              </a:rPr>
              <a:t> through contaminated blood products</a:t>
            </a:r>
          </a:p>
          <a:p>
            <a:pPr marL="0" indent="0" eaLnBrk="1" hangingPunct="1">
              <a:buFont typeface="Arial" charset="0"/>
              <a:buNone/>
            </a:pPr>
            <a:r>
              <a:rPr lang="en-GB" altLang="zh-CN" sz="1800" dirty="0" smtClean="0"/>
              <a:t>V.</a:t>
            </a:r>
          </a:p>
          <a:p>
            <a:pPr marL="0" indent="0" eaLnBrk="1" hangingPunct="1">
              <a:buFont typeface="Arial" charset="0"/>
              <a:buNone/>
            </a:pPr>
            <a:r>
              <a:rPr lang="en-GB" altLang="zh-CN" sz="1800" dirty="0" smtClean="0"/>
              <a:t>homosexual AIDS patients who had ‘brought it on themselves’</a:t>
            </a:r>
          </a:p>
          <a:p>
            <a:pPr marL="0" indent="0" eaLnBrk="1" hangingPunct="1">
              <a:buNone/>
            </a:pPr>
            <a:r>
              <a:rPr lang="en-US" altLang="en-US" sz="1800" dirty="0" smtClean="0">
                <a:ea typeface="宋体" charset="-122"/>
              </a:rPr>
              <a:t>(</a:t>
            </a:r>
            <a:r>
              <a:rPr lang="en-US" altLang="en-US" sz="1800" dirty="0" err="1">
                <a:ea typeface="宋体" charset="-122"/>
              </a:rPr>
              <a:t>Mihil</a:t>
            </a:r>
            <a:r>
              <a:rPr lang="en-US" altLang="en-US" sz="1800" dirty="0">
                <a:ea typeface="宋体" charset="-122"/>
              </a:rPr>
              <a:t>, </a:t>
            </a:r>
            <a:r>
              <a:rPr lang="en-US" altLang="en-US" sz="1800" dirty="0" smtClean="0">
                <a:ea typeface="宋体" charset="-122"/>
              </a:rPr>
              <a:t>1990)</a:t>
            </a:r>
            <a:endParaRPr lang="en-GB" altLang="zh-CN" sz="1800" dirty="0" smtClean="0"/>
          </a:p>
        </p:txBody>
      </p:sp>
      <p:pic>
        <p:nvPicPr>
          <p:cNvPr id="45060"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45061"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sp>
        <p:nvSpPr>
          <p:cNvPr id="7" name="Rectangle 2"/>
          <p:cNvSpPr txBox="1">
            <a:spLocks/>
          </p:cNvSpPr>
          <p:nvPr/>
        </p:nvSpPr>
        <p:spPr bwMode="auto">
          <a:xfrm>
            <a:off x="468313" y="1277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600" smtClean="0"/>
              <a:t>Values heuristics, priority setting &amp; resource allocation</a:t>
            </a:r>
            <a:endParaRPr lang="en-GB" sz="3600" dirty="0"/>
          </a:p>
        </p:txBody>
      </p:sp>
      <p:pic>
        <p:nvPicPr>
          <p:cNvPr id="8" name="Picture 9" descr="values"/>
          <p:cNvPicPr>
            <a:picLocks noChangeAspect="1" noChangeArrowheads="1"/>
          </p:cNvPicPr>
          <p:nvPr/>
        </p:nvPicPr>
        <p:blipFill>
          <a:blip r:embed="rId4"/>
          <a:srcRect/>
          <a:stretch>
            <a:fillRect/>
          </a:stretch>
        </p:blipFill>
        <p:spPr bwMode="auto">
          <a:xfrm>
            <a:off x="5484638" y="3140968"/>
            <a:ext cx="2471738" cy="1628775"/>
          </a:xfrm>
          <a:prstGeom prst="rect">
            <a:avLst/>
          </a:prstGeom>
          <a:noFill/>
          <a:ln w="9525">
            <a:noFill/>
            <a:miter lim="800000"/>
            <a:headEnd/>
            <a:tailEnd/>
          </a:ln>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Content Placeholder 7"/>
          <p:cNvSpPr>
            <a:spLocks noGrp="1"/>
          </p:cNvSpPr>
          <p:nvPr>
            <p:ph sz="half" idx="4294967295"/>
          </p:nvPr>
        </p:nvSpPr>
        <p:spPr>
          <a:xfrm>
            <a:off x="457200" y="2575445"/>
            <a:ext cx="4038600" cy="2797771"/>
          </a:xfrm>
        </p:spPr>
        <p:txBody>
          <a:bodyPr/>
          <a:lstStyle/>
          <a:p>
            <a:pPr marL="533400" indent="-533400">
              <a:buFont typeface="Arial" charset="0"/>
              <a:buAutoNum type="arabicPeriod" startAt="4"/>
            </a:pPr>
            <a:r>
              <a:rPr lang="en-US" altLang="en-US" sz="2800" b="1" dirty="0" smtClean="0"/>
              <a:t>Ecology</a:t>
            </a:r>
          </a:p>
          <a:p>
            <a:pPr marL="0" indent="0">
              <a:buNone/>
            </a:pPr>
            <a:r>
              <a:rPr lang="en-US" altLang="en-US" sz="1800" dirty="0" smtClean="0">
                <a:ea typeface="宋体" charset="-122"/>
              </a:rPr>
              <a:t>Voices of all parties should be heard</a:t>
            </a:r>
          </a:p>
          <a:p>
            <a:pPr marL="0" indent="0">
              <a:buNone/>
            </a:pPr>
            <a:r>
              <a:rPr lang="en-US" altLang="en-US" sz="1800" dirty="0" smtClean="0">
                <a:ea typeface="宋体" charset="-122"/>
              </a:rPr>
              <a:t>Identify the different perceptions </a:t>
            </a:r>
          </a:p>
          <a:p>
            <a:pPr marL="0" indent="0">
              <a:buNone/>
            </a:pPr>
            <a:r>
              <a:rPr lang="en-US" altLang="en-US" sz="1800" dirty="0" smtClean="0">
                <a:ea typeface="宋体" charset="-122"/>
              </a:rPr>
              <a:t>Try to create a consistent policy from that plurality</a:t>
            </a:r>
            <a:endParaRPr lang="en-US" altLang="en-US" sz="1800" dirty="0">
              <a:ea typeface="宋体" charset="-122"/>
            </a:endParaRPr>
          </a:p>
          <a:p>
            <a:pPr marL="0" indent="0">
              <a:buFont typeface="Arial" charset="0"/>
              <a:buNone/>
            </a:pPr>
            <a:r>
              <a:rPr lang="en-US" altLang="en-US" sz="1800" dirty="0" smtClean="0">
                <a:ea typeface="宋体" charset="-122"/>
              </a:rPr>
              <a:t>But, subject to powerful influences in group</a:t>
            </a:r>
            <a:endParaRPr lang="en-US" altLang="en-US" sz="1800" dirty="0">
              <a:ea typeface="宋体" charset="-122"/>
            </a:endParaRPr>
          </a:p>
          <a:p>
            <a:pPr marL="533400" indent="-533400">
              <a:buFont typeface="Arial" charset="0"/>
              <a:buAutoNum type="arabicPeriod" startAt="4"/>
            </a:pPr>
            <a:endParaRPr lang="en-US" altLang="en-US" sz="2800" b="1" dirty="0" smtClean="0"/>
          </a:p>
          <a:p>
            <a:pPr marL="533400" indent="-533400" eaLnBrk="1" hangingPunct="1">
              <a:buFont typeface="Arial" charset="0"/>
              <a:buNone/>
            </a:pPr>
            <a:endParaRPr lang="en-GB" altLang="zh-CN" sz="1800" b="1" dirty="0" smtClean="0"/>
          </a:p>
        </p:txBody>
      </p:sp>
      <p:pic>
        <p:nvPicPr>
          <p:cNvPr id="4608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4608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sp>
        <p:nvSpPr>
          <p:cNvPr id="7" name="Rectangle 2"/>
          <p:cNvSpPr txBox="1">
            <a:spLocks/>
          </p:cNvSpPr>
          <p:nvPr/>
        </p:nvSpPr>
        <p:spPr bwMode="auto">
          <a:xfrm>
            <a:off x="468313" y="1277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600" smtClean="0"/>
              <a:t>Values heuristics, priority setting &amp; resource allocation</a:t>
            </a:r>
            <a:endParaRPr lang="en-GB" sz="3600" dirty="0"/>
          </a:p>
        </p:txBody>
      </p:sp>
      <p:pic>
        <p:nvPicPr>
          <p:cNvPr id="8" name="Picture 9" descr="values"/>
          <p:cNvPicPr>
            <a:picLocks noChangeAspect="1" noChangeArrowheads="1"/>
          </p:cNvPicPr>
          <p:nvPr/>
        </p:nvPicPr>
        <p:blipFill>
          <a:blip r:embed="rId4"/>
          <a:srcRect/>
          <a:stretch>
            <a:fillRect/>
          </a:stretch>
        </p:blipFill>
        <p:spPr bwMode="auto">
          <a:xfrm>
            <a:off x="5484638" y="3140968"/>
            <a:ext cx="2471738" cy="1628775"/>
          </a:xfrm>
          <a:prstGeom prst="rect">
            <a:avLst/>
          </a:prstGeom>
          <a:noFill/>
          <a:ln w="9525">
            <a:noFill/>
            <a:miter lim="800000"/>
            <a:headEnd/>
            <a:tailEnd/>
          </a:ln>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Content Placeholder 7"/>
          <p:cNvSpPr>
            <a:spLocks noGrp="1"/>
          </p:cNvSpPr>
          <p:nvPr>
            <p:ph sz="half" idx="4294967295"/>
          </p:nvPr>
        </p:nvSpPr>
        <p:spPr>
          <a:xfrm>
            <a:off x="457200" y="2575445"/>
            <a:ext cx="4038600" cy="3589859"/>
          </a:xfrm>
        </p:spPr>
        <p:txBody>
          <a:bodyPr/>
          <a:lstStyle/>
          <a:p>
            <a:pPr marL="514350" indent="-514350">
              <a:buFont typeface="+mj-lt"/>
              <a:buAutoNum type="arabicPeriod" startAt="5"/>
            </a:pPr>
            <a:r>
              <a:rPr lang="en-US" altLang="en-US" sz="2800" b="1" dirty="0"/>
              <a:t>Fairness</a:t>
            </a:r>
          </a:p>
          <a:p>
            <a:pPr marL="533400" indent="-533400" eaLnBrk="1" hangingPunct="1">
              <a:buFont typeface="Arial" charset="0"/>
              <a:buNone/>
            </a:pPr>
            <a:r>
              <a:rPr lang="en-GB" altLang="zh-CN" sz="1800" dirty="0" smtClean="0"/>
              <a:t>= impartiality between individuals</a:t>
            </a:r>
          </a:p>
          <a:p>
            <a:pPr marL="0" indent="0" eaLnBrk="1" hangingPunct="1">
              <a:buFont typeface="Arial" charset="0"/>
              <a:buNone/>
            </a:pPr>
            <a:r>
              <a:rPr lang="en-GB" altLang="zh-CN" sz="1800" dirty="0" smtClean="0"/>
              <a:t>Concerned only with equality of access and opportunity, not with equality of outcomes.</a:t>
            </a:r>
          </a:p>
        </p:txBody>
      </p:sp>
      <p:pic>
        <p:nvPicPr>
          <p:cNvPr id="47108"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47109"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sp>
        <p:nvSpPr>
          <p:cNvPr id="7" name="Rectangle 2"/>
          <p:cNvSpPr txBox="1">
            <a:spLocks/>
          </p:cNvSpPr>
          <p:nvPr/>
        </p:nvSpPr>
        <p:spPr bwMode="auto">
          <a:xfrm>
            <a:off x="468313" y="1277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600" smtClean="0"/>
              <a:t>Values heuristics, priority setting &amp; resource allocation</a:t>
            </a:r>
            <a:endParaRPr lang="en-GB" sz="3600" dirty="0"/>
          </a:p>
        </p:txBody>
      </p:sp>
      <p:pic>
        <p:nvPicPr>
          <p:cNvPr id="8" name="Picture 9" descr="values"/>
          <p:cNvPicPr>
            <a:picLocks noChangeAspect="1" noChangeArrowheads="1"/>
          </p:cNvPicPr>
          <p:nvPr/>
        </p:nvPicPr>
        <p:blipFill>
          <a:blip r:embed="rId4"/>
          <a:srcRect/>
          <a:stretch>
            <a:fillRect/>
          </a:stretch>
        </p:blipFill>
        <p:spPr bwMode="auto">
          <a:xfrm>
            <a:off x="5484638" y="3140968"/>
            <a:ext cx="2471738" cy="1628775"/>
          </a:xfrm>
          <a:prstGeom prst="rect">
            <a:avLst/>
          </a:prstGeom>
          <a:noFill/>
          <a:ln w="9525">
            <a:noFill/>
            <a:miter lim="800000"/>
            <a:headEnd/>
            <a:tailEnd/>
          </a:ln>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Content Placeholder 7"/>
          <p:cNvSpPr>
            <a:spLocks noGrp="1"/>
          </p:cNvSpPr>
          <p:nvPr>
            <p:ph sz="half" idx="4294967295"/>
          </p:nvPr>
        </p:nvSpPr>
        <p:spPr>
          <a:xfrm>
            <a:off x="457200" y="2575445"/>
            <a:ext cx="4038600" cy="3589859"/>
          </a:xfrm>
        </p:spPr>
        <p:txBody>
          <a:bodyPr/>
          <a:lstStyle/>
          <a:p>
            <a:pPr marL="533400" indent="-533400">
              <a:buFont typeface="+mj-lt"/>
              <a:buAutoNum type="arabicPeriod" startAt="6"/>
            </a:pPr>
            <a:r>
              <a:rPr lang="en-US" altLang="en-US" sz="2800" b="1" dirty="0"/>
              <a:t>Personal competence and gain</a:t>
            </a:r>
          </a:p>
          <a:p>
            <a:pPr marL="0" indent="0" eaLnBrk="1" hangingPunct="1">
              <a:buFont typeface="Arial" charset="0"/>
              <a:buNone/>
            </a:pPr>
            <a:r>
              <a:rPr lang="en-GB" altLang="zh-CN" sz="1800" dirty="0" smtClean="0"/>
              <a:t>an heuristic when applied causes decisions to be made to the decision-maker's benefit </a:t>
            </a:r>
          </a:p>
        </p:txBody>
      </p:sp>
      <p:pic>
        <p:nvPicPr>
          <p:cNvPr id="47108"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47109"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sp>
        <p:nvSpPr>
          <p:cNvPr id="7" name="Rectangle 2"/>
          <p:cNvSpPr txBox="1">
            <a:spLocks/>
          </p:cNvSpPr>
          <p:nvPr/>
        </p:nvSpPr>
        <p:spPr bwMode="auto">
          <a:xfrm>
            <a:off x="468313" y="127788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3600" smtClean="0"/>
              <a:t>Values heuristics, priority setting &amp; resource allocation</a:t>
            </a:r>
            <a:endParaRPr lang="en-GB" sz="3600" dirty="0"/>
          </a:p>
        </p:txBody>
      </p:sp>
      <p:pic>
        <p:nvPicPr>
          <p:cNvPr id="8" name="Picture 9" descr="values"/>
          <p:cNvPicPr>
            <a:picLocks noChangeAspect="1" noChangeArrowheads="1"/>
          </p:cNvPicPr>
          <p:nvPr/>
        </p:nvPicPr>
        <p:blipFill>
          <a:blip r:embed="rId4"/>
          <a:srcRect/>
          <a:stretch>
            <a:fillRect/>
          </a:stretch>
        </p:blipFill>
        <p:spPr bwMode="auto">
          <a:xfrm>
            <a:off x="5484638" y="3140968"/>
            <a:ext cx="2471738" cy="1628775"/>
          </a:xfrm>
          <a:prstGeom prst="rect">
            <a:avLst/>
          </a:prstGeom>
          <a:noFill/>
          <a:ln w="9525">
            <a:noFill/>
            <a:miter lim="800000"/>
            <a:headEnd/>
            <a:tailEnd/>
          </a:ln>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27773427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idx="4294967295"/>
          </p:nvPr>
        </p:nvSpPr>
        <p:spPr>
          <a:xfrm>
            <a:off x="468313" y="989856"/>
            <a:ext cx="8229600" cy="1143000"/>
          </a:xfrm>
        </p:spPr>
        <p:txBody>
          <a:bodyPr/>
          <a:lstStyle/>
          <a:p>
            <a:r>
              <a:rPr lang="en-GB" sz="3600" dirty="0" smtClean="0"/>
              <a:t>Integrity and loyalty as value heuristics</a:t>
            </a:r>
            <a:endParaRPr lang="en-GB" sz="3600" dirty="0"/>
          </a:p>
        </p:txBody>
      </p:sp>
      <p:sp>
        <p:nvSpPr>
          <p:cNvPr id="47107" name="Content Placeholder 7"/>
          <p:cNvSpPr>
            <a:spLocks noGrp="1"/>
          </p:cNvSpPr>
          <p:nvPr>
            <p:ph sz="half" idx="4294967295"/>
          </p:nvPr>
        </p:nvSpPr>
        <p:spPr>
          <a:xfrm>
            <a:off x="457200" y="2359421"/>
            <a:ext cx="4038600" cy="3589859"/>
          </a:xfrm>
        </p:spPr>
        <p:txBody>
          <a:bodyPr/>
          <a:lstStyle/>
          <a:p>
            <a:pPr marL="0" indent="0">
              <a:buNone/>
            </a:pPr>
            <a:r>
              <a:rPr lang="en-GB" altLang="zh-CN" sz="1800" b="1" dirty="0" smtClean="0"/>
              <a:t>Integrity: </a:t>
            </a:r>
            <a:r>
              <a:rPr lang="en-GB" altLang="zh-CN" sz="1800" dirty="0" smtClean="0"/>
              <a:t>basing action on sound judgement and seeking a unity of thought and action.</a:t>
            </a:r>
          </a:p>
          <a:p>
            <a:pPr marL="0" indent="0">
              <a:buNone/>
            </a:pPr>
            <a:endParaRPr lang="en-GB" altLang="zh-CN" sz="1800" b="1" dirty="0"/>
          </a:p>
          <a:p>
            <a:pPr marL="0" indent="0">
              <a:buNone/>
            </a:pPr>
            <a:r>
              <a:rPr lang="en-GB" altLang="zh-CN" sz="1800" b="1" dirty="0" smtClean="0"/>
              <a:t>Aquinas: </a:t>
            </a:r>
            <a:r>
              <a:rPr lang="en-GB" altLang="zh-CN" sz="1800" dirty="0" smtClean="0"/>
              <a:t>virtue requires people to act knowingly, voluntarily  and according to a fixed principle or habit </a:t>
            </a:r>
          </a:p>
          <a:p>
            <a:pPr marL="0" indent="0">
              <a:buNone/>
            </a:pPr>
            <a:r>
              <a:rPr lang="en-GB" altLang="zh-CN" sz="1800" dirty="0" smtClean="0"/>
              <a:t>(</a:t>
            </a:r>
            <a:r>
              <a:rPr lang="en-GB" altLang="zh-CN" sz="1800" dirty="0" err="1" smtClean="0"/>
              <a:t>D'Entreves</a:t>
            </a:r>
            <a:r>
              <a:rPr lang="en-GB" altLang="zh-CN" sz="1800" dirty="0" smtClean="0"/>
              <a:t> 1965: 147-8)</a:t>
            </a:r>
          </a:p>
        </p:txBody>
      </p:sp>
      <p:pic>
        <p:nvPicPr>
          <p:cNvPr id="47108"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47109"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2050" name="Picture 2" descr="St. Thomas Aquina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9850" y="2204864"/>
            <a:ext cx="2857500" cy="2857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149850" y="5373216"/>
            <a:ext cx="2857500" cy="923330"/>
          </a:xfrm>
          <a:prstGeom prst="rect">
            <a:avLst/>
          </a:prstGeom>
          <a:noFill/>
        </p:spPr>
        <p:txBody>
          <a:bodyPr wrap="square" rtlCol="0">
            <a:spAutoFit/>
          </a:bodyPr>
          <a:lstStyle/>
          <a:p>
            <a:r>
              <a:rPr lang="en-GB" b="1" dirty="0"/>
              <a:t>St. Thomas </a:t>
            </a:r>
            <a:r>
              <a:rPr lang="en-GB" b="1" dirty="0" smtClean="0"/>
              <a:t>Aquinas</a:t>
            </a:r>
          </a:p>
          <a:p>
            <a:r>
              <a:rPr lang="en-GB" dirty="0" smtClean="0"/>
              <a:t>Theologian</a:t>
            </a:r>
            <a:r>
              <a:rPr lang="en-GB" dirty="0"/>
              <a:t>, Philosopher, Priest, Saint </a:t>
            </a:r>
            <a:r>
              <a:rPr lang="en-GB" sz="1600" dirty="0" smtClean="0"/>
              <a:t>(</a:t>
            </a:r>
            <a:r>
              <a:rPr lang="en-GB" sz="1600" dirty="0"/>
              <a:t>c. 1225–1274)</a:t>
            </a:r>
            <a:endParaRPr lang="en-GB" dirty="0"/>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14437837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idx="4294967295"/>
          </p:nvPr>
        </p:nvSpPr>
        <p:spPr>
          <a:xfrm>
            <a:off x="468313" y="989856"/>
            <a:ext cx="8229600" cy="1143000"/>
          </a:xfrm>
        </p:spPr>
        <p:txBody>
          <a:bodyPr/>
          <a:lstStyle/>
          <a:p>
            <a:r>
              <a:rPr lang="en-GB" sz="3600" dirty="0" smtClean="0"/>
              <a:t>Integrity and loyalty as value heuristics</a:t>
            </a:r>
            <a:endParaRPr lang="en-GB" sz="3600" dirty="0"/>
          </a:p>
        </p:txBody>
      </p:sp>
      <p:sp>
        <p:nvSpPr>
          <p:cNvPr id="47107" name="Content Placeholder 7"/>
          <p:cNvSpPr>
            <a:spLocks noGrp="1"/>
          </p:cNvSpPr>
          <p:nvPr>
            <p:ph sz="half" idx="4294967295"/>
          </p:nvPr>
        </p:nvSpPr>
        <p:spPr>
          <a:xfrm>
            <a:off x="323528" y="2327423"/>
            <a:ext cx="4038600" cy="3589859"/>
          </a:xfrm>
        </p:spPr>
        <p:txBody>
          <a:bodyPr/>
          <a:lstStyle/>
          <a:p>
            <a:pPr marL="0" indent="0">
              <a:buNone/>
            </a:pPr>
            <a:r>
              <a:rPr lang="en-GB" altLang="zh-CN" sz="1800" b="1" dirty="0" smtClean="0"/>
              <a:t>Loyalty</a:t>
            </a:r>
            <a:r>
              <a:rPr lang="en-GB" altLang="zh-CN" sz="1800" dirty="0" smtClean="0"/>
              <a:t> is an unthinking faithfulness to a person, group or purpose.   If a loyal person were to reflect:  question being loyal to the right thing.</a:t>
            </a:r>
          </a:p>
          <a:p>
            <a:pPr marL="0" indent="0">
              <a:buNone/>
            </a:pPr>
            <a:endParaRPr lang="en-GB" altLang="zh-CN" sz="1800" b="1" dirty="0"/>
          </a:p>
          <a:p>
            <a:pPr marL="0" indent="0">
              <a:buNone/>
            </a:pPr>
            <a:r>
              <a:rPr lang="en-GB" altLang="zh-CN" sz="1800" b="1" dirty="0" smtClean="0"/>
              <a:t>But there is a tension between </a:t>
            </a:r>
          </a:p>
          <a:p>
            <a:pPr marL="0" indent="0">
              <a:buNone/>
            </a:pPr>
            <a:r>
              <a:rPr lang="en-GB" altLang="zh-CN" sz="1800" b="1" dirty="0" smtClean="0"/>
              <a:t>integrity and loyalty:</a:t>
            </a:r>
          </a:p>
          <a:p>
            <a:pPr marL="0" indent="0">
              <a:buNone/>
            </a:pPr>
            <a:r>
              <a:rPr lang="en-GB" altLang="zh-CN" sz="1800" b="1" dirty="0" smtClean="0"/>
              <a:t>'whistleblowing'</a:t>
            </a:r>
          </a:p>
          <a:p>
            <a:pPr marL="0" indent="0">
              <a:buNone/>
            </a:pPr>
            <a:endParaRPr lang="en-GB" altLang="zh-CN" sz="1800" b="1" dirty="0" smtClean="0"/>
          </a:p>
          <a:p>
            <a:pPr marL="0" indent="0">
              <a:buNone/>
            </a:pPr>
            <a:endParaRPr lang="en-GB" altLang="zh-CN" sz="1800" dirty="0" smtClean="0"/>
          </a:p>
        </p:txBody>
      </p:sp>
      <p:pic>
        <p:nvPicPr>
          <p:cNvPr id="47108"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47109"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sp>
        <p:nvSpPr>
          <p:cNvPr id="2" name="TextBox 1"/>
          <p:cNvSpPr txBox="1"/>
          <p:nvPr/>
        </p:nvSpPr>
        <p:spPr>
          <a:xfrm>
            <a:off x="4139952" y="4122353"/>
            <a:ext cx="4535736" cy="1323439"/>
          </a:xfrm>
          <a:prstGeom prst="rect">
            <a:avLst/>
          </a:prstGeom>
          <a:noFill/>
        </p:spPr>
        <p:txBody>
          <a:bodyPr wrap="square" rtlCol="0">
            <a:spAutoFit/>
          </a:bodyPr>
          <a:lstStyle/>
          <a:p>
            <a:r>
              <a:rPr lang="en-GB" sz="1600" dirty="0">
                <a:latin typeface="+mn-lt"/>
              </a:rPr>
              <a:t>Booz Allen Hamilton contractor </a:t>
            </a:r>
            <a:r>
              <a:rPr lang="en-GB" sz="1600" dirty="0" smtClean="0">
                <a:latin typeface="+mn-lt"/>
              </a:rPr>
              <a:t> Edward Snowden </a:t>
            </a:r>
            <a:r>
              <a:rPr lang="en-GB" sz="1600" dirty="0">
                <a:latin typeface="+mn-lt"/>
              </a:rPr>
              <a:t>released classified material on top-secret NSA programs including the PRISM surveillance program to </a:t>
            </a:r>
            <a:r>
              <a:rPr lang="en-GB" sz="1600" i="1" dirty="0">
                <a:latin typeface="+mn-lt"/>
              </a:rPr>
              <a:t>The Guardian</a:t>
            </a:r>
            <a:r>
              <a:rPr lang="en-GB" sz="1600" dirty="0">
                <a:latin typeface="+mn-lt"/>
              </a:rPr>
              <a:t> and </a:t>
            </a:r>
            <a:r>
              <a:rPr lang="en-GB" sz="1600" i="1" dirty="0">
                <a:latin typeface="+mn-lt"/>
              </a:rPr>
              <a:t>The Washington Post</a:t>
            </a:r>
            <a:r>
              <a:rPr lang="en-GB" sz="1600" dirty="0">
                <a:latin typeface="+mn-lt"/>
              </a:rPr>
              <a:t> in June 2013</a:t>
            </a:r>
            <a:r>
              <a:rPr lang="en-GB" sz="1600" dirty="0" smtClean="0">
                <a:latin typeface="+mn-lt"/>
              </a:rPr>
              <a:t>.</a:t>
            </a:r>
            <a:endParaRPr lang="en-GB" sz="1600" dirty="0">
              <a:latin typeface="+mn-lt"/>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2147698"/>
            <a:ext cx="1466850" cy="177165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15332777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6"/>
          <p:cNvSpPr>
            <a:spLocks noGrp="1"/>
          </p:cNvSpPr>
          <p:nvPr>
            <p:ph type="title"/>
          </p:nvPr>
        </p:nvSpPr>
        <p:spPr>
          <a:xfrm>
            <a:off x="457200" y="1340768"/>
            <a:ext cx="8229600" cy="720080"/>
          </a:xfrm>
        </p:spPr>
        <p:txBody>
          <a:bodyPr/>
          <a:lstStyle/>
          <a:p>
            <a:pPr eaLnBrk="1" hangingPunct="1"/>
            <a:r>
              <a:rPr lang="en-GB" sz="3200" dirty="0" smtClean="0"/>
              <a:t/>
            </a:r>
            <a:br>
              <a:rPr lang="en-GB" sz="3200" dirty="0" smtClean="0"/>
            </a:br>
            <a:r>
              <a:rPr lang="en-GB" sz="4000" dirty="0" smtClean="0"/>
              <a:t>Sheffield Hallam University</a:t>
            </a:r>
          </a:p>
        </p:txBody>
      </p:sp>
      <p:pic>
        <p:nvPicPr>
          <p:cNvPr id="15363"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15364"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2675359"/>
            <a:ext cx="8991249" cy="3417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5896" y="285340"/>
            <a:ext cx="152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25569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idx="4294967295"/>
          </p:nvPr>
        </p:nvSpPr>
        <p:spPr>
          <a:xfrm>
            <a:off x="468313" y="989856"/>
            <a:ext cx="8229600" cy="1143000"/>
          </a:xfrm>
        </p:spPr>
        <p:txBody>
          <a:bodyPr/>
          <a:lstStyle/>
          <a:p>
            <a:r>
              <a:rPr lang="en-GB" sz="3600" dirty="0" smtClean="0"/>
              <a:t>Integrity and loyalty as value heuristics</a:t>
            </a:r>
            <a:endParaRPr lang="en-GB" sz="3600" dirty="0"/>
          </a:p>
        </p:txBody>
      </p:sp>
      <p:pic>
        <p:nvPicPr>
          <p:cNvPr id="47108"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47109"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788" y="2492896"/>
            <a:ext cx="3571597" cy="2232248"/>
          </a:xfrm>
          <a:prstGeom prst="rect">
            <a:avLst/>
          </a:prstGeom>
        </p:spPr>
      </p:pic>
      <p:sp>
        <p:nvSpPr>
          <p:cNvPr id="5" name="TextBox 4"/>
          <p:cNvSpPr txBox="1"/>
          <p:nvPr/>
        </p:nvSpPr>
        <p:spPr>
          <a:xfrm>
            <a:off x="4860032" y="2204864"/>
            <a:ext cx="3600400" cy="3693319"/>
          </a:xfrm>
          <a:prstGeom prst="rect">
            <a:avLst/>
          </a:prstGeom>
          <a:noFill/>
        </p:spPr>
        <p:txBody>
          <a:bodyPr wrap="square" rtlCol="0">
            <a:spAutoFit/>
          </a:bodyPr>
          <a:lstStyle/>
          <a:p>
            <a:r>
              <a:rPr lang="en-GB" b="1" dirty="0" smtClean="0">
                <a:latin typeface="+mn-lt"/>
              </a:rPr>
              <a:t>Ethical horizons:</a:t>
            </a:r>
          </a:p>
          <a:p>
            <a:r>
              <a:rPr lang="en-GB" b="1" dirty="0" smtClean="0">
                <a:latin typeface="+mn-lt"/>
              </a:rPr>
              <a:t>limits of loyalty:</a:t>
            </a:r>
          </a:p>
          <a:p>
            <a:r>
              <a:rPr lang="en-GB" dirty="0" smtClean="0">
                <a:latin typeface="+mn-lt"/>
              </a:rPr>
              <a:t>to self, family</a:t>
            </a:r>
          </a:p>
          <a:p>
            <a:r>
              <a:rPr lang="en-GB" dirty="0" smtClean="0">
                <a:latin typeface="+mn-lt"/>
              </a:rPr>
              <a:t>to groups</a:t>
            </a:r>
          </a:p>
          <a:p>
            <a:r>
              <a:rPr lang="en-GB" dirty="0" smtClean="0">
                <a:latin typeface="+mn-lt"/>
              </a:rPr>
              <a:t>to employing organisation</a:t>
            </a:r>
          </a:p>
          <a:p>
            <a:r>
              <a:rPr lang="en-GB" dirty="0" smtClean="0">
                <a:latin typeface="+mn-lt"/>
              </a:rPr>
              <a:t>to society</a:t>
            </a:r>
          </a:p>
          <a:p>
            <a:endParaRPr lang="en-GB" dirty="0" smtClean="0">
              <a:latin typeface="+mn-lt"/>
            </a:endParaRPr>
          </a:p>
          <a:p>
            <a:r>
              <a:rPr lang="en-GB" b="1" dirty="0" smtClean="0">
                <a:latin typeface="+mn-lt"/>
              </a:rPr>
              <a:t>limits of integrity:</a:t>
            </a:r>
          </a:p>
          <a:p>
            <a:r>
              <a:rPr lang="en-GB" dirty="0" smtClean="0">
                <a:latin typeface="+mn-lt"/>
              </a:rPr>
              <a:t>personal &amp; private arena</a:t>
            </a:r>
          </a:p>
          <a:p>
            <a:r>
              <a:rPr lang="en-GB" dirty="0" smtClean="0">
                <a:latin typeface="+mn-lt"/>
              </a:rPr>
              <a:t>of networks</a:t>
            </a:r>
          </a:p>
          <a:p>
            <a:r>
              <a:rPr lang="en-GB" dirty="0" smtClean="0">
                <a:latin typeface="+mn-lt"/>
              </a:rPr>
              <a:t>of organisational arena</a:t>
            </a:r>
          </a:p>
          <a:p>
            <a:r>
              <a:rPr lang="en-GB" dirty="0" smtClean="0">
                <a:latin typeface="+mn-lt"/>
              </a:rPr>
              <a:t>wider society, polity &amp; economy</a:t>
            </a:r>
          </a:p>
          <a:p>
            <a:endParaRPr lang="en-GB" dirty="0"/>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24912212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idx="4294967295"/>
          </p:nvPr>
        </p:nvSpPr>
        <p:spPr>
          <a:xfrm>
            <a:off x="468313" y="989856"/>
            <a:ext cx="8229600" cy="1143000"/>
          </a:xfrm>
        </p:spPr>
        <p:txBody>
          <a:bodyPr/>
          <a:lstStyle/>
          <a:p>
            <a:r>
              <a:rPr lang="en-GB" altLang="en-US" sz="2800" dirty="0" smtClean="0">
                <a:latin typeface="Arial" charset="0"/>
              </a:rPr>
              <a:t/>
            </a:r>
            <a:br>
              <a:rPr lang="en-GB" altLang="en-US" sz="2800" dirty="0" smtClean="0">
                <a:latin typeface="Arial" charset="0"/>
              </a:rPr>
            </a:br>
            <a:r>
              <a:rPr lang="en-GB" altLang="en-US" sz="2800" dirty="0">
                <a:latin typeface="Arial" charset="0"/>
              </a:rPr>
              <a:t/>
            </a:r>
            <a:br>
              <a:rPr lang="en-GB" altLang="en-US" sz="2800" dirty="0">
                <a:latin typeface="Arial" charset="0"/>
              </a:rPr>
            </a:br>
            <a:r>
              <a:rPr lang="en-GB" altLang="en-US" sz="2800" dirty="0" smtClean="0">
                <a:latin typeface="Arial" charset="0"/>
              </a:rPr>
              <a:t>Loyalty vs integrity when an</a:t>
            </a:r>
            <a:br>
              <a:rPr lang="en-GB" altLang="en-US" sz="2800" dirty="0" smtClean="0">
                <a:latin typeface="Arial" charset="0"/>
              </a:rPr>
            </a:br>
            <a:r>
              <a:rPr lang="en-GB" altLang="en-US" sz="2800" dirty="0" smtClean="0">
                <a:latin typeface="Arial" charset="0"/>
              </a:rPr>
              <a:t>organisational malpractice is discovered</a:t>
            </a:r>
            <a:r>
              <a:rPr lang="en-US" altLang="en-US" sz="3600" dirty="0">
                <a:latin typeface="Arial" charset="0"/>
              </a:rPr>
              <a:t/>
            </a:r>
            <a:br>
              <a:rPr lang="en-US" altLang="en-US" sz="3600" dirty="0">
                <a:latin typeface="Arial" charset="0"/>
              </a:rPr>
            </a:br>
            <a:endParaRPr lang="en-GB" sz="3600" dirty="0"/>
          </a:p>
        </p:txBody>
      </p:sp>
      <p:pic>
        <p:nvPicPr>
          <p:cNvPr id="47108"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47109"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788" y="2492896"/>
            <a:ext cx="3571597" cy="2232248"/>
          </a:xfrm>
          <a:prstGeom prst="rect">
            <a:avLst/>
          </a:prstGeom>
        </p:spPr>
      </p:pic>
      <p:sp>
        <p:nvSpPr>
          <p:cNvPr id="5" name="TextBox 4"/>
          <p:cNvSpPr txBox="1"/>
          <p:nvPr/>
        </p:nvSpPr>
        <p:spPr>
          <a:xfrm>
            <a:off x="4860032" y="2204864"/>
            <a:ext cx="3600400" cy="3693319"/>
          </a:xfrm>
          <a:prstGeom prst="rect">
            <a:avLst/>
          </a:prstGeom>
          <a:noFill/>
        </p:spPr>
        <p:txBody>
          <a:bodyPr wrap="square" rtlCol="0">
            <a:spAutoFit/>
          </a:bodyPr>
          <a:lstStyle/>
          <a:p>
            <a:r>
              <a:rPr lang="en-GB" b="1" dirty="0" smtClean="0">
                <a:latin typeface="+mn-lt"/>
              </a:rPr>
              <a:t>Ethical horizons:</a:t>
            </a:r>
          </a:p>
          <a:p>
            <a:r>
              <a:rPr lang="en-GB" b="1" dirty="0" smtClean="0">
                <a:latin typeface="+mn-lt"/>
              </a:rPr>
              <a:t>limits of loyalty:</a:t>
            </a:r>
          </a:p>
          <a:p>
            <a:r>
              <a:rPr lang="en-GB" dirty="0" smtClean="0">
                <a:latin typeface="+mn-lt"/>
              </a:rPr>
              <a:t>to self, family</a:t>
            </a:r>
          </a:p>
          <a:p>
            <a:r>
              <a:rPr lang="en-GB" dirty="0" smtClean="0">
                <a:latin typeface="+mn-lt"/>
              </a:rPr>
              <a:t>to groups</a:t>
            </a:r>
          </a:p>
          <a:p>
            <a:r>
              <a:rPr lang="en-GB" dirty="0" smtClean="0">
                <a:latin typeface="+mn-lt"/>
              </a:rPr>
              <a:t>to employing organisation</a:t>
            </a:r>
          </a:p>
          <a:p>
            <a:r>
              <a:rPr lang="en-GB" dirty="0" smtClean="0">
                <a:latin typeface="+mn-lt"/>
              </a:rPr>
              <a:t>to society</a:t>
            </a:r>
          </a:p>
          <a:p>
            <a:endParaRPr lang="en-GB" dirty="0" smtClean="0">
              <a:latin typeface="+mn-lt"/>
            </a:endParaRPr>
          </a:p>
          <a:p>
            <a:r>
              <a:rPr lang="en-GB" b="1" dirty="0" smtClean="0">
                <a:latin typeface="+mn-lt"/>
              </a:rPr>
              <a:t>limits of integrity:</a:t>
            </a:r>
          </a:p>
          <a:p>
            <a:r>
              <a:rPr lang="en-GB" dirty="0" smtClean="0">
                <a:latin typeface="+mn-lt"/>
              </a:rPr>
              <a:t>personal &amp; private arena</a:t>
            </a:r>
          </a:p>
          <a:p>
            <a:r>
              <a:rPr lang="en-GB" dirty="0" smtClean="0">
                <a:latin typeface="+mn-lt"/>
              </a:rPr>
              <a:t>of networks</a:t>
            </a:r>
          </a:p>
          <a:p>
            <a:r>
              <a:rPr lang="en-GB" dirty="0" smtClean="0">
                <a:latin typeface="+mn-lt"/>
              </a:rPr>
              <a:t>of organisational arena</a:t>
            </a:r>
          </a:p>
          <a:p>
            <a:r>
              <a:rPr lang="en-GB" dirty="0" smtClean="0">
                <a:latin typeface="+mn-lt"/>
              </a:rPr>
              <a:t>wider society, polity &amp; economy</a:t>
            </a:r>
          </a:p>
          <a:p>
            <a:endParaRPr lang="en-GB" dirty="0"/>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4878097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 Box 4"/>
          <p:cNvSpPr txBox="1">
            <a:spLocks noChangeAspect="1" noChangeArrowheads="1"/>
          </p:cNvSpPr>
          <p:nvPr/>
        </p:nvSpPr>
        <p:spPr bwMode="auto">
          <a:xfrm>
            <a:off x="744538" y="1809750"/>
            <a:ext cx="203613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altLang="en-US" sz="2200" dirty="0">
                <a:latin typeface="Arial" charset="0"/>
              </a:rPr>
              <a:t>Ethical</a:t>
            </a:r>
            <a:r>
              <a:rPr lang="en-GB" altLang="en-US" sz="2200" dirty="0">
                <a:solidFill>
                  <a:schemeClr val="bg2"/>
                </a:solidFill>
                <a:latin typeface="Arial" charset="0"/>
              </a:rPr>
              <a:t> </a:t>
            </a:r>
            <a:r>
              <a:rPr lang="en-GB" altLang="en-US" sz="2200" dirty="0">
                <a:latin typeface="Arial" charset="0"/>
              </a:rPr>
              <a:t>horizon</a:t>
            </a:r>
            <a:endParaRPr lang="en-US" altLang="en-US" sz="2200" dirty="0">
              <a:latin typeface="Arial" charset="0"/>
            </a:endParaRPr>
          </a:p>
        </p:txBody>
      </p:sp>
      <p:sp>
        <p:nvSpPr>
          <p:cNvPr id="20485" name="Text Box 5"/>
          <p:cNvSpPr txBox="1">
            <a:spLocks noChangeAspect="1" noChangeArrowheads="1"/>
          </p:cNvSpPr>
          <p:nvPr/>
        </p:nvSpPr>
        <p:spPr bwMode="auto">
          <a:xfrm>
            <a:off x="3843338" y="1800225"/>
            <a:ext cx="1079142"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altLang="en-US" sz="2200">
                <a:latin typeface="Arial" charset="0"/>
              </a:rPr>
              <a:t>Loyalty</a:t>
            </a:r>
            <a:endParaRPr lang="en-US" altLang="en-US" sz="2200">
              <a:latin typeface="Arial" charset="0"/>
            </a:endParaRPr>
          </a:p>
        </p:txBody>
      </p:sp>
      <p:sp>
        <p:nvSpPr>
          <p:cNvPr id="20486" name="Text Box 6"/>
          <p:cNvSpPr txBox="1">
            <a:spLocks noChangeAspect="1" noChangeArrowheads="1"/>
          </p:cNvSpPr>
          <p:nvPr/>
        </p:nvSpPr>
        <p:spPr bwMode="auto">
          <a:xfrm>
            <a:off x="6391275" y="1800225"/>
            <a:ext cx="1189749"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altLang="en-US" sz="2200">
                <a:latin typeface="Arial" charset="0"/>
              </a:rPr>
              <a:t>Integrity</a:t>
            </a:r>
            <a:endParaRPr lang="en-US" altLang="en-US" sz="2200">
              <a:latin typeface="Arial" charset="0"/>
            </a:endParaRPr>
          </a:p>
        </p:txBody>
      </p:sp>
      <p:sp>
        <p:nvSpPr>
          <p:cNvPr id="20487" name="Rectangle 7"/>
          <p:cNvSpPr>
            <a:spLocks noChangeAspect="1" noChangeArrowheads="1"/>
          </p:cNvSpPr>
          <p:nvPr/>
        </p:nvSpPr>
        <p:spPr bwMode="auto">
          <a:xfrm>
            <a:off x="720725" y="1747838"/>
            <a:ext cx="7772400" cy="509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88" name="Text Box 8"/>
          <p:cNvSpPr txBox="1">
            <a:spLocks noChangeAspect="1" noChangeArrowheads="1"/>
          </p:cNvSpPr>
          <p:nvPr/>
        </p:nvSpPr>
        <p:spPr bwMode="auto">
          <a:xfrm>
            <a:off x="842963" y="2497138"/>
            <a:ext cx="1100137"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altLang="en-US" sz="2200" b="0">
                <a:latin typeface="Arial" charset="0"/>
              </a:rPr>
              <a:t>Society</a:t>
            </a:r>
            <a:endParaRPr lang="en-US" altLang="en-US" sz="2200" b="0">
              <a:latin typeface="Arial" charset="0"/>
            </a:endParaRPr>
          </a:p>
        </p:txBody>
      </p:sp>
      <p:sp>
        <p:nvSpPr>
          <p:cNvPr id="20489" name="Text Box 9"/>
          <p:cNvSpPr txBox="1">
            <a:spLocks noChangeAspect="1" noChangeArrowheads="1"/>
          </p:cNvSpPr>
          <p:nvPr/>
        </p:nvSpPr>
        <p:spPr bwMode="auto">
          <a:xfrm>
            <a:off x="3044825" y="2497138"/>
            <a:ext cx="4680064"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altLang="en-US" sz="2200" b="0" dirty="0">
                <a:latin typeface="Arial" charset="0"/>
              </a:rPr>
              <a:t>Sacrifice of self for another’s benefit</a:t>
            </a:r>
            <a:endParaRPr lang="en-US" altLang="en-US" sz="2200" b="0" dirty="0">
              <a:latin typeface="Arial" charset="0"/>
            </a:endParaRPr>
          </a:p>
        </p:txBody>
      </p:sp>
      <p:sp>
        <p:nvSpPr>
          <p:cNvPr id="20490" name="Rectangle 10"/>
          <p:cNvSpPr>
            <a:spLocks noChangeAspect="1" noChangeArrowheads="1"/>
          </p:cNvSpPr>
          <p:nvPr/>
        </p:nvSpPr>
        <p:spPr bwMode="auto">
          <a:xfrm>
            <a:off x="720725" y="2449513"/>
            <a:ext cx="7772400" cy="5095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1" name="Line 11"/>
          <p:cNvSpPr>
            <a:spLocks noChangeAspect="1" noChangeShapeType="1"/>
          </p:cNvSpPr>
          <p:nvPr/>
        </p:nvSpPr>
        <p:spPr bwMode="auto">
          <a:xfrm>
            <a:off x="5562600" y="1747838"/>
            <a:ext cx="0" cy="50958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492" name="Line 12"/>
          <p:cNvSpPr>
            <a:spLocks noChangeAspect="1" noChangeShapeType="1"/>
          </p:cNvSpPr>
          <p:nvPr/>
        </p:nvSpPr>
        <p:spPr bwMode="auto">
          <a:xfrm>
            <a:off x="720725" y="2257425"/>
            <a:ext cx="7772400" cy="0"/>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493" name="Text Box 13"/>
          <p:cNvSpPr txBox="1">
            <a:spLocks noChangeAspect="1" noChangeArrowheads="1"/>
          </p:cNvSpPr>
          <p:nvPr/>
        </p:nvSpPr>
        <p:spPr bwMode="auto">
          <a:xfrm>
            <a:off x="820738" y="3194050"/>
            <a:ext cx="1722437"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altLang="en-US" sz="2200" b="0">
                <a:latin typeface="Arial" charset="0"/>
              </a:rPr>
              <a:t>Civil </a:t>
            </a:r>
          </a:p>
          <a:p>
            <a:pPr eaLnBrk="0" hangingPunct="0"/>
            <a:r>
              <a:rPr lang="en-GB" altLang="en-US" sz="2200" b="0">
                <a:latin typeface="Arial" charset="0"/>
              </a:rPr>
              <a:t>associations</a:t>
            </a:r>
            <a:endParaRPr lang="en-US" altLang="en-US" sz="2200" b="0">
              <a:latin typeface="Arial" charset="0"/>
            </a:endParaRPr>
          </a:p>
        </p:txBody>
      </p:sp>
      <p:sp>
        <p:nvSpPr>
          <p:cNvPr id="20494" name="Rectangle 14"/>
          <p:cNvSpPr>
            <a:spLocks noChangeAspect="1" noChangeArrowheads="1"/>
          </p:cNvSpPr>
          <p:nvPr/>
        </p:nvSpPr>
        <p:spPr bwMode="auto">
          <a:xfrm>
            <a:off x="720725" y="3084513"/>
            <a:ext cx="7772400" cy="957262"/>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495" name="Text Box 15"/>
          <p:cNvSpPr txBox="1">
            <a:spLocks noChangeAspect="1" noChangeArrowheads="1"/>
          </p:cNvSpPr>
          <p:nvPr/>
        </p:nvSpPr>
        <p:spPr bwMode="auto">
          <a:xfrm>
            <a:off x="3009900" y="3300413"/>
            <a:ext cx="45370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altLang="en-US" sz="2200" b="0">
                <a:latin typeface="Arial" charset="0"/>
              </a:rPr>
              <a:t>Sacrifice to show membership and </a:t>
            </a:r>
          </a:p>
          <a:p>
            <a:pPr eaLnBrk="0" hangingPunct="0"/>
            <a:r>
              <a:rPr lang="en-GB" altLang="en-US" sz="2200" b="0">
                <a:latin typeface="Arial" charset="0"/>
              </a:rPr>
              <a:t>commitment</a:t>
            </a:r>
            <a:endParaRPr lang="en-US" altLang="en-US" sz="2200" b="0">
              <a:latin typeface="Arial" charset="0"/>
            </a:endParaRPr>
          </a:p>
        </p:txBody>
      </p:sp>
      <p:sp>
        <p:nvSpPr>
          <p:cNvPr id="20496" name="Line 16"/>
          <p:cNvSpPr>
            <a:spLocks noChangeAspect="1" noChangeShapeType="1"/>
          </p:cNvSpPr>
          <p:nvPr/>
        </p:nvSpPr>
        <p:spPr bwMode="auto">
          <a:xfrm>
            <a:off x="2879725" y="1747838"/>
            <a:ext cx="0" cy="50958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497" name="Line 17"/>
          <p:cNvSpPr>
            <a:spLocks noChangeAspect="1" noChangeShapeType="1"/>
          </p:cNvSpPr>
          <p:nvPr/>
        </p:nvSpPr>
        <p:spPr bwMode="auto">
          <a:xfrm>
            <a:off x="2879725" y="2449513"/>
            <a:ext cx="0" cy="50958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498" name="Line 18"/>
          <p:cNvSpPr>
            <a:spLocks noChangeAspect="1" noChangeShapeType="1"/>
          </p:cNvSpPr>
          <p:nvPr/>
        </p:nvSpPr>
        <p:spPr bwMode="auto">
          <a:xfrm>
            <a:off x="2879725" y="3084513"/>
            <a:ext cx="0" cy="957262"/>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499" name="Text Box 19"/>
          <p:cNvSpPr txBox="1">
            <a:spLocks noChangeAspect="1" noChangeArrowheads="1"/>
          </p:cNvSpPr>
          <p:nvPr/>
        </p:nvSpPr>
        <p:spPr bwMode="auto">
          <a:xfrm>
            <a:off x="766763" y="4398963"/>
            <a:ext cx="5153025"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altLang="en-US" sz="2200" b="0">
                <a:latin typeface="Arial" charset="0"/>
              </a:rPr>
              <a:t>Organisations	     Acting as a scapegoat</a:t>
            </a:r>
            <a:endParaRPr lang="en-US" altLang="en-US" sz="2200" b="0">
              <a:latin typeface="Arial" charset="0"/>
            </a:endParaRPr>
          </a:p>
        </p:txBody>
      </p:sp>
      <p:sp>
        <p:nvSpPr>
          <p:cNvPr id="20500" name="Rectangle 20"/>
          <p:cNvSpPr>
            <a:spLocks noChangeAspect="1" noChangeArrowheads="1"/>
          </p:cNvSpPr>
          <p:nvPr/>
        </p:nvSpPr>
        <p:spPr bwMode="auto">
          <a:xfrm>
            <a:off x="720725" y="4295775"/>
            <a:ext cx="7772400" cy="765175"/>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501" name="Line 21"/>
          <p:cNvSpPr>
            <a:spLocks noChangeAspect="1" noChangeShapeType="1"/>
          </p:cNvSpPr>
          <p:nvPr/>
        </p:nvSpPr>
        <p:spPr bwMode="auto">
          <a:xfrm>
            <a:off x="2879725" y="4295775"/>
            <a:ext cx="0" cy="765175"/>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502" name="Text Box 22"/>
          <p:cNvSpPr txBox="1">
            <a:spLocks noChangeAspect="1" noChangeArrowheads="1"/>
          </p:cNvSpPr>
          <p:nvPr/>
        </p:nvSpPr>
        <p:spPr bwMode="auto">
          <a:xfrm>
            <a:off x="809625" y="5297488"/>
            <a:ext cx="76104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GB" altLang="en-US" sz="2200" b="0">
                <a:latin typeface="Arial" charset="0"/>
              </a:rPr>
              <a:t>Self		     Sacrifice to maintain or increase personal </a:t>
            </a:r>
          </a:p>
          <a:p>
            <a:pPr eaLnBrk="0" hangingPunct="0"/>
            <a:r>
              <a:rPr lang="en-GB" altLang="en-US" sz="2200" b="0">
                <a:latin typeface="Arial" charset="0"/>
              </a:rPr>
              <a:t>		     benefit or status</a:t>
            </a:r>
            <a:endParaRPr lang="en-US" altLang="en-US" sz="2200" b="0">
              <a:latin typeface="Arial" charset="0"/>
            </a:endParaRPr>
          </a:p>
        </p:txBody>
      </p:sp>
      <p:sp>
        <p:nvSpPr>
          <p:cNvPr id="20503" name="Rectangle 23"/>
          <p:cNvSpPr>
            <a:spLocks noChangeAspect="1" noChangeArrowheads="1"/>
          </p:cNvSpPr>
          <p:nvPr/>
        </p:nvSpPr>
        <p:spPr bwMode="auto">
          <a:xfrm>
            <a:off x="727075" y="5253038"/>
            <a:ext cx="7770813" cy="827087"/>
          </a:xfrm>
          <a:prstGeom prst="rect">
            <a:avLst/>
          </a:prstGeom>
          <a:noFill/>
          <a:ln w="9525">
            <a:solidFill>
              <a:schemeClr val="bg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504" name="Line 24"/>
          <p:cNvSpPr>
            <a:spLocks noChangeAspect="1" noChangeShapeType="1"/>
          </p:cNvSpPr>
          <p:nvPr/>
        </p:nvSpPr>
        <p:spPr bwMode="auto">
          <a:xfrm>
            <a:off x="2879725" y="5253038"/>
            <a:ext cx="0" cy="827087"/>
          </a:xfrm>
          <a:prstGeom prst="line">
            <a:avLst/>
          </a:prstGeom>
          <a:noFill/>
          <a:ln w="952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2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2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27278472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1707530"/>
            <a:ext cx="8229600" cy="641350"/>
          </a:xfrm>
        </p:spPr>
        <p:txBody>
          <a:bodyPr>
            <a:spAutoFit/>
          </a:bodyPr>
          <a:lstStyle/>
          <a:p>
            <a:r>
              <a:rPr lang="en-GB" altLang="en-US" dirty="0">
                <a:effectLst/>
              </a:rPr>
              <a:t> Loyalty and integrity</a:t>
            </a:r>
          </a:p>
        </p:txBody>
      </p:sp>
      <p:sp>
        <p:nvSpPr>
          <p:cNvPr id="22531" name="Rectangle 3"/>
          <p:cNvSpPr>
            <a:spLocks noGrp="1" noChangeArrowheads="1"/>
          </p:cNvSpPr>
          <p:nvPr>
            <p:ph type="body" idx="1"/>
          </p:nvPr>
        </p:nvSpPr>
        <p:spPr>
          <a:xfrm>
            <a:off x="511175" y="2564904"/>
            <a:ext cx="8153400" cy="3170099"/>
          </a:xfrm>
        </p:spPr>
        <p:txBody>
          <a:bodyPr>
            <a:spAutoFit/>
          </a:bodyPr>
          <a:lstStyle/>
          <a:p>
            <a:pPr marL="387350" indent="-387350">
              <a:buClr>
                <a:schemeClr val="bg2"/>
              </a:buClr>
              <a:buSzTx/>
              <a:buFontTx/>
              <a:buChar char="•"/>
            </a:pPr>
            <a:r>
              <a:rPr lang="en-GB" altLang="en-US" sz="2000" dirty="0">
                <a:effectLst/>
                <a:latin typeface="Arial" charset="0"/>
              </a:rPr>
              <a:t>Two themes that often appear in organisational codes of ethics:</a:t>
            </a:r>
          </a:p>
          <a:p>
            <a:pPr marL="698500" lvl="1" indent="-300038">
              <a:buClr>
                <a:schemeClr val="bg2"/>
              </a:buClr>
              <a:buSzTx/>
              <a:buFont typeface="Arial" charset="0"/>
              <a:buChar char="–"/>
            </a:pPr>
            <a:r>
              <a:rPr lang="en-GB" altLang="en-US" sz="2000" dirty="0">
                <a:effectLst/>
                <a:latin typeface="Arial" charset="0"/>
              </a:rPr>
              <a:t>‘expected to maintain the highest levels of honesty and integrity, both inside and outside working hours’</a:t>
            </a:r>
          </a:p>
          <a:p>
            <a:pPr marL="698500" lvl="1" indent="-300038">
              <a:buClr>
                <a:schemeClr val="bg2"/>
              </a:buClr>
              <a:buSzTx/>
              <a:buFont typeface="Arial" charset="0"/>
              <a:buChar char="–"/>
            </a:pPr>
            <a:r>
              <a:rPr lang="en-GB" altLang="en-US" sz="2000" dirty="0">
                <a:effectLst/>
                <a:latin typeface="Arial" charset="0"/>
              </a:rPr>
              <a:t>‘maintain confidentiality’</a:t>
            </a:r>
          </a:p>
          <a:p>
            <a:pPr marL="698500" lvl="1" indent="-300038">
              <a:buClr>
                <a:schemeClr val="bg2"/>
              </a:buClr>
              <a:buSzTx/>
              <a:buFont typeface="Arial" charset="0"/>
              <a:buChar char="–"/>
            </a:pPr>
            <a:r>
              <a:rPr lang="en-GB" altLang="en-US" sz="2000" dirty="0">
                <a:effectLst/>
                <a:latin typeface="Arial" charset="0"/>
              </a:rPr>
              <a:t>‘devoting their best efforts to the business of the firm’</a:t>
            </a:r>
          </a:p>
          <a:p>
            <a:pPr marL="698500" lvl="1" indent="-300038">
              <a:buClr>
                <a:schemeClr val="bg2"/>
              </a:buClr>
              <a:buSzTx/>
              <a:buFont typeface="Arial" charset="0"/>
              <a:buChar char="–"/>
            </a:pPr>
            <a:r>
              <a:rPr lang="en-GB" altLang="en-US" sz="2000" dirty="0">
                <a:effectLst/>
                <a:latin typeface="Arial" charset="0"/>
              </a:rPr>
              <a:t>‘civil servants owe their loyalty to the duly constituted government’</a:t>
            </a:r>
          </a:p>
          <a:p>
            <a:pPr marL="698500" lvl="1" indent="-300038">
              <a:buClr>
                <a:schemeClr val="bg2"/>
              </a:buClr>
              <a:buSzTx/>
              <a:buFont typeface="Arial" charset="0"/>
              <a:buChar char="–"/>
            </a:pPr>
            <a:r>
              <a:rPr lang="en-GB" altLang="en-US" sz="2000" dirty="0">
                <a:effectLst/>
                <a:latin typeface="Arial" charset="0"/>
              </a:rPr>
              <a:t>‘civil servants should conduct themselves with integrity, impartiality and honesty’.</a:t>
            </a:r>
          </a:p>
        </p:txBody>
      </p:sp>
      <p:pic>
        <p:nvPicPr>
          <p:cNvPr id="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7450591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1643485"/>
            <a:ext cx="8229600" cy="769441"/>
          </a:xfrm>
        </p:spPr>
        <p:txBody>
          <a:bodyPr>
            <a:spAutoFit/>
          </a:bodyPr>
          <a:lstStyle/>
          <a:p>
            <a:r>
              <a:rPr lang="en-GB" altLang="en-US" dirty="0">
                <a:effectLst/>
              </a:rPr>
              <a:t> </a:t>
            </a:r>
            <a:r>
              <a:rPr lang="en-GB" altLang="en-US" dirty="0"/>
              <a:t>What do organisations expect?</a:t>
            </a:r>
            <a:endParaRPr lang="en-GB" altLang="en-US" dirty="0">
              <a:effectLst/>
            </a:endParaRPr>
          </a:p>
        </p:txBody>
      </p:sp>
      <p:pic>
        <p:nvPicPr>
          <p:cNvPr id="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7" name="Rectangle 3"/>
          <p:cNvSpPr txBox="1">
            <a:spLocks noChangeArrowheads="1"/>
          </p:cNvSpPr>
          <p:nvPr/>
        </p:nvSpPr>
        <p:spPr bwMode="auto">
          <a:xfrm>
            <a:off x="179513" y="2420888"/>
            <a:ext cx="4104456" cy="26222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Clr>
                <a:schemeClr val="bg2"/>
              </a:buClr>
              <a:buNone/>
            </a:pPr>
            <a:r>
              <a:rPr lang="en-GB" altLang="en-US" sz="2000" dirty="0" smtClean="0">
                <a:latin typeface="Arial" charset="0"/>
              </a:rPr>
              <a:t>If they have </a:t>
            </a:r>
            <a:r>
              <a:rPr lang="en-GB" altLang="en-US" sz="2000" b="1" dirty="0" smtClean="0">
                <a:latin typeface="Arial" charset="0"/>
              </a:rPr>
              <a:t>codes of ethics </a:t>
            </a:r>
            <a:r>
              <a:rPr lang="en-GB" altLang="en-US" sz="2000" dirty="0" smtClean="0">
                <a:latin typeface="Arial" charset="0"/>
              </a:rPr>
              <a:t>then: </a:t>
            </a:r>
            <a:r>
              <a:rPr lang="en-GB" altLang="en-US" sz="2000" dirty="0">
                <a:latin typeface="Arial" charset="0"/>
              </a:rPr>
              <a:t>these provide guidelines for integrity</a:t>
            </a:r>
          </a:p>
          <a:p>
            <a:pPr marL="0" lvl="2" indent="0">
              <a:buClr>
                <a:schemeClr val="bg2"/>
              </a:buClr>
              <a:buNone/>
            </a:pPr>
            <a:r>
              <a:rPr lang="en-GB" altLang="en-US" sz="1800" dirty="0" smtClean="0">
                <a:latin typeface="Arial" charset="0"/>
              </a:rPr>
              <a:t>have a positive tone</a:t>
            </a:r>
          </a:p>
          <a:p>
            <a:pPr marL="0" lvl="2" indent="0">
              <a:buClr>
                <a:schemeClr val="bg2"/>
              </a:buClr>
              <a:buNone/>
            </a:pPr>
            <a:r>
              <a:rPr lang="en-GB" altLang="en-US" sz="1800" dirty="0" smtClean="0">
                <a:latin typeface="Arial" charset="0"/>
              </a:rPr>
              <a:t>use vague words</a:t>
            </a:r>
          </a:p>
          <a:p>
            <a:pPr marL="0" lvl="2" indent="0">
              <a:buClr>
                <a:schemeClr val="bg2"/>
              </a:buClr>
              <a:buNone/>
            </a:pPr>
            <a:r>
              <a:rPr lang="en-GB" altLang="en-US" sz="1800" dirty="0" smtClean="0">
                <a:latin typeface="Arial" charset="0"/>
              </a:rPr>
              <a:t>often have no disciplinary teeth</a:t>
            </a:r>
          </a:p>
          <a:p>
            <a:pPr marL="0" lvl="2" indent="0">
              <a:buClr>
                <a:schemeClr val="bg2"/>
              </a:buClr>
              <a:buNone/>
            </a:pPr>
            <a:r>
              <a:rPr lang="en-GB" altLang="en-US" sz="1800" dirty="0" smtClean="0">
                <a:latin typeface="Arial" charset="0"/>
              </a:rPr>
              <a:t>are shorter (mean of 16.5 items in one study</a:t>
            </a:r>
            <a:r>
              <a:rPr lang="en-GB" altLang="en-US" sz="1800" dirty="0">
                <a:latin typeface="Arial" charset="0"/>
              </a:rPr>
              <a:t>)</a:t>
            </a:r>
          </a:p>
        </p:txBody>
      </p:sp>
      <p:sp>
        <p:nvSpPr>
          <p:cNvPr id="8" name="Rectangle 4"/>
          <p:cNvSpPr txBox="1">
            <a:spLocks noChangeArrowheads="1"/>
          </p:cNvSpPr>
          <p:nvPr/>
        </p:nvSpPr>
        <p:spPr>
          <a:xfrm>
            <a:off x="5148064" y="2420888"/>
            <a:ext cx="3246388" cy="3268587"/>
          </a:xfrm>
          <a:prstGeom prst="rect">
            <a:avLst/>
          </a:prstGeom>
        </p:spPr>
        <p:txBody>
          <a:bodyPr wrap="square">
            <a:sp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Clr>
                <a:schemeClr val="bg2"/>
              </a:buClr>
              <a:buNone/>
            </a:pPr>
            <a:r>
              <a:rPr lang="en-GB" altLang="en-US" sz="2000" dirty="0" smtClean="0">
                <a:latin typeface="Arial" charset="0"/>
              </a:rPr>
              <a:t>If they have </a:t>
            </a:r>
            <a:r>
              <a:rPr lang="en-GB" altLang="en-US" sz="2000" b="1" dirty="0" smtClean="0">
                <a:latin typeface="Arial" charset="0"/>
              </a:rPr>
              <a:t>codes of conduct </a:t>
            </a:r>
            <a:r>
              <a:rPr lang="en-GB" altLang="en-US" sz="2000" dirty="0" smtClean="0">
                <a:latin typeface="Arial" charset="0"/>
              </a:rPr>
              <a:t>then:</a:t>
            </a:r>
          </a:p>
          <a:p>
            <a:pPr marL="0" lvl="1" indent="0">
              <a:buClr>
                <a:schemeClr val="bg2"/>
              </a:buClr>
              <a:buNone/>
            </a:pPr>
            <a:r>
              <a:rPr lang="en-GB" altLang="en-US" sz="2000" dirty="0" smtClean="0">
                <a:latin typeface="Arial" charset="0"/>
              </a:rPr>
              <a:t>these provide rules to be loyally followed</a:t>
            </a:r>
          </a:p>
          <a:p>
            <a:pPr marL="0" lvl="2" indent="0">
              <a:buClr>
                <a:schemeClr val="bg2"/>
              </a:buClr>
              <a:buNone/>
            </a:pPr>
            <a:r>
              <a:rPr lang="en-GB" altLang="en-US" sz="1800" dirty="0" smtClean="0">
                <a:latin typeface="Arial" charset="0"/>
              </a:rPr>
              <a:t>have a negative tone</a:t>
            </a:r>
          </a:p>
          <a:p>
            <a:pPr marL="0" lvl="2" indent="0">
              <a:buClr>
                <a:schemeClr val="bg2"/>
              </a:buClr>
              <a:buNone/>
            </a:pPr>
            <a:r>
              <a:rPr lang="en-GB" altLang="en-US" sz="1800" dirty="0" smtClean="0">
                <a:latin typeface="Arial" charset="0"/>
              </a:rPr>
              <a:t>are specific and explicit</a:t>
            </a:r>
          </a:p>
          <a:p>
            <a:pPr marL="0" lvl="2" indent="0">
              <a:buClr>
                <a:schemeClr val="bg2"/>
              </a:buClr>
              <a:buNone/>
            </a:pPr>
            <a:r>
              <a:rPr lang="en-GB" altLang="en-US" sz="1800" dirty="0" smtClean="0">
                <a:latin typeface="Arial" charset="0"/>
              </a:rPr>
              <a:t>detail mechanisms for corrective action</a:t>
            </a:r>
          </a:p>
          <a:p>
            <a:pPr marL="0" lvl="2" indent="0">
              <a:buClr>
                <a:schemeClr val="bg2"/>
              </a:buClr>
              <a:buNone/>
            </a:pPr>
            <a:r>
              <a:rPr lang="en-GB" altLang="en-US" sz="1800" dirty="0" smtClean="0">
                <a:latin typeface="Arial" charset="0"/>
              </a:rPr>
              <a:t>are longer (mean of 30.1 items)</a:t>
            </a:r>
            <a:endParaRPr lang="en-GB" altLang="en-US" sz="1800" dirty="0">
              <a:latin typeface="Arial" charset="0"/>
            </a:endParaRPr>
          </a:p>
        </p:txBody>
      </p:sp>
    </p:spTree>
    <p:extLst>
      <p:ext uri="{BB962C8B-B14F-4D97-AF65-F5344CB8AC3E}">
        <p14:creationId xmlns:p14="http://schemas.microsoft.com/office/powerpoint/2010/main" val="16109941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1643485"/>
            <a:ext cx="8229600" cy="769441"/>
          </a:xfrm>
        </p:spPr>
        <p:txBody>
          <a:bodyPr>
            <a:spAutoFit/>
          </a:bodyPr>
          <a:lstStyle/>
          <a:p>
            <a:r>
              <a:rPr lang="en-GB" altLang="en-US" dirty="0">
                <a:effectLst/>
              </a:rPr>
              <a:t> </a:t>
            </a:r>
            <a:r>
              <a:rPr lang="en-GB" altLang="en-US" dirty="0"/>
              <a:t>The limits of managers’ ethics</a:t>
            </a:r>
            <a:endParaRPr lang="en-GB" altLang="en-US" dirty="0">
              <a:effectLst/>
            </a:endParaRPr>
          </a:p>
        </p:txBody>
      </p:sp>
      <p:pic>
        <p:nvPicPr>
          <p:cNvPr id="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2" name="Rectangle 1"/>
          <p:cNvSpPr/>
          <p:nvPr/>
        </p:nvSpPr>
        <p:spPr>
          <a:xfrm>
            <a:off x="1331640" y="2818671"/>
            <a:ext cx="6624736" cy="1938992"/>
          </a:xfrm>
          <a:prstGeom prst="rect">
            <a:avLst/>
          </a:prstGeom>
        </p:spPr>
        <p:txBody>
          <a:bodyPr wrap="square">
            <a:spAutoFit/>
          </a:bodyPr>
          <a:lstStyle/>
          <a:p>
            <a:pPr marL="0" indent="0">
              <a:buClr>
                <a:schemeClr val="bg2"/>
              </a:buClr>
              <a:buSzTx/>
              <a:buNone/>
            </a:pPr>
            <a:r>
              <a:rPr lang="en-GB" altLang="en-US" sz="2000" dirty="0"/>
              <a:t>Organisations expect employees to be loyal and say they expect them to show integrity at work.</a:t>
            </a:r>
          </a:p>
          <a:p>
            <a:pPr marL="0" indent="0">
              <a:buClr>
                <a:schemeClr val="bg2"/>
              </a:buClr>
              <a:buSzTx/>
              <a:buNone/>
            </a:pPr>
            <a:r>
              <a:rPr lang="en-GB" altLang="en-US" sz="2000" dirty="0"/>
              <a:t>How do managers respond to these expectations?</a:t>
            </a:r>
          </a:p>
          <a:p>
            <a:pPr marL="398462" lvl="1" indent="0">
              <a:buClr>
                <a:schemeClr val="bg2"/>
              </a:buClr>
              <a:buSzTx/>
              <a:buNone/>
            </a:pPr>
            <a:r>
              <a:rPr lang="en-GB" altLang="en-US" sz="2000" dirty="0"/>
              <a:t>Where do they place their loyalty?</a:t>
            </a:r>
          </a:p>
          <a:p>
            <a:pPr marL="398462" lvl="1" indent="0">
              <a:buClr>
                <a:schemeClr val="bg2"/>
              </a:buClr>
              <a:buSzTx/>
              <a:buNone/>
            </a:pPr>
            <a:r>
              <a:rPr lang="en-GB" altLang="en-US" sz="2000" dirty="0"/>
              <a:t>Where do they seek to show integrity and where do they not?</a:t>
            </a:r>
          </a:p>
        </p:txBody>
      </p:sp>
    </p:spTree>
    <p:extLst>
      <p:ext uri="{BB962C8B-B14F-4D97-AF65-F5344CB8AC3E}">
        <p14:creationId xmlns:p14="http://schemas.microsoft.com/office/powerpoint/2010/main" val="4734244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1643485"/>
            <a:ext cx="8229600" cy="769441"/>
          </a:xfrm>
        </p:spPr>
        <p:txBody>
          <a:bodyPr>
            <a:spAutoFit/>
          </a:bodyPr>
          <a:lstStyle/>
          <a:p>
            <a:r>
              <a:rPr lang="en-GB" altLang="en-US" dirty="0">
                <a:effectLst/>
              </a:rPr>
              <a:t> </a:t>
            </a:r>
            <a:r>
              <a:rPr lang="en-GB" altLang="en-US" dirty="0"/>
              <a:t>Whistleblowing</a:t>
            </a:r>
            <a:endParaRPr lang="en-GB" altLang="en-US" dirty="0">
              <a:effectLst/>
            </a:endParaRPr>
          </a:p>
        </p:txBody>
      </p:sp>
      <p:pic>
        <p:nvPicPr>
          <p:cNvPr id="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2" name="Rectangle 1"/>
          <p:cNvSpPr/>
          <p:nvPr/>
        </p:nvSpPr>
        <p:spPr>
          <a:xfrm>
            <a:off x="1331640" y="2818671"/>
            <a:ext cx="6624736" cy="2616101"/>
          </a:xfrm>
          <a:prstGeom prst="rect">
            <a:avLst/>
          </a:prstGeom>
        </p:spPr>
        <p:txBody>
          <a:bodyPr wrap="square">
            <a:spAutoFit/>
          </a:bodyPr>
          <a:lstStyle/>
          <a:p>
            <a:pPr marL="0" indent="0">
              <a:buClr>
                <a:schemeClr val="bg2"/>
              </a:buClr>
              <a:buSzTx/>
              <a:buNone/>
            </a:pPr>
            <a:r>
              <a:rPr lang="en-GB" altLang="en-US" sz="2400" dirty="0"/>
              <a:t>An interview survey of 45 managers:</a:t>
            </a:r>
          </a:p>
          <a:p>
            <a:pPr marL="0" indent="0">
              <a:buClr>
                <a:schemeClr val="bg2"/>
              </a:buClr>
              <a:buSzTx/>
              <a:buNone/>
            </a:pPr>
            <a:r>
              <a:rPr lang="en-GB" altLang="en-US" sz="2400" dirty="0"/>
              <a:t>15 examples of serious ethical breaches by the organisations they worked in.</a:t>
            </a:r>
          </a:p>
          <a:p>
            <a:pPr marL="0" indent="0">
              <a:buClr>
                <a:schemeClr val="bg2"/>
              </a:buClr>
              <a:buSzTx/>
              <a:buNone/>
            </a:pPr>
            <a:r>
              <a:rPr lang="en-GB" altLang="en-US" sz="2400" dirty="0"/>
              <a:t>In all cases they chose to do nothing – and became cynical – </a:t>
            </a:r>
          </a:p>
          <a:p>
            <a:pPr marL="509587" lvl="1" indent="0">
              <a:buClr>
                <a:schemeClr val="bg2"/>
              </a:buClr>
              <a:buSzTx/>
              <a:buNone/>
            </a:pPr>
            <a:r>
              <a:rPr lang="en-GB" altLang="en-US" sz="2000" dirty="0"/>
              <a:t>because of loyalty to the organisation? </a:t>
            </a:r>
          </a:p>
          <a:p>
            <a:pPr marL="0" indent="0">
              <a:buClr>
                <a:schemeClr val="bg2"/>
              </a:buClr>
              <a:buSzTx/>
              <a:buNone/>
            </a:pPr>
            <a:r>
              <a:rPr lang="en-GB" altLang="en-US" sz="2400" dirty="0"/>
              <a:t>The limit of their loyalty was the organisation.</a:t>
            </a:r>
          </a:p>
        </p:txBody>
      </p:sp>
    </p:spTree>
    <p:extLst>
      <p:ext uri="{BB962C8B-B14F-4D97-AF65-F5344CB8AC3E}">
        <p14:creationId xmlns:p14="http://schemas.microsoft.com/office/powerpoint/2010/main" val="30431636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1643485"/>
            <a:ext cx="8229600" cy="769441"/>
          </a:xfrm>
        </p:spPr>
        <p:txBody>
          <a:bodyPr>
            <a:spAutoFit/>
          </a:bodyPr>
          <a:lstStyle/>
          <a:p>
            <a:r>
              <a:rPr lang="en-GB" altLang="en-US" dirty="0">
                <a:effectLst/>
              </a:rPr>
              <a:t> </a:t>
            </a:r>
            <a:r>
              <a:rPr lang="en-GB" altLang="en-US" dirty="0"/>
              <a:t>Principled resignations</a:t>
            </a:r>
            <a:endParaRPr lang="en-GB" altLang="en-US" dirty="0">
              <a:effectLst/>
            </a:endParaRPr>
          </a:p>
        </p:txBody>
      </p:sp>
      <p:pic>
        <p:nvPicPr>
          <p:cNvPr id="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3" name="Rectangle 2"/>
          <p:cNvSpPr/>
          <p:nvPr/>
        </p:nvSpPr>
        <p:spPr>
          <a:xfrm>
            <a:off x="1997968" y="2780928"/>
            <a:ext cx="5238328" cy="2800767"/>
          </a:xfrm>
          <a:prstGeom prst="rect">
            <a:avLst/>
          </a:prstGeom>
        </p:spPr>
        <p:txBody>
          <a:bodyPr wrap="square">
            <a:spAutoFit/>
          </a:bodyPr>
          <a:lstStyle/>
          <a:p>
            <a:pPr marL="398463" indent="-398463">
              <a:buClr>
                <a:schemeClr val="bg2"/>
              </a:buClr>
              <a:buSzTx/>
              <a:buFontTx/>
              <a:buChar char="•"/>
            </a:pPr>
            <a:r>
              <a:rPr lang="en-GB" altLang="en-US" sz="2000" dirty="0"/>
              <a:t>A number of interviewees reported that when they saw or experienced ethical wrongs at work:</a:t>
            </a:r>
          </a:p>
          <a:p>
            <a:pPr marL="979488" lvl="4" indent="-269875">
              <a:buClr>
                <a:schemeClr val="bg2"/>
              </a:buClr>
              <a:buSzTx/>
              <a:buFontTx/>
              <a:buChar char="•"/>
            </a:pPr>
            <a:r>
              <a:rPr lang="en-GB" altLang="en-US" dirty="0"/>
              <a:t>harassment and bullying</a:t>
            </a:r>
          </a:p>
          <a:p>
            <a:pPr marL="979488" lvl="4" indent="-269875">
              <a:buClr>
                <a:schemeClr val="bg2"/>
              </a:buClr>
              <a:buSzTx/>
              <a:buFontTx/>
              <a:buChar char="•"/>
            </a:pPr>
            <a:r>
              <a:rPr lang="en-GB" altLang="en-US" dirty="0"/>
              <a:t>employment discrimination.</a:t>
            </a:r>
          </a:p>
          <a:p>
            <a:pPr marL="398463" indent="-398463">
              <a:buClr>
                <a:schemeClr val="bg2"/>
              </a:buClr>
              <a:buSzTx/>
              <a:buFontTx/>
              <a:buChar char="•"/>
            </a:pPr>
            <a:r>
              <a:rPr lang="en-GB" altLang="en-US" sz="2000" dirty="0"/>
              <a:t>They resigned as a matter of principle, to maintain their personal integrity.</a:t>
            </a:r>
          </a:p>
          <a:p>
            <a:pPr marL="398463" indent="-398463">
              <a:buClr>
                <a:schemeClr val="bg2"/>
              </a:buClr>
              <a:buSzTx/>
              <a:buFontTx/>
              <a:buChar char="•"/>
            </a:pPr>
            <a:r>
              <a:rPr lang="en-GB" altLang="en-US" sz="2000" dirty="0"/>
              <a:t>But they did not </a:t>
            </a:r>
            <a:r>
              <a:rPr lang="en-GB" altLang="en-US" sz="2000" dirty="0" err="1"/>
              <a:t>whistleblow</a:t>
            </a:r>
            <a:r>
              <a:rPr lang="en-GB" altLang="en-US" sz="2000" dirty="0"/>
              <a:t> internally or externally.</a:t>
            </a:r>
          </a:p>
        </p:txBody>
      </p:sp>
    </p:spTree>
    <p:extLst>
      <p:ext uri="{BB962C8B-B14F-4D97-AF65-F5344CB8AC3E}">
        <p14:creationId xmlns:p14="http://schemas.microsoft.com/office/powerpoint/2010/main" val="18104702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1643485"/>
            <a:ext cx="8229600" cy="769441"/>
          </a:xfrm>
        </p:spPr>
        <p:txBody>
          <a:bodyPr>
            <a:spAutoFit/>
          </a:bodyPr>
          <a:lstStyle/>
          <a:p>
            <a:r>
              <a:rPr lang="en-GB" altLang="en-US" dirty="0">
                <a:effectLst/>
              </a:rPr>
              <a:t> </a:t>
            </a:r>
            <a:r>
              <a:rPr lang="en-GB" altLang="en-US" dirty="0"/>
              <a:t>Setting ethical horizons</a:t>
            </a:r>
            <a:endParaRPr lang="en-GB" altLang="en-US" dirty="0">
              <a:effectLst/>
            </a:endParaRPr>
          </a:p>
        </p:txBody>
      </p:sp>
      <p:pic>
        <p:nvPicPr>
          <p:cNvPr id="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3" name="Rectangle 2"/>
          <p:cNvSpPr/>
          <p:nvPr/>
        </p:nvSpPr>
        <p:spPr>
          <a:xfrm>
            <a:off x="539552" y="2780928"/>
            <a:ext cx="8064896" cy="3277820"/>
          </a:xfrm>
          <a:prstGeom prst="rect">
            <a:avLst/>
          </a:prstGeom>
        </p:spPr>
        <p:txBody>
          <a:bodyPr wrap="square">
            <a:spAutoFit/>
          </a:bodyPr>
          <a:lstStyle/>
          <a:p>
            <a:pPr eaLnBrk="0" hangingPunct="0">
              <a:spcBef>
                <a:spcPct val="50000"/>
              </a:spcBef>
            </a:pPr>
            <a:r>
              <a:rPr lang="en-GB" altLang="en-US" i="1" dirty="0"/>
              <a:t>David</a:t>
            </a:r>
            <a:r>
              <a:rPr lang="en-GB" altLang="en-US" dirty="0"/>
              <a:t>: ‘All right, for the sake of argument, imagine we set up a business to murder people.’</a:t>
            </a:r>
          </a:p>
          <a:p>
            <a:pPr eaLnBrk="0" hangingPunct="0">
              <a:spcBef>
                <a:spcPct val="50000"/>
              </a:spcBef>
            </a:pPr>
            <a:r>
              <a:rPr lang="en-GB" altLang="en-US" i="1" dirty="0"/>
              <a:t>Colin</a:t>
            </a:r>
            <a:r>
              <a:rPr lang="en-GB" altLang="en-US" dirty="0"/>
              <a:t>: ‘Murder Incorporated.’</a:t>
            </a:r>
          </a:p>
          <a:p>
            <a:pPr eaLnBrk="0" hangingPunct="0">
              <a:spcBef>
                <a:spcPct val="50000"/>
              </a:spcBef>
            </a:pPr>
            <a:r>
              <a:rPr lang="en-GB" altLang="en-US" i="1" dirty="0"/>
              <a:t>David</a:t>
            </a:r>
            <a:r>
              <a:rPr lang="en-GB" altLang="en-US" dirty="0"/>
              <a:t>: ‘OK; it’s been done. But say we did this and we followed all the culture and empowerment stuff. We could have democratic management, lots of trust and all that. There’s good pay for everybody, welfare arrangements, good pensions. Christmas parties for the kiddies. There’s a moral code – just like the Mafia – that holds everything together. Everything we have said so far makes this a moral business. But we know it’s not. Murder isn’t moral is it?’</a:t>
            </a:r>
          </a:p>
          <a:p>
            <a:pPr algn="r" eaLnBrk="0" hangingPunct="0">
              <a:spcBef>
                <a:spcPct val="50000"/>
              </a:spcBef>
            </a:pPr>
            <a:r>
              <a:rPr lang="en-GB" altLang="en-US" dirty="0"/>
              <a:t>				</a:t>
            </a:r>
            <a:r>
              <a:rPr lang="en-GB" altLang="en-US" dirty="0">
                <a:solidFill>
                  <a:schemeClr val="bg2"/>
                </a:solidFill>
              </a:rPr>
              <a:t>	 	</a:t>
            </a:r>
            <a:r>
              <a:rPr lang="en-GB" altLang="en-US" dirty="0"/>
              <a:t>Watson (1998)</a:t>
            </a:r>
          </a:p>
        </p:txBody>
      </p:sp>
    </p:spTree>
    <p:extLst>
      <p:ext uri="{BB962C8B-B14F-4D97-AF65-F5344CB8AC3E}">
        <p14:creationId xmlns:p14="http://schemas.microsoft.com/office/powerpoint/2010/main" val="610150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1643485"/>
            <a:ext cx="8229600" cy="769441"/>
          </a:xfrm>
        </p:spPr>
        <p:txBody>
          <a:bodyPr>
            <a:spAutoFit/>
          </a:bodyPr>
          <a:lstStyle/>
          <a:p>
            <a:r>
              <a:rPr lang="en-GB" altLang="en-US" dirty="0">
                <a:effectLst/>
              </a:rPr>
              <a:t> </a:t>
            </a:r>
            <a:r>
              <a:rPr lang="en-GB" altLang="en-US" dirty="0"/>
              <a:t>Limits of loyalty and integrity</a:t>
            </a:r>
            <a:endParaRPr lang="en-GB" altLang="en-US" dirty="0">
              <a:effectLst/>
            </a:endParaRPr>
          </a:p>
        </p:txBody>
      </p:sp>
      <p:pic>
        <p:nvPicPr>
          <p:cNvPr id="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7" name="Rectangle 3"/>
          <p:cNvSpPr txBox="1">
            <a:spLocks noChangeArrowheads="1"/>
          </p:cNvSpPr>
          <p:nvPr/>
        </p:nvSpPr>
        <p:spPr bwMode="auto">
          <a:xfrm>
            <a:off x="539552" y="3117155"/>
            <a:ext cx="4033838" cy="26161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98463" indent="-398463">
              <a:buClr>
                <a:schemeClr val="bg2"/>
              </a:buClr>
              <a:buFontTx/>
              <a:buNone/>
            </a:pPr>
            <a:r>
              <a:rPr lang="en-GB" altLang="en-US" sz="2400" b="1" dirty="0" smtClean="0">
                <a:latin typeface="Arial" charset="0"/>
              </a:rPr>
              <a:t>Loyalty</a:t>
            </a:r>
          </a:p>
          <a:p>
            <a:pPr marL="398463" indent="-398463">
              <a:buClr>
                <a:schemeClr val="bg2"/>
              </a:buClr>
              <a:buFontTx/>
              <a:buChar char="•"/>
            </a:pPr>
            <a:r>
              <a:rPr lang="en-GB" altLang="en-US" sz="2000" dirty="0" smtClean="0">
                <a:latin typeface="Arial" charset="0"/>
              </a:rPr>
              <a:t>Being faithful to:</a:t>
            </a:r>
          </a:p>
          <a:p>
            <a:pPr marL="709613" lvl="1" indent="-309563">
              <a:buClr>
                <a:schemeClr val="bg2"/>
              </a:buClr>
            </a:pPr>
            <a:r>
              <a:rPr lang="en-GB" altLang="en-US" sz="2000" dirty="0" smtClean="0">
                <a:latin typeface="Arial" charset="0"/>
              </a:rPr>
              <a:t>self and family</a:t>
            </a:r>
          </a:p>
          <a:p>
            <a:pPr marL="709613" lvl="1" indent="-309563">
              <a:buClr>
                <a:schemeClr val="bg2"/>
              </a:buClr>
            </a:pPr>
            <a:r>
              <a:rPr lang="en-GB" altLang="en-US" sz="2000" dirty="0" smtClean="0">
                <a:latin typeface="Arial" charset="0"/>
              </a:rPr>
              <a:t>groups and associations one has chosen to join</a:t>
            </a:r>
          </a:p>
          <a:p>
            <a:pPr marL="709613" lvl="1" indent="-309563">
              <a:buClr>
                <a:schemeClr val="bg2"/>
              </a:buClr>
            </a:pPr>
            <a:r>
              <a:rPr lang="en-GB" altLang="en-US" sz="2000" dirty="0" smtClean="0">
                <a:latin typeface="Arial" charset="0"/>
              </a:rPr>
              <a:t>the employing organisation</a:t>
            </a:r>
          </a:p>
          <a:p>
            <a:pPr marL="709613" lvl="1" indent="-309563">
              <a:buClr>
                <a:schemeClr val="bg2"/>
              </a:buClr>
            </a:pPr>
            <a:r>
              <a:rPr lang="en-GB" altLang="en-US" sz="2000" dirty="0" smtClean="0">
                <a:latin typeface="Arial" charset="0"/>
              </a:rPr>
              <a:t>society at large.</a:t>
            </a:r>
            <a:endParaRPr lang="en-GB" altLang="en-US" sz="2000" dirty="0">
              <a:latin typeface="Arial" charset="0"/>
            </a:endParaRPr>
          </a:p>
        </p:txBody>
      </p:sp>
      <p:sp>
        <p:nvSpPr>
          <p:cNvPr id="8" name="Rectangle 4"/>
          <p:cNvSpPr txBox="1">
            <a:spLocks noChangeArrowheads="1"/>
          </p:cNvSpPr>
          <p:nvPr/>
        </p:nvSpPr>
        <p:spPr>
          <a:xfrm>
            <a:off x="4858643" y="3155830"/>
            <a:ext cx="4033837" cy="3225498"/>
          </a:xfrm>
          <a:prstGeom prst="rect">
            <a:avLst/>
          </a:prstGeom>
        </p:spPr>
        <p:txBody>
          <a:bodyPr>
            <a:sp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82600" indent="-482600">
              <a:lnSpc>
                <a:spcPct val="90000"/>
              </a:lnSpc>
              <a:buClr>
                <a:schemeClr val="bg2"/>
              </a:buClr>
              <a:buFontTx/>
              <a:buNone/>
            </a:pPr>
            <a:r>
              <a:rPr lang="en-GB" altLang="en-US" sz="2400" b="1" dirty="0" smtClean="0">
                <a:latin typeface="Arial" charset="0"/>
              </a:rPr>
              <a:t>Integrity</a:t>
            </a:r>
          </a:p>
          <a:p>
            <a:pPr marL="482600" indent="-482600">
              <a:lnSpc>
                <a:spcPct val="90000"/>
              </a:lnSpc>
              <a:buClr>
                <a:schemeClr val="bg2"/>
              </a:buClr>
              <a:buFontTx/>
              <a:buChar char="•"/>
            </a:pPr>
            <a:r>
              <a:rPr lang="en-GB" altLang="en-US" sz="2000" dirty="0" smtClean="0">
                <a:latin typeface="Arial" charset="0"/>
              </a:rPr>
              <a:t>Thinking honestly and soundly, and acting accordingly, in:</a:t>
            </a:r>
          </a:p>
          <a:p>
            <a:pPr marL="896938" lvl="1" indent="-365125">
              <a:lnSpc>
                <a:spcPct val="90000"/>
              </a:lnSpc>
              <a:buClr>
                <a:schemeClr val="bg2"/>
              </a:buClr>
              <a:buFontTx/>
              <a:buChar char="–"/>
            </a:pPr>
            <a:r>
              <a:rPr lang="en-GB" altLang="en-US" sz="2000" dirty="0" smtClean="0">
                <a:latin typeface="Arial" charset="0"/>
              </a:rPr>
              <a:t>the personal and private arena</a:t>
            </a:r>
          </a:p>
          <a:p>
            <a:pPr marL="896938" lvl="1" indent="-365125">
              <a:lnSpc>
                <a:spcPct val="90000"/>
              </a:lnSpc>
              <a:buClr>
                <a:schemeClr val="bg2"/>
              </a:buClr>
              <a:buFontTx/>
              <a:buChar char="–"/>
            </a:pPr>
            <a:r>
              <a:rPr lang="en-GB" altLang="en-US" sz="2000" dirty="0" smtClean="0">
                <a:latin typeface="Arial" charset="0"/>
              </a:rPr>
              <a:t>the personal and public arena</a:t>
            </a:r>
          </a:p>
          <a:p>
            <a:pPr marL="896938" lvl="1" indent="-365125">
              <a:lnSpc>
                <a:spcPct val="90000"/>
              </a:lnSpc>
              <a:buClr>
                <a:schemeClr val="bg2"/>
              </a:buClr>
              <a:buFontTx/>
              <a:buChar char="–"/>
            </a:pPr>
            <a:r>
              <a:rPr lang="en-GB" altLang="en-US" sz="2000" dirty="0" smtClean="0">
                <a:latin typeface="Arial" charset="0"/>
              </a:rPr>
              <a:t>the organisation</a:t>
            </a:r>
          </a:p>
          <a:p>
            <a:pPr marL="896938" lvl="1" indent="-365125">
              <a:lnSpc>
                <a:spcPct val="90000"/>
              </a:lnSpc>
              <a:buClr>
                <a:schemeClr val="bg2"/>
              </a:buClr>
              <a:buFontTx/>
              <a:buChar char="–"/>
            </a:pPr>
            <a:r>
              <a:rPr lang="en-GB" altLang="en-US" sz="2000" dirty="0" smtClean="0">
                <a:latin typeface="Arial" charset="0"/>
              </a:rPr>
              <a:t>society at large</a:t>
            </a:r>
            <a:r>
              <a:rPr lang="en-GB" altLang="en-US" sz="2000" dirty="0" smtClean="0">
                <a:solidFill>
                  <a:schemeClr val="bg2"/>
                </a:solidFill>
                <a:latin typeface="Arial" charset="0"/>
              </a:rPr>
              <a:t>.</a:t>
            </a:r>
            <a:endParaRPr lang="en-GB" altLang="en-US" sz="2000" dirty="0">
              <a:solidFill>
                <a:schemeClr val="bg2"/>
              </a:solidFill>
              <a:latin typeface="Arial" charset="0"/>
            </a:endParaRPr>
          </a:p>
        </p:txBody>
      </p:sp>
    </p:spTree>
    <p:extLst>
      <p:ext uri="{BB962C8B-B14F-4D97-AF65-F5344CB8AC3E}">
        <p14:creationId xmlns:p14="http://schemas.microsoft.com/office/powerpoint/2010/main" val="2123902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6"/>
          <p:cNvSpPr>
            <a:spLocks noGrp="1"/>
          </p:cNvSpPr>
          <p:nvPr>
            <p:ph type="title"/>
          </p:nvPr>
        </p:nvSpPr>
        <p:spPr>
          <a:xfrm>
            <a:off x="457200" y="485800"/>
            <a:ext cx="8229600" cy="1143000"/>
          </a:xfrm>
        </p:spPr>
        <p:txBody>
          <a:bodyPr/>
          <a:lstStyle/>
          <a:p>
            <a:pPr eaLnBrk="1" hangingPunct="1"/>
            <a:r>
              <a:rPr lang="en-GB" sz="3200" dirty="0" smtClean="0"/>
              <a:t/>
            </a:r>
            <a:br>
              <a:rPr lang="en-GB" sz="3200" dirty="0" smtClean="0"/>
            </a:br>
            <a:r>
              <a:rPr lang="en-GB" sz="3200" dirty="0" smtClean="0"/>
              <a:t/>
            </a:r>
            <a:br>
              <a:rPr lang="en-GB" sz="3200" dirty="0" smtClean="0"/>
            </a:br>
            <a:r>
              <a:rPr lang="en-GB" sz="4000" dirty="0" smtClean="0"/>
              <a:t>Sheffield Hallam University</a:t>
            </a:r>
          </a:p>
        </p:txBody>
      </p:sp>
      <p:pic>
        <p:nvPicPr>
          <p:cNvPr id="2" name="Content Placeholder 1"/>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7544" y="1854696"/>
            <a:ext cx="3168352" cy="2112235"/>
          </a:xfrm>
        </p:spPr>
      </p:pic>
      <p:pic>
        <p:nvPicPr>
          <p:cNvPr id="15363" name="Picture 2"/>
          <p:cNvPicPr>
            <a:picLocks noChangeAspect="1" noChangeArrowheads="1"/>
          </p:cNvPicPr>
          <p:nvPr/>
        </p:nvPicPr>
        <p:blipFill>
          <a:blip r:embed="rId3"/>
          <a:srcRect/>
          <a:stretch>
            <a:fillRect/>
          </a:stretch>
        </p:blipFill>
        <p:spPr bwMode="auto">
          <a:xfrm>
            <a:off x="468313" y="260350"/>
            <a:ext cx="1590675" cy="622300"/>
          </a:xfrm>
          <a:prstGeom prst="rect">
            <a:avLst/>
          </a:prstGeom>
          <a:noFill/>
          <a:ln w="9525">
            <a:noFill/>
            <a:miter lim="800000"/>
            <a:headEnd/>
            <a:tailEnd/>
          </a:ln>
        </p:spPr>
      </p:pic>
      <p:pic>
        <p:nvPicPr>
          <p:cNvPr id="15364" name="Picture 3"/>
          <p:cNvPicPr>
            <a:picLocks noChangeAspect="1" noChangeArrowheads="1"/>
          </p:cNvPicPr>
          <p:nvPr/>
        </p:nvPicPr>
        <p:blipFill>
          <a:blip r:embed="rId4"/>
          <a:srcRect/>
          <a:stretch>
            <a:fillRect/>
          </a:stretch>
        </p:blipFill>
        <p:spPr bwMode="auto">
          <a:xfrm>
            <a:off x="6578600" y="260350"/>
            <a:ext cx="2097088" cy="587375"/>
          </a:xfrm>
          <a:prstGeom prst="rect">
            <a:avLst/>
          </a:prstGeom>
          <a:noFill/>
          <a:ln w="9525">
            <a:noFill/>
            <a:miter lim="800000"/>
            <a:headEnd/>
            <a:tailEnd/>
          </a:ln>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16282" y="1844824"/>
            <a:ext cx="2812102" cy="2016224"/>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8543" y="4424362"/>
            <a:ext cx="3810000" cy="1990725"/>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20072" y="4437112"/>
            <a:ext cx="2835226" cy="1884958"/>
          </a:xfrm>
          <a:prstGeom prst="rect">
            <a:avLst/>
          </a:prstGeom>
        </p:spPr>
      </p:pic>
      <p:pic>
        <p:nvPicPr>
          <p:cNvPr id="9"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35896" y="285340"/>
            <a:ext cx="1524000"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21980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1643485"/>
            <a:ext cx="8229600" cy="769441"/>
          </a:xfrm>
        </p:spPr>
        <p:txBody>
          <a:bodyPr>
            <a:spAutoFit/>
          </a:bodyPr>
          <a:lstStyle/>
          <a:p>
            <a:r>
              <a:rPr lang="en-GB" altLang="en-US" dirty="0">
                <a:effectLst/>
              </a:rPr>
              <a:t> </a:t>
            </a:r>
            <a:r>
              <a:rPr lang="en-GB" altLang="en-US" dirty="0"/>
              <a:t>The limits of integrity</a:t>
            </a:r>
            <a:endParaRPr lang="en-GB" altLang="en-US" dirty="0">
              <a:effectLst/>
            </a:endParaRPr>
          </a:p>
        </p:txBody>
      </p:sp>
      <p:pic>
        <p:nvPicPr>
          <p:cNvPr id="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2" name="Rectangle 1"/>
          <p:cNvSpPr/>
          <p:nvPr/>
        </p:nvSpPr>
        <p:spPr>
          <a:xfrm>
            <a:off x="793394" y="2420888"/>
            <a:ext cx="7920880" cy="3693319"/>
          </a:xfrm>
          <a:prstGeom prst="rect">
            <a:avLst/>
          </a:prstGeom>
        </p:spPr>
        <p:txBody>
          <a:bodyPr wrap="square">
            <a:spAutoFit/>
          </a:bodyPr>
          <a:lstStyle/>
          <a:p>
            <a:pPr marL="0" indent="0">
              <a:spcBef>
                <a:spcPct val="10000"/>
              </a:spcBef>
              <a:buClr>
                <a:schemeClr val="bg2"/>
              </a:buClr>
              <a:buSzTx/>
              <a:buNone/>
            </a:pPr>
            <a:r>
              <a:rPr lang="en-GB" altLang="en-US" sz="2000" dirty="0"/>
              <a:t>I only need to show integrity in my personal life and with my own family. I bracket my working life as an area in which it may not be possible to show integrity.</a:t>
            </a:r>
          </a:p>
          <a:p>
            <a:pPr marL="398462" lvl="3" indent="0">
              <a:spcBef>
                <a:spcPct val="10000"/>
              </a:spcBef>
              <a:buClr>
                <a:schemeClr val="bg2"/>
              </a:buClr>
              <a:buSzTx/>
              <a:buNone/>
            </a:pPr>
            <a:r>
              <a:rPr lang="en-GB" altLang="en-US" dirty="0"/>
              <a:t>‘But he was ever so good to his mother’</a:t>
            </a:r>
          </a:p>
          <a:p>
            <a:pPr marL="0" indent="0">
              <a:spcBef>
                <a:spcPct val="10000"/>
              </a:spcBef>
              <a:buClr>
                <a:schemeClr val="bg2"/>
              </a:buClr>
              <a:buSzTx/>
              <a:buNone/>
            </a:pPr>
            <a:r>
              <a:rPr lang="en-GB" altLang="en-US" sz="2000" dirty="0"/>
              <a:t>I should show integrity in dealings with friends and associates.</a:t>
            </a:r>
          </a:p>
          <a:p>
            <a:pPr marL="398462" lvl="3" indent="0">
              <a:spcBef>
                <a:spcPct val="10000"/>
              </a:spcBef>
              <a:buClr>
                <a:schemeClr val="bg2"/>
              </a:buClr>
              <a:buSzTx/>
              <a:buNone/>
            </a:pPr>
            <a:r>
              <a:rPr lang="en-GB" altLang="en-US" dirty="0"/>
              <a:t>E.M. Forster on friends</a:t>
            </a:r>
          </a:p>
          <a:p>
            <a:pPr marL="0" indent="0">
              <a:spcBef>
                <a:spcPct val="10000"/>
              </a:spcBef>
              <a:buClr>
                <a:schemeClr val="bg2"/>
              </a:buClr>
              <a:buSzTx/>
              <a:buNone/>
            </a:pPr>
            <a:r>
              <a:rPr lang="en-GB" altLang="en-US" sz="2000" dirty="0"/>
              <a:t>I should act with integrity within the organisation. If I see something wrong I must report it to management.</a:t>
            </a:r>
          </a:p>
          <a:p>
            <a:pPr marL="398462" lvl="3" indent="0">
              <a:spcBef>
                <a:spcPct val="10000"/>
              </a:spcBef>
              <a:buClr>
                <a:schemeClr val="bg2"/>
              </a:buClr>
              <a:buSzTx/>
              <a:buNone/>
            </a:pPr>
            <a:r>
              <a:rPr lang="en-GB" altLang="en-US" dirty="0"/>
              <a:t>Nursing code of ethics</a:t>
            </a:r>
          </a:p>
          <a:p>
            <a:pPr marL="0" indent="0">
              <a:spcBef>
                <a:spcPct val="10000"/>
              </a:spcBef>
              <a:buClr>
                <a:schemeClr val="bg2"/>
              </a:buClr>
              <a:buSzTx/>
              <a:buNone/>
            </a:pPr>
            <a:r>
              <a:rPr lang="en-GB" altLang="en-US" sz="2000" dirty="0"/>
              <a:t>I should act with integrity within society at large.</a:t>
            </a:r>
          </a:p>
          <a:p>
            <a:pPr marL="398462" lvl="3" indent="0">
              <a:spcBef>
                <a:spcPct val="10000"/>
              </a:spcBef>
              <a:buClr>
                <a:schemeClr val="bg2"/>
              </a:buClr>
              <a:buSzTx/>
              <a:buNone/>
            </a:pPr>
            <a:r>
              <a:rPr lang="en-GB" altLang="en-US" dirty="0"/>
              <a:t>Graham Pink and whistleblowing</a:t>
            </a:r>
          </a:p>
        </p:txBody>
      </p:sp>
    </p:spTree>
    <p:extLst>
      <p:ext uri="{BB962C8B-B14F-4D97-AF65-F5344CB8AC3E}">
        <p14:creationId xmlns:p14="http://schemas.microsoft.com/office/powerpoint/2010/main" val="37132151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1643485"/>
            <a:ext cx="8229600" cy="769441"/>
          </a:xfrm>
        </p:spPr>
        <p:txBody>
          <a:bodyPr>
            <a:spAutoFit/>
          </a:bodyPr>
          <a:lstStyle/>
          <a:p>
            <a:r>
              <a:rPr lang="en-GB" altLang="en-US" dirty="0">
                <a:effectLst/>
              </a:rPr>
              <a:t> </a:t>
            </a:r>
            <a:r>
              <a:rPr lang="en-GB" altLang="en-US" dirty="0"/>
              <a:t>Loyalty and integrity may conflict</a:t>
            </a:r>
            <a:endParaRPr lang="en-GB" altLang="en-US" dirty="0">
              <a:effectLst/>
            </a:endParaRPr>
          </a:p>
        </p:txBody>
      </p:sp>
      <p:pic>
        <p:nvPicPr>
          <p:cNvPr id="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3" name="Rectangle 2"/>
          <p:cNvSpPr/>
          <p:nvPr/>
        </p:nvSpPr>
        <p:spPr>
          <a:xfrm>
            <a:off x="1263650" y="2798926"/>
            <a:ext cx="6620718" cy="2031325"/>
          </a:xfrm>
          <a:prstGeom prst="rect">
            <a:avLst/>
          </a:prstGeom>
        </p:spPr>
        <p:txBody>
          <a:bodyPr wrap="square">
            <a:spAutoFit/>
          </a:bodyPr>
          <a:lstStyle/>
          <a:p>
            <a:pPr eaLnBrk="0" hangingPunct="0">
              <a:spcBef>
                <a:spcPct val="50000"/>
              </a:spcBef>
            </a:pPr>
            <a:r>
              <a:rPr lang="en-GB" altLang="en-US" dirty="0"/>
              <a:t>‘Loyalty to people or institutions is a fine quality, which arouses admiration and respect. But it is part and not the whole of morality. In order to understand and exercise it aright we have to set our loyalties to our persons and organisations within the framework of a much larger framework of ethics. It is adherence to this framework which both expresses and creates integrity’.</a:t>
            </a:r>
          </a:p>
        </p:txBody>
      </p:sp>
      <p:sp>
        <p:nvSpPr>
          <p:cNvPr id="8" name="Text Box 4"/>
          <p:cNvSpPr txBox="1">
            <a:spLocks noChangeArrowheads="1"/>
          </p:cNvSpPr>
          <p:nvPr/>
        </p:nvSpPr>
        <p:spPr bwMode="auto">
          <a:xfrm>
            <a:off x="1263650" y="4800600"/>
            <a:ext cx="6705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b="0" dirty="0">
                <a:latin typeface="Arial" charset="0"/>
              </a:rPr>
              <a:t>Adair, J. (1980) </a:t>
            </a:r>
            <a:r>
              <a:rPr lang="en-GB" altLang="en-US" b="0" i="1" dirty="0">
                <a:latin typeface="Arial" charset="0"/>
              </a:rPr>
              <a:t>Management and Morality</a:t>
            </a:r>
            <a:r>
              <a:rPr lang="en-GB" altLang="en-US" b="0" dirty="0">
                <a:latin typeface="Arial" charset="0"/>
              </a:rPr>
              <a:t>, Gower, p.178</a:t>
            </a:r>
          </a:p>
        </p:txBody>
      </p:sp>
    </p:spTree>
    <p:extLst>
      <p:ext uri="{BB962C8B-B14F-4D97-AF65-F5344CB8AC3E}">
        <p14:creationId xmlns:p14="http://schemas.microsoft.com/office/powerpoint/2010/main" val="14059208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457200" y="1643485"/>
            <a:ext cx="8229600" cy="769441"/>
          </a:xfrm>
        </p:spPr>
        <p:txBody>
          <a:bodyPr>
            <a:spAutoFit/>
          </a:bodyPr>
          <a:lstStyle/>
          <a:p>
            <a:r>
              <a:rPr lang="en-GB" altLang="en-US" dirty="0">
                <a:effectLst/>
              </a:rPr>
              <a:t> </a:t>
            </a:r>
            <a:r>
              <a:rPr lang="en-GB" altLang="en-US" dirty="0"/>
              <a:t>Sacrifice</a:t>
            </a:r>
            <a:endParaRPr lang="en-GB" altLang="en-US" dirty="0">
              <a:effectLst/>
            </a:endParaRPr>
          </a:p>
        </p:txBody>
      </p:sp>
      <p:pic>
        <p:nvPicPr>
          <p:cNvPr id="4"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9" name="Rectangle 3"/>
          <p:cNvSpPr txBox="1">
            <a:spLocks noChangeArrowheads="1"/>
          </p:cNvSpPr>
          <p:nvPr/>
        </p:nvSpPr>
        <p:spPr bwMode="auto">
          <a:xfrm>
            <a:off x="511175" y="2852936"/>
            <a:ext cx="8251825" cy="266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87350" indent="-387350">
              <a:buClr>
                <a:schemeClr val="bg2"/>
              </a:buClr>
              <a:buFontTx/>
              <a:buChar char="•"/>
            </a:pPr>
            <a:r>
              <a:rPr lang="en-GB" altLang="en-US" sz="2800" dirty="0" smtClean="0">
                <a:latin typeface="Arial" charset="0"/>
              </a:rPr>
              <a:t>Loyalty and integrity both demand sacrifices.</a:t>
            </a:r>
          </a:p>
          <a:p>
            <a:pPr marL="709613" lvl="1" indent="-311150">
              <a:buClr>
                <a:schemeClr val="bg2"/>
              </a:buClr>
            </a:pPr>
            <a:r>
              <a:rPr lang="en-GB" altLang="en-US" sz="2600" dirty="0" smtClean="0">
                <a:latin typeface="Arial" charset="0"/>
              </a:rPr>
              <a:t>Integrity demands the sacrifice of things – money, status, power – for its maintenance.</a:t>
            </a:r>
          </a:p>
          <a:p>
            <a:pPr marL="709613" lvl="1" indent="-311150">
              <a:buClr>
                <a:schemeClr val="bg2"/>
              </a:buClr>
            </a:pPr>
            <a:r>
              <a:rPr lang="en-GB" altLang="en-US" sz="2600" dirty="0" smtClean="0">
                <a:latin typeface="Arial" charset="0"/>
              </a:rPr>
              <a:t>Loyalty is the sacrificing of integrity to obtain things – money, status, power – for oneself or for some other body such as an organisation.</a:t>
            </a:r>
            <a:endParaRPr lang="en-US" altLang="en-US" sz="2600" dirty="0">
              <a:latin typeface="Arial" charset="0"/>
            </a:endParaRPr>
          </a:p>
        </p:txBody>
      </p:sp>
    </p:spTree>
    <p:extLst>
      <p:ext uri="{BB962C8B-B14F-4D97-AF65-F5344CB8AC3E}">
        <p14:creationId xmlns:p14="http://schemas.microsoft.com/office/powerpoint/2010/main" val="19264870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6"/>
          <p:cNvSpPr>
            <a:spLocks noGrp="1"/>
          </p:cNvSpPr>
          <p:nvPr>
            <p:ph type="title"/>
          </p:nvPr>
        </p:nvSpPr>
        <p:spPr/>
        <p:txBody>
          <a:bodyPr/>
          <a:lstStyle/>
          <a:p>
            <a:pPr eaLnBrk="1" hangingPunct="1"/>
            <a:endParaRPr lang="en-GB" smtClean="0"/>
          </a:p>
        </p:txBody>
      </p:sp>
      <p:sp>
        <p:nvSpPr>
          <p:cNvPr id="15362" name="Content Placeholder 7"/>
          <p:cNvSpPr>
            <a:spLocks noGrp="1"/>
          </p:cNvSpPr>
          <p:nvPr>
            <p:ph idx="1"/>
          </p:nvPr>
        </p:nvSpPr>
        <p:spPr>
          <a:xfrm>
            <a:off x="457200" y="1600201"/>
            <a:ext cx="8229600" cy="3917032"/>
          </a:xfrm>
        </p:spPr>
        <p:txBody>
          <a:bodyPr/>
          <a:lstStyle/>
          <a:p>
            <a:pPr marL="0" indent="0" eaLnBrk="1" hangingPunct="1">
              <a:buFont typeface="Arial" charset="0"/>
              <a:buNone/>
            </a:pPr>
            <a:r>
              <a:rPr lang="en-GB" sz="2400" b="1" dirty="0" smtClean="0"/>
              <a:t>Decision-making heuristics in resource allocation in the Finnish Red Cross: rational irrationality in deciding who gets what</a:t>
            </a:r>
          </a:p>
          <a:p>
            <a:pPr marL="0" indent="0" eaLnBrk="1" hangingPunct="1">
              <a:buFont typeface="Arial" charset="0"/>
              <a:buNone/>
            </a:pPr>
            <a:endParaRPr lang="en-GB" sz="2000" b="1" dirty="0" smtClean="0"/>
          </a:p>
          <a:p>
            <a:pPr marL="0" indent="0" eaLnBrk="1" hangingPunct="1">
              <a:buFont typeface="Arial" charset="0"/>
              <a:buNone/>
            </a:pPr>
            <a:r>
              <a:rPr lang="en-GB" sz="2000" b="1" dirty="0" err="1" smtClean="0"/>
              <a:t>Dr.</a:t>
            </a:r>
            <a:r>
              <a:rPr lang="en-GB" sz="2000" b="1" dirty="0" smtClean="0"/>
              <a:t> Rob Baker, Sheffield Business School, Sheffield Hallam University, United Kingdom.  </a:t>
            </a:r>
            <a:r>
              <a:rPr lang="en-GB" sz="2000" b="1" dirty="0" smtClean="0">
                <a:hlinkClick r:id="rId2"/>
              </a:rPr>
              <a:t>r.baker@shu.ac.uk</a:t>
            </a:r>
            <a:endParaRPr lang="en-GB" sz="2000" b="1" dirty="0" smtClean="0"/>
          </a:p>
          <a:p>
            <a:pPr marL="0" indent="0" eaLnBrk="1" hangingPunct="1">
              <a:buFont typeface="Arial" charset="0"/>
              <a:buNone/>
            </a:pPr>
            <a:endParaRPr lang="en-GB" sz="2000" b="1" dirty="0" smtClean="0"/>
          </a:p>
          <a:p>
            <a:pPr marL="0" indent="0" algn="ctr" eaLnBrk="1" hangingPunct="1">
              <a:buNone/>
            </a:pPr>
            <a:r>
              <a:rPr lang="en-GB" sz="6000" b="1" dirty="0" err="1"/>
              <a:t>Kiitos</a:t>
            </a:r>
            <a:r>
              <a:rPr lang="en-GB" sz="6000" b="1" dirty="0"/>
              <a:t> </a:t>
            </a:r>
            <a:r>
              <a:rPr lang="en-GB" sz="6000" b="1" dirty="0" err="1"/>
              <a:t>paljon</a:t>
            </a:r>
            <a:r>
              <a:rPr lang="en-GB" sz="6000" b="1" dirty="0"/>
              <a:t>!</a:t>
            </a:r>
          </a:p>
          <a:p>
            <a:pPr marL="0" indent="0" algn="ctr" eaLnBrk="1" hangingPunct="1">
              <a:buFont typeface="Arial" charset="0"/>
              <a:buNone/>
            </a:pPr>
            <a:endParaRPr lang="en-GB" b="1" dirty="0" smtClean="0"/>
          </a:p>
        </p:txBody>
      </p:sp>
      <p:pic>
        <p:nvPicPr>
          <p:cNvPr id="15363" name="Picture 2"/>
          <p:cNvPicPr>
            <a:picLocks noChangeAspect="1" noChangeArrowheads="1"/>
          </p:cNvPicPr>
          <p:nvPr/>
        </p:nvPicPr>
        <p:blipFill>
          <a:blip r:embed="rId3"/>
          <a:srcRect/>
          <a:stretch>
            <a:fillRect/>
          </a:stretch>
        </p:blipFill>
        <p:spPr bwMode="auto">
          <a:xfrm>
            <a:off x="468313" y="260350"/>
            <a:ext cx="1590675" cy="622300"/>
          </a:xfrm>
          <a:prstGeom prst="rect">
            <a:avLst/>
          </a:prstGeom>
          <a:noFill/>
          <a:ln w="9525">
            <a:noFill/>
            <a:miter lim="800000"/>
            <a:headEnd/>
            <a:tailEnd/>
          </a:ln>
        </p:spPr>
      </p:pic>
      <p:pic>
        <p:nvPicPr>
          <p:cNvPr id="15364" name="Picture 3"/>
          <p:cNvPicPr>
            <a:picLocks noChangeAspect="1" noChangeArrowheads="1"/>
          </p:cNvPicPr>
          <p:nvPr/>
        </p:nvPicPr>
        <p:blipFill>
          <a:blip r:embed="rId4"/>
          <a:srcRect/>
          <a:stretch>
            <a:fillRect/>
          </a:stretch>
        </p:blipFill>
        <p:spPr bwMode="auto">
          <a:xfrm>
            <a:off x="6578600" y="260350"/>
            <a:ext cx="2097088" cy="587375"/>
          </a:xfrm>
          <a:prstGeom prst="rect">
            <a:avLst/>
          </a:prstGeom>
          <a:noFill/>
          <a:ln w="9525">
            <a:noFill/>
            <a:miter lim="800000"/>
            <a:headEnd/>
            <a:tailEnd/>
          </a:ln>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369778604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6"/>
          <p:cNvSpPr>
            <a:spLocks noGrp="1"/>
          </p:cNvSpPr>
          <p:nvPr>
            <p:ph type="title"/>
          </p:nvPr>
        </p:nvSpPr>
        <p:spPr/>
        <p:txBody>
          <a:bodyPr/>
          <a:lstStyle/>
          <a:p>
            <a:pPr eaLnBrk="1" hangingPunct="1"/>
            <a:endParaRPr lang="en-GB" smtClean="0"/>
          </a:p>
        </p:txBody>
      </p:sp>
      <p:sp>
        <p:nvSpPr>
          <p:cNvPr id="15362" name="Content Placeholder 7"/>
          <p:cNvSpPr>
            <a:spLocks noGrp="1"/>
          </p:cNvSpPr>
          <p:nvPr>
            <p:ph idx="1"/>
          </p:nvPr>
        </p:nvSpPr>
        <p:spPr>
          <a:xfrm>
            <a:off x="457200" y="1600201"/>
            <a:ext cx="8229600" cy="3917032"/>
          </a:xfrm>
        </p:spPr>
        <p:txBody>
          <a:bodyPr/>
          <a:lstStyle/>
          <a:p>
            <a:pPr marL="0" indent="0" eaLnBrk="1" hangingPunct="1">
              <a:buFont typeface="Arial" charset="0"/>
              <a:buNone/>
            </a:pPr>
            <a:r>
              <a:rPr lang="en-GB" sz="2400" b="1" dirty="0" smtClean="0"/>
              <a:t>Decision-making heuristics in resource allocation in the Finnish Red Cross: rational irrationality in deciding who gets what</a:t>
            </a:r>
          </a:p>
          <a:p>
            <a:pPr marL="0" indent="0" eaLnBrk="1" hangingPunct="1">
              <a:buFont typeface="Arial" charset="0"/>
              <a:buNone/>
            </a:pPr>
            <a:endParaRPr lang="en-GB" sz="2000" b="1" smtClean="0"/>
          </a:p>
          <a:p>
            <a:pPr marL="0" indent="0" eaLnBrk="1" hangingPunct="1">
              <a:buFont typeface="Arial" charset="0"/>
              <a:buNone/>
            </a:pPr>
            <a:r>
              <a:rPr lang="en-GB" sz="2000" b="1" smtClean="0"/>
              <a:t>References</a:t>
            </a:r>
            <a:endParaRPr lang="en-GB" sz="2000" b="1" dirty="0" smtClean="0"/>
          </a:p>
          <a:p>
            <a:pPr marL="0" indent="0" eaLnBrk="1" hangingPunct="1">
              <a:buNone/>
            </a:pPr>
            <a:r>
              <a:rPr lang="en-GB" altLang="en-US" sz="1000" dirty="0"/>
              <a:t>Adair, J</a:t>
            </a:r>
            <a:r>
              <a:rPr lang="en-GB" altLang="en-US" sz="1000" dirty="0" smtClean="0"/>
              <a:t>., </a:t>
            </a:r>
            <a:r>
              <a:rPr lang="en-GB" altLang="en-US" sz="1000" dirty="0"/>
              <a:t>(1980) </a:t>
            </a:r>
            <a:r>
              <a:rPr lang="en-GB" altLang="en-US" sz="1000" i="1" dirty="0"/>
              <a:t>Management and Morality</a:t>
            </a:r>
            <a:r>
              <a:rPr lang="en-GB" altLang="en-US" sz="1000" dirty="0"/>
              <a:t>, </a:t>
            </a:r>
            <a:r>
              <a:rPr lang="en-GB" altLang="en-US" sz="1000" dirty="0" smtClean="0"/>
              <a:t>London: Gower</a:t>
            </a:r>
            <a:r>
              <a:rPr lang="en-GB" altLang="en-US" sz="1000" dirty="0"/>
              <a:t>, </a:t>
            </a:r>
            <a:r>
              <a:rPr lang="en-GB" altLang="en-US" sz="1000" dirty="0" smtClean="0"/>
              <a:t>p.178.</a:t>
            </a:r>
            <a:endParaRPr lang="en-GB" altLang="en-US" sz="1000" dirty="0"/>
          </a:p>
          <a:p>
            <a:pPr marL="0" indent="0" eaLnBrk="1" hangingPunct="1">
              <a:buNone/>
            </a:pPr>
            <a:r>
              <a:rPr lang="en-GB" sz="1000" dirty="0" smtClean="0"/>
              <a:t>Fisher</a:t>
            </a:r>
            <a:r>
              <a:rPr lang="en-GB" sz="1000" dirty="0"/>
              <a:t>, C. and Lovell, A., (2006).  </a:t>
            </a:r>
            <a:r>
              <a:rPr lang="en-GB" sz="1000" i="1" dirty="0"/>
              <a:t>Business Ethics and Values: individual, corporate and international perspectives. </a:t>
            </a:r>
            <a:r>
              <a:rPr lang="en-GB" sz="1000" dirty="0"/>
              <a:t>2</a:t>
            </a:r>
            <a:r>
              <a:rPr lang="en-GB" sz="1000" baseline="30000" dirty="0"/>
              <a:t>nd</a:t>
            </a:r>
            <a:r>
              <a:rPr lang="en-GB" sz="1000" dirty="0"/>
              <a:t> </a:t>
            </a:r>
            <a:r>
              <a:rPr lang="en-GB" sz="1000" dirty="0" err="1"/>
              <a:t>edn</a:t>
            </a:r>
            <a:r>
              <a:rPr lang="en-GB" sz="1000" dirty="0"/>
              <a:t>. Harlow: Pearson Education Ltd. </a:t>
            </a:r>
            <a:r>
              <a:rPr lang="en-GB" sz="1000" dirty="0" smtClean="0"/>
              <a:t>Ch. 5.</a:t>
            </a:r>
            <a:endParaRPr lang="fi-FI" sz="1000" dirty="0"/>
          </a:p>
          <a:p>
            <a:pPr marL="0" indent="0" eaLnBrk="1" hangingPunct="1">
              <a:buFont typeface="Arial" charset="0"/>
              <a:buNone/>
            </a:pPr>
            <a:r>
              <a:rPr lang="en-GB" sz="1000" dirty="0" err="1" smtClean="0"/>
              <a:t>Gigrenzer</a:t>
            </a:r>
            <a:r>
              <a:rPr lang="en-GB" sz="1000" dirty="0" smtClean="0"/>
              <a:t>, G., Todd, P., and the ABC Research Group (1999</a:t>
            </a:r>
            <a:r>
              <a:rPr lang="en-GB" sz="1000" i="1" dirty="0" smtClean="0"/>
              <a:t>)  Simple heuristics that make us smart</a:t>
            </a:r>
            <a:r>
              <a:rPr lang="en-GB" sz="1000" dirty="0" smtClean="0"/>
              <a:t>.  Oxford: OUP.</a:t>
            </a:r>
          </a:p>
          <a:p>
            <a:pPr marL="0" indent="0" eaLnBrk="1" hangingPunct="1">
              <a:buNone/>
            </a:pPr>
            <a:r>
              <a:rPr lang="en-GB" sz="1000" dirty="0" err="1"/>
              <a:t>Mihil</a:t>
            </a:r>
            <a:r>
              <a:rPr lang="en-GB" sz="1000" dirty="0"/>
              <a:t>, C., (1990) “Thatcher shuns out of court deal for haemophiliacs with HIV”, </a:t>
            </a:r>
            <a:r>
              <a:rPr lang="en-GB" sz="1000" i="1" dirty="0"/>
              <a:t>Guardian,</a:t>
            </a:r>
            <a:r>
              <a:rPr lang="en-GB" sz="1000" dirty="0"/>
              <a:t> 9 November: 2.</a:t>
            </a:r>
          </a:p>
          <a:p>
            <a:pPr marL="0" indent="0" eaLnBrk="1" hangingPunct="1">
              <a:buNone/>
            </a:pPr>
            <a:r>
              <a:rPr lang="en-GB" sz="1000" dirty="0" err="1" smtClean="0"/>
              <a:t>Ro</a:t>
            </a:r>
            <a:r>
              <a:rPr lang="en-GB" sz="1000" dirty="0" err="1"/>
              <a:t>keach</a:t>
            </a:r>
            <a:r>
              <a:rPr lang="en-GB" sz="1000" dirty="0"/>
              <a:t>, M.,(1973) </a:t>
            </a:r>
            <a:r>
              <a:rPr lang="en-GB" sz="1000" i="1" dirty="0"/>
              <a:t>The Nature of Human Values</a:t>
            </a:r>
            <a:r>
              <a:rPr lang="en-GB" sz="1000" dirty="0"/>
              <a:t>. New York: The Free Press.</a:t>
            </a:r>
          </a:p>
          <a:p>
            <a:pPr marL="0" indent="0" eaLnBrk="1" hangingPunct="1">
              <a:buFont typeface="Arial" charset="0"/>
              <a:buNone/>
            </a:pPr>
            <a:r>
              <a:rPr lang="en-GB" sz="1000" dirty="0" smtClean="0"/>
              <a:t>Watson, T.J., (1998) ‘Ethical codes and moral communities: the </a:t>
            </a:r>
            <a:r>
              <a:rPr lang="en-GB" sz="1000" dirty="0" err="1" smtClean="0"/>
              <a:t>Gunlaw</a:t>
            </a:r>
            <a:r>
              <a:rPr lang="en-GB" sz="1000" dirty="0" smtClean="0"/>
              <a:t> Temptation, the Simon Solution and the David Dilemma’ in Parker, M., (ed.) </a:t>
            </a:r>
            <a:r>
              <a:rPr lang="en-GB" sz="1000" dirty="0" err="1" smtClean="0"/>
              <a:t>Ethhics</a:t>
            </a:r>
            <a:r>
              <a:rPr lang="en-GB" sz="1000" dirty="0" smtClean="0"/>
              <a:t> and Organisations, London: Sage. pp253-69. </a:t>
            </a:r>
            <a:endParaRPr lang="en-GB" sz="1000" dirty="0"/>
          </a:p>
        </p:txBody>
      </p:sp>
      <p:pic>
        <p:nvPicPr>
          <p:cNvPr id="15363"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15364"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11066871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7"/>
          <p:cNvSpPr>
            <a:spLocks noGrp="1"/>
          </p:cNvSpPr>
          <p:nvPr>
            <p:ph idx="4294967295"/>
          </p:nvPr>
        </p:nvSpPr>
        <p:spPr/>
        <p:txBody>
          <a:bodyPr/>
          <a:lstStyle/>
          <a:p>
            <a:pPr marL="609600" indent="-609600" eaLnBrk="1" hangingPunct="1"/>
            <a:r>
              <a:rPr lang="en-GB" altLang="zh-CN" sz="1800" b="1" dirty="0" smtClean="0"/>
              <a:t>A practical example: buying a car: subjective expected utility.</a:t>
            </a:r>
          </a:p>
          <a:p>
            <a:pPr marL="609600" indent="-609600" eaLnBrk="1" hangingPunct="1"/>
            <a:r>
              <a:rPr lang="en-GB" altLang="zh-CN" sz="1800" b="1" dirty="0" smtClean="0"/>
              <a:t>Definition of 'heuristics'.</a:t>
            </a:r>
          </a:p>
          <a:p>
            <a:pPr marL="609600" indent="-609600" eaLnBrk="1" hangingPunct="1"/>
            <a:r>
              <a:rPr lang="en-GB" altLang="zh-CN" sz="1800" b="1" dirty="0" smtClean="0"/>
              <a:t>Benjamin Franklin's Moral Algebra ('Franklin's Rule', really multiple regression) (</a:t>
            </a:r>
            <a:r>
              <a:rPr lang="en-GB" altLang="zh-CN" sz="1800" b="1" dirty="0" err="1" smtClean="0"/>
              <a:t>Gigenrenzer</a:t>
            </a:r>
            <a:r>
              <a:rPr lang="en-GB" altLang="zh-CN" sz="1800" b="1" dirty="0" smtClean="0"/>
              <a:t> et al. 1999 p76). “Nothing but money is sweeter than honey.”</a:t>
            </a:r>
          </a:p>
          <a:p>
            <a:pPr marL="609600" indent="-609600" eaLnBrk="1" hangingPunct="1"/>
            <a:r>
              <a:rPr lang="en-GB" altLang="zh-CN" sz="1800" b="1" dirty="0" smtClean="0"/>
              <a:t>Dawes' Rule.</a:t>
            </a:r>
          </a:p>
          <a:p>
            <a:pPr marL="609600" indent="-609600" eaLnBrk="1" hangingPunct="1"/>
            <a:r>
              <a:rPr lang="en-GB" altLang="zh-CN" sz="1800" b="1" dirty="0" smtClean="0"/>
              <a:t>The exercise of judgement (</a:t>
            </a:r>
            <a:r>
              <a:rPr lang="en-GB" altLang="zh-CN" sz="1800" b="1" dirty="0" err="1" smtClean="0"/>
              <a:t>Kahneman</a:t>
            </a:r>
            <a:r>
              <a:rPr lang="en-GB" altLang="zh-CN" sz="1800" b="1" dirty="0" smtClean="0"/>
              <a:t> et al. 1982 p156-7) &amp; base-rate neglect.</a:t>
            </a:r>
          </a:p>
          <a:p>
            <a:pPr marL="609600" indent="-609600" eaLnBrk="1" hangingPunct="1"/>
            <a:r>
              <a:rPr lang="en-GB" altLang="zh-CN" sz="1800" b="1" dirty="0" smtClean="0"/>
              <a:t>The </a:t>
            </a:r>
            <a:r>
              <a:rPr lang="en-GB" altLang="zh-CN" sz="1800" b="1" dirty="0" err="1" smtClean="0"/>
              <a:t>recency</a:t>
            </a:r>
            <a:r>
              <a:rPr lang="en-GB" altLang="zh-CN" sz="1800" b="1" dirty="0" smtClean="0"/>
              <a:t> effect.</a:t>
            </a:r>
          </a:p>
          <a:p>
            <a:pPr marL="609600" indent="-609600" eaLnBrk="1" hangingPunct="1"/>
            <a:r>
              <a:rPr lang="en-GB" altLang="zh-CN" sz="1800" b="1" dirty="0" smtClean="0"/>
              <a:t>The halo and horns heuristic.</a:t>
            </a:r>
          </a:p>
          <a:p>
            <a:pPr marL="609600" indent="-609600" eaLnBrk="1" hangingPunct="1"/>
            <a:r>
              <a:rPr lang="en-GB" altLang="zh-CN" sz="1800" b="1" dirty="0" smtClean="0"/>
              <a:t>The recognition heuristic.</a:t>
            </a:r>
          </a:p>
          <a:p>
            <a:pPr marL="609600" indent="-609600" eaLnBrk="1" hangingPunct="1"/>
            <a:r>
              <a:rPr lang="en-GB" altLang="zh-CN" sz="1800" b="1" dirty="0" smtClean="0"/>
              <a:t>Emotions and social norms: other condemning; self-conscious; other suffering; other praising</a:t>
            </a:r>
            <a:r>
              <a:rPr lang="en-GB" altLang="zh-CN" sz="1800" dirty="0" smtClean="0"/>
              <a:t> </a:t>
            </a:r>
            <a:endParaRPr lang="en-GB" sz="1800" dirty="0" smtClean="0"/>
          </a:p>
        </p:txBody>
      </p:sp>
      <p:pic>
        <p:nvPicPr>
          <p:cNvPr id="30723"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30724"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extLst>
      <p:ext uri="{BB962C8B-B14F-4D97-AF65-F5344CB8AC3E}">
        <p14:creationId xmlns:p14="http://schemas.microsoft.com/office/powerpoint/2010/main" val="38404131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6"/>
          <p:cNvSpPr>
            <a:spLocks noGrp="1"/>
          </p:cNvSpPr>
          <p:nvPr>
            <p:ph type="title" idx="4294967295"/>
          </p:nvPr>
        </p:nvSpPr>
        <p:spPr/>
        <p:txBody>
          <a:bodyPr/>
          <a:lstStyle/>
          <a:p>
            <a:pPr eaLnBrk="1" hangingPunct="1"/>
            <a:endParaRPr lang="en-GB" dirty="0" smtClean="0"/>
          </a:p>
        </p:txBody>
      </p:sp>
      <p:sp>
        <p:nvSpPr>
          <p:cNvPr id="16386" name="Content Placeholder 7"/>
          <p:cNvSpPr>
            <a:spLocks noGrp="1"/>
          </p:cNvSpPr>
          <p:nvPr>
            <p:ph idx="4294967295"/>
          </p:nvPr>
        </p:nvSpPr>
        <p:spPr/>
        <p:txBody>
          <a:bodyPr/>
          <a:lstStyle/>
          <a:p>
            <a:pPr marL="0" indent="0" algn="ctr" eaLnBrk="1" hangingPunct="1">
              <a:buFont typeface="Arial" charset="0"/>
              <a:buNone/>
            </a:pPr>
            <a:endParaRPr lang="en-GB" altLang="zh-CN" b="1" dirty="0" smtClean="0"/>
          </a:p>
          <a:p>
            <a:pPr marL="0" indent="0" eaLnBrk="1" hangingPunct="1">
              <a:buFont typeface="Arial" charset="0"/>
              <a:buNone/>
            </a:pPr>
            <a:r>
              <a:rPr lang="en-GB" altLang="zh-CN" sz="2400" b="1" dirty="0" smtClean="0"/>
              <a:t>Assertion: </a:t>
            </a:r>
          </a:p>
          <a:p>
            <a:pPr marL="0" indent="0" eaLnBrk="1" hangingPunct="1">
              <a:buFont typeface="Arial" charset="0"/>
              <a:buNone/>
            </a:pPr>
            <a:r>
              <a:rPr lang="en-GB" altLang="zh-CN" sz="2400" b="1" dirty="0" smtClean="0"/>
              <a:t>"People use heuristics to ease the process of […] taking a decision, and to simplify the mass of competing views and information that surround any issue" (Fisher &amp; Lovell 2006, p180).</a:t>
            </a:r>
            <a:r>
              <a:rPr lang="en-GB" altLang="zh-CN" sz="2400" dirty="0" smtClean="0"/>
              <a:t> </a:t>
            </a:r>
            <a:endParaRPr lang="en-GB" sz="2400" dirty="0" smtClean="0"/>
          </a:p>
        </p:txBody>
      </p:sp>
      <p:pic>
        <p:nvPicPr>
          <p:cNvPr id="16387"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16388"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idx="4294967295"/>
          </p:nvPr>
        </p:nvSpPr>
        <p:spPr>
          <a:xfrm>
            <a:off x="468313" y="980728"/>
            <a:ext cx="8229600" cy="1143000"/>
          </a:xfrm>
        </p:spPr>
        <p:txBody>
          <a:bodyPr/>
          <a:lstStyle/>
          <a:p>
            <a:r>
              <a:rPr lang="en-GB" sz="3600" dirty="0"/>
              <a:t>Values as heuristics in ethical reasoning </a:t>
            </a:r>
          </a:p>
        </p:txBody>
      </p:sp>
      <p:sp>
        <p:nvSpPr>
          <p:cNvPr id="32770" name="Content Placeholder 7"/>
          <p:cNvSpPr>
            <a:spLocks noGrp="1"/>
          </p:cNvSpPr>
          <p:nvPr>
            <p:ph sz="half" idx="4294967295"/>
          </p:nvPr>
        </p:nvSpPr>
        <p:spPr>
          <a:xfrm>
            <a:off x="457200" y="1927225"/>
            <a:ext cx="4038600" cy="4525963"/>
          </a:xfrm>
        </p:spPr>
        <p:txBody>
          <a:bodyPr/>
          <a:lstStyle/>
          <a:p>
            <a:pPr marL="0" indent="0" eaLnBrk="1" hangingPunct="1">
              <a:buFont typeface="Arial" charset="0"/>
              <a:buNone/>
            </a:pPr>
            <a:endParaRPr lang="en-GB" altLang="zh-CN" sz="1800" b="1" dirty="0" smtClean="0"/>
          </a:p>
          <a:p>
            <a:pPr marL="0" indent="0" eaLnBrk="1" hangingPunct="1">
              <a:buFont typeface="Arial" charset="0"/>
              <a:buNone/>
            </a:pPr>
            <a:endParaRPr lang="en-GB" altLang="zh-CN" sz="1800" b="1" dirty="0" smtClean="0"/>
          </a:p>
        </p:txBody>
      </p:sp>
      <p:sp>
        <p:nvSpPr>
          <p:cNvPr id="32771" name="Rectangle 4"/>
          <p:cNvSpPr>
            <a:spLocks noGrp="1"/>
          </p:cNvSpPr>
          <p:nvPr>
            <p:ph sz="half" idx="4294967295"/>
          </p:nvPr>
        </p:nvSpPr>
        <p:spPr>
          <a:xfrm>
            <a:off x="4648200" y="2132856"/>
            <a:ext cx="4038600" cy="3993307"/>
          </a:xfrm>
        </p:spPr>
        <p:txBody>
          <a:bodyPr/>
          <a:lstStyle/>
          <a:p>
            <a:endParaRPr lang="en-GB" sz="2800" dirty="0" smtClean="0"/>
          </a:p>
        </p:txBody>
      </p:sp>
      <p:pic>
        <p:nvPicPr>
          <p:cNvPr id="32772"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32773"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32774" name="Picture 7" descr="PYO_06"/>
          <p:cNvPicPr>
            <a:picLocks noChangeAspect="1" noChangeArrowheads="1"/>
          </p:cNvPicPr>
          <p:nvPr/>
        </p:nvPicPr>
        <p:blipFill>
          <a:blip r:embed="rId4"/>
          <a:srcRect/>
          <a:stretch>
            <a:fillRect/>
          </a:stretch>
        </p:blipFill>
        <p:spPr bwMode="auto">
          <a:xfrm>
            <a:off x="4643438" y="2211388"/>
            <a:ext cx="4032250" cy="3135312"/>
          </a:xfrm>
          <a:prstGeom prst="rect">
            <a:avLst/>
          </a:prstGeom>
          <a:noFill/>
          <a:ln w="9525">
            <a:noFill/>
            <a:miter lim="800000"/>
            <a:headEnd/>
            <a:tailEnd/>
          </a:ln>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
        <p:nvSpPr>
          <p:cNvPr id="2" name="Rectangle 1"/>
          <p:cNvSpPr/>
          <p:nvPr/>
        </p:nvSpPr>
        <p:spPr>
          <a:xfrm>
            <a:off x="468313" y="2211388"/>
            <a:ext cx="3929583" cy="3416320"/>
          </a:xfrm>
          <a:prstGeom prst="rect">
            <a:avLst/>
          </a:prstGeom>
        </p:spPr>
        <p:txBody>
          <a:bodyPr wrap="square">
            <a:spAutoFit/>
          </a:bodyPr>
          <a:lstStyle/>
          <a:p>
            <a:pPr marL="0" indent="0" eaLnBrk="1" hangingPunct="1">
              <a:buFont typeface="Arial" charset="0"/>
              <a:buNone/>
            </a:pPr>
            <a:r>
              <a:rPr lang="en-GB" b="1" dirty="0"/>
              <a:t>The Cave </a:t>
            </a:r>
            <a:r>
              <a:rPr lang="en-GB" b="1" dirty="0" smtClean="0"/>
              <a:t>Rescue Mission</a:t>
            </a:r>
          </a:p>
          <a:p>
            <a:pPr marL="0" indent="0" eaLnBrk="1" hangingPunct="1">
              <a:buFont typeface="Arial" charset="0"/>
              <a:buNone/>
            </a:pPr>
            <a:endParaRPr lang="en-GB" b="1" dirty="0"/>
          </a:p>
          <a:p>
            <a:pPr marL="0" indent="0" eaLnBrk="1" hangingPunct="1">
              <a:buFont typeface="Arial" charset="0"/>
              <a:buNone/>
            </a:pPr>
            <a:r>
              <a:rPr lang="en-GB" dirty="0"/>
              <a:t>Helen Richardson, Female, Age 34 </a:t>
            </a:r>
          </a:p>
          <a:p>
            <a:pPr marL="0" indent="0" eaLnBrk="1" hangingPunct="1">
              <a:buFont typeface="Arial" charset="0"/>
              <a:buNone/>
            </a:pPr>
            <a:r>
              <a:rPr lang="en-GB" dirty="0" err="1"/>
              <a:t>Tozo</a:t>
            </a:r>
            <a:r>
              <a:rPr lang="en-GB" dirty="0"/>
              <a:t> </a:t>
            </a:r>
            <a:r>
              <a:rPr lang="en-GB" dirty="0" err="1"/>
              <a:t>Nalkoe</a:t>
            </a:r>
            <a:r>
              <a:rPr lang="en-GB" dirty="0"/>
              <a:t>, Female, age 19 </a:t>
            </a:r>
          </a:p>
          <a:p>
            <a:pPr marL="0" indent="0" eaLnBrk="1" hangingPunct="1">
              <a:buFont typeface="Arial" charset="0"/>
              <a:buNone/>
            </a:pPr>
            <a:r>
              <a:rPr lang="en-GB" dirty="0"/>
              <a:t>John Simpson, Male, Age 41 </a:t>
            </a:r>
          </a:p>
          <a:p>
            <a:pPr marL="0" indent="0" eaLnBrk="1" hangingPunct="1">
              <a:buFont typeface="Arial" charset="0"/>
              <a:buNone/>
            </a:pPr>
            <a:r>
              <a:rPr lang="en-GB" dirty="0"/>
              <a:t>Owen Smith, Male, Age 40 </a:t>
            </a:r>
          </a:p>
          <a:p>
            <a:pPr marL="0" indent="0" eaLnBrk="1" hangingPunct="1">
              <a:buFont typeface="Arial" charset="0"/>
              <a:buNone/>
            </a:pPr>
            <a:r>
              <a:rPr lang="en-GB" dirty="0" err="1"/>
              <a:t>Suni</a:t>
            </a:r>
            <a:r>
              <a:rPr lang="en-GB" dirty="0"/>
              <a:t> </a:t>
            </a:r>
            <a:r>
              <a:rPr lang="en-GB" dirty="0" err="1"/>
              <a:t>Vapar</a:t>
            </a:r>
            <a:r>
              <a:rPr lang="en-GB" dirty="0"/>
              <a:t>, Male, Age 47</a:t>
            </a:r>
          </a:p>
          <a:p>
            <a:pPr marL="0" indent="0" eaLnBrk="1" hangingPunct="1">
              <a:buFont typeface="Arial" charset="0"/>
              <a:buNone/>
            </a:pPr>
            <a:r>
              <a:rPr lang="en-GB" dirty="0"/>
              <a:t>Edward Palmerston, Male, Age 59 </a:t>
            </a:r>
            <a:endParaRPr lang="en-GB" dirty="0" smtClean="0"/>
          </a:p>
          <a:p>
            <a:pPr marL="0" indent="0" eaLnBrk="1" hangingPunct="1">
              <a:buFont typeface="Arial" charset="0"/>
              <a:buNone/>
            </a:pPr>
            <a:endParaRPr lang="en-GB" b="1" dirty="0"/>
          </a:p>
          <a:p>
            <a:pPr marL="0" indent="0" eaLnBrk="1" hangingPunct="1">
              <a:buFont typeface="Arial" charset="0"/>
              <a:buNone/>
            </a:pPr>
            <a:endParaRPr lang="en-GB" b="1" dirty="0" smtClean="0"/>
          </a:p>
          <a:p>
            <a:pPr marL="0" indent="0" eaLnBrk="1" hangingPunct="1">
              <a:buFont typeface="Arial" charset="0"/>
              <a:buNone/>
            </a:pPr>
            <a:r>
              <a:rPr lang="en-GB" b="1" dirty="0" smtClean="0"/>
              <a:t>15 mins - individual decisions</a:t>
            </a:r>
          </a:p>
          <a:p>
            <a:pPr marL="0" indent="0" eaLnBrk="1" hangingPunct="1">
              <a:buFont typeface="Arial" charset="0"/>
              <a:buNone/>
            </a:pPr>
            <a:r>
              <a:rPr lang="en-GB" b="1" dirty="0" smtClean="0"/>
              <a:t>15 mins – small group discussion</a:t>
            </a:r>
            <a:endParaRPr lang="en-GB"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p:cNvSpPr>
          <p:nvPr>
            <p:ph type="title"/>
          </p:nvPr>
        </p:nvSpPr>
        <p:spPr/>
        <p:txBody>
          <a:bodyPr/>
          <a:lstStyle/>
          <a:p>
            <a:endParaRPr lang="en-GB" dirty="0" smtClean="0"/>
          </a:p>
        </p:txBody>
      </p:sp>
      <p:sp>
        <p:nvSpPr>
          <p:cNvPr id="17410" name="Content Placeholder 7"/>
          <p:cNvSpPr>
            <a:spLocks noGrp="1"/>
          </p:cNvSpPr>
          <p:nvPr>
            <p:ph sz="half" idx="1"/>
          </p:nvPr>
        </p:nvSpPr>
        <p:spPr/>
        <p:txBody>
          <a:bodyPr/>
          <a:lstStyle/>
          <a:p>
            <a:pPr marL="0" indent="0" algn="ctr" eaLnBrk="1" hangingPunct="1">
              <a:buFont typeface="Arial" charset="0"/>
              <a:buNone/>
            </a:pPr>
            <a:endParaRPr lang="en-GB" altLang="zh-CN" b="1" dirty="0" smtClean="0"/>
          </a:p>
          <a:p>
            <a:pPr marL="0" indent="0" eaLnBrk="1" hangingPunct="1">
              <a:buFont typeface="Arial" charset="0"/>
              <a:buNone/>
            </a:pPr>
            <a:r>
              <a:rPr lang="en-GB" altLang="zh-CN" b="1" dirty="0" smtClean="0"/>
              <a:t>Unpacking the </a:t>
            </a:r>
          </a:p>
          <a:p>
            <a:pPr marL="0" indent="0" eaLnBrk="1" hangingPunct="1">
              <a:buFont typeface="Arial" charset="0"/>
              <a:buNone/>
            </a:pPr>
            <a:r>
              <a:rPr lang="en-GB" altLang="zh-CN" b="1" dirty="0" smtClean="0"/>
              <a:t>Cave Rescue ‘game’</a:t>
            </a:r>
            <a:endParaRPr lang="en-GB" dirty="0" smtClean="0"/>
          </a:p>
        </p:txBody>
      </p:sp>
      <p:sp>
        <p:nvSpPr>
          <p:cNvPr id="17411" name="Rectangle 8"/>
          <p:cNvSpPr>
            <a:spLocks noGrp="1"/>
          </p:cNvSpPr>
          <p:nvPr>
            <p:ph sz="half" idx="2"/>
          </p:nvPr>
        </p:nvSpPr>
        <p:spPr/>
        <p:txBody>
          <a:bodyPr/>
          <a:lstStyle/>
          <a:p>
            <a:endParaRPr lang="en-GB" smtClean="0"/>
          </a:p>
        </p:txBody>
      </p:sp>
      <p:pic>
        <p:nvPicPr>
          <p:cNvPr id="17412"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17413"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17414" name="Picture 6" descr="PYO_06"/>
          <p:cNvPicPr>
            <a:picLocks noChangeAspect="1" noChangeArrowheads="1"/>
          </p:cNvPicPr>
          <p:nvPr/>
        </p:nvPicPr>
        <p:blipFill>
          <a:blip r:embed="rId4"/>
          <a:srcRect/>
          <a:stretch>
            <a:fillRect/>
          </a:stretch>
        </p:blipFill>
        <p:spPr bwMode="auto">
          <a:xfrm>
            <a:off x="4643438" y="2211388"/>
            <a:ext cx="4032250" cy="3135312"/>
          </a:xfrm>
          <a:prstGeom prst="rect">
            <a:avLst/>
          </a:prstGeom>
          <a:noFill/>
          <a:ln w="9525">
            <a:noFill/>
            <a:miter lim="800000"/>
            <a:headEnd/>
            <a:tailEnd/>
          </a:ln>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p:txBody>
          <a:bodyPr/>
          <a:lstStyle/>
          <a:p>
            <a:endParaRPr lang="en-GB" dirty="0" smtClean="0"/>
          </a:p>
        </p:txBody>
      </p:sp>
      <p:sp>
        <p:nvSpPr>
          <p:cNvPr id="19458" name="Content Placeholder 7"/>
          <p:cNvSpPr>
            <a:spLocks noGrp="1"/>
          </p:cNvSpPr>
          <p:nvPr>
            <p:ph sz="half" idx="1"/>
          </p:nvPr>
        </p:nvSpPr>
        <p:spPr>
          <a:xfrm>
            <a:off x="457200" y="1927225"/>
            <a:ext cx="4038600" cy="4525963"/>
          </a:xfrm>
        </p:spPr>
        <p:txBody>
          <a:bodyPr/>
          <a:lstStyle/>
          <a:p>
            <a:pPr marL="0" indent="0" eaLnBrk="1" hangingPunct="1">
              <a:buFont typeface="Arial" charset="0"/>
              <a:buNone/>
            </a:pPr>
            <a:r>
              <a:rPr lang="en-GB" altLang="zh-CN" sz="1800" b="1" smtClean="0"/>
              <a:t>People do not use a comprehensively rational process when they come to a view on moral matters.</a:t>
            </a:r>
          </a:p>
        </p:txBody>
      </p:sp>
      <p:sp>
        <p:nvSpPr>
          <p:cNvPr id="19459" name="Rectangle 4"/>
          <p:cNvSpPr>
            <a:spLocks noGrp="1"/>
          </p:cNvSpPr>
          <p:nvPr>
            <p:ph sz="half" idx="2"/>
          </p:nvPr>
        </p:nvSpPr>
        <p:spPr/>
        <p:txBody>
          <a:bodyPr/>
          <a:lstStyle/>
          <a:p>
            <a:endParaRPr lang="en-GB" smtClean="0"/>
          </a:p>
        </p:txBody>
      </p:sp>
      <p:pic>
        <p:nvPicPr>
          <p:cNvPr id="19460"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19461"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19462" name="Picture 7" descr="PYO_06"/>
          <p:cNvPicPr>
            <a:picLocks noChangeAspect="1" noChangeArrowheads="1"/>
          </p:cNvPicPr>
          <p:nvPr/>
        </p:nvPicPr>
        <p:blipFill>
          <a:blip r:embed="rId4"/>
          <a:srcRect/>
          <a:stretch>
            <a:fillRect/>
          </a:stretch>
        </p:blipFill>
        <p:spPr bwMode="auto">
          <a:xfrm>
            <a:off x="4643438" y="2211388"/>
            <a:ext cx="4032250" cy="3135312"/>
          </a:xfrm>
          <a:prstGeom prst="rect">
            <a:avLst/>
          </a:prstGeom>
          <a:noFill/>
          <a:ln w="9525">
            <a:noFill/>
            <a:miter lim="800000"/>
            <a:headEnd/>
            <a:tailEnd/>
          </a:ln>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p:txBody>
          <a:bodyPr/>
          <a:lstStyle/>
          <a:p>
            <a:endParaRPr lang="en-GB" dirty="0" smtClean="0"/>
          </a:p>
        </p:txBody>
      </p:sp>
      <p:sp>
        <p:nvSpPr>
          <p:cNvPr id="18434" name="Content Placeholder 7"/>
          <p:cNvSpPr>
            <a:spLocks noGrp="1"/>
          </p:cNvSpPr>
          <p:nvPr>
            <p:ph sz="half" idx="1"/>
          </p:nvPr>
        </p:nvSpPr>
        <p:spPr>
          <a:xfrm>
            <a:off x="457200" y="1927225"/>
            <a:ext cx="4038600" cy="4525963"/>
          </a:xfrm>
        </p:spPr>
        <p:txBody>
          <a:bodyPr/>
          <a:lstStyle/>
          <a:p>
            <a:pPr marL="0" indent="0" eaLnBrk="1" hangingPunct="1">
              <a:buFont typeface="Arial" charset="0"/>
              <a:buNone/>
            </a:pPr>
            <a:r>
              <a:rPr lang="en-GB" altLang="zh-CN" sz="1800" b="1" dirty="0" smtClean="0"/>
              <a:t>One answer to this exercise is that the people involved (i.e. those in the cave) should make their own decisions. </a:t>
            </a:r>
          </a:p>
          <a:p>
            <a:pPr marL="0" indent="0" eaLnBrk="1" hangingPunct="1">
              <a:buFont typeface="Arial" charset="0"/>
              <a:buNone/>
            </a:pPr>
            <a:r>
              <a:rPr lang="en-GB" altLang="zh-CN" sz="1800" b="1" dirty="0" smtClean="0"/>
              <a:t>You might have pushed back and told them they had to decide. </a:t>
            </a:r>
          </a:p>
          <a:p>
            <a:pPr marL="0" indent="0" eaLnBrk="1" hangingPunct="1">
              <a:buFont typeface="Arial" charset="0"/>
              <a:buNone/>
            </a:pPr>
            <a:endParaRPr lang="en-GB" altLang="zh-CN" sz="1800" b="1" dirty="0" smtClean="0"/>
          </a:p>
          <a:p>
            <a:pPr marL="0" indent="0" eaLnBrk="1" hangingPunct="1">
              <a:buFont typeface="Arial" charset="0"/>
              <a:buNone/>
            </a:pPr>
            <a:r>
              <a:rPr lang="en-GB" altLang="zh-CN" sz="1800" b="1" dirty="0" smtClean="0"/>
              <a:t>This exercise demonstrates that all too often we believe that we are at ease with change, but in fact, we tend to fall back into our old ways of doing things. It is not easy to change our beliefs. </a:t>
            </a:r>
          </a:p>
          <a:p>
            <a:pPr marL="0" indent="0" eaLnBrk="1" hangingPunct="1">
              <a:buFont typeface="Arial" charset="0"/>
              <a:buNone/>
            </a:pPr>
            <a:endParaRPr lang="en-GB" altLang="zh-CN" sz="1800" b="1" dirty="0" smtClean="0"/>
          </a:p>
          <a:p>
            <a:pPr marL="0" indent="0" eaLnBrk="1" hangingPunct="1">
              <a:lnSpc>
                <a:spcPct val="75000"/>
              </a:lnSpc>
              <a:spcBef>
                <a:spcPct val="0"/>
              </a:spcBef>
              <a:buFont typeface="Arial" charset="0"/>
              <a:buNone/>
            </a:pPr>
            <a:r>
              <a:rPr lang="en-GB" altLang="zh-CN" sz="1800" b="1" dirty="0" smtClean="0"/>
              <a:t>Your personal beliefs will always sway your decisions.  </a:t>
            </a:r>
          </a:p>
          <a:p>
            <a:pPr marL="0" indent="0" eaLnBrk="1" hangingPunct="1">
              <a:lnSpc>
                <a:spcPct val="75000"/>
              </a:lnSpc>
              <a:spcBef>
                <a:spcPct val="0"/>
              </a:spcBef>
              <a:buFont typeface="Arial" charset="0"/>
              <a:buNone/>
            </a:pPr>
            <a:endParaRPr lang="en-GB" altLang="zh-CN" sz="1800" b="1" dirty="0" smtClean="0"/>
          </a:p>
        </p:txBody>
      </p:sp>
      <p:sp>
        <p:nvSpPr>
          <p:cNvPr id="18435" name="Rectangle 4"/>
          <p:cNvSpPr>
            <a:spLocks noGrp="1"/>
          </p:cNvSpPr>
          <p:nvPr>
            <p:ph sz="half" idx="2"/>
          </p:nvPr>
        </p:nvSpPr>
        <p:spPr/>
        <p:txBody>
          <a:bodyPr/>
          <a:lstStyle/>
          <a:p>
            <a:endParaRPr lang="en-GB" smtClean="0"/>
          </a:p>
        </p:txBody>
      </p:sp>
      <p:pic>
        <p:nvPicPr>
          <p:cNvPr id="18436" name="Picture 2"/>
          <p:cNvPicPr>
            <a:picLocks noChangeAspect="1" noChangeArrowheads="1"/>
          </p:cNvPicPr>
          <p:nvPr/>
        </p:nvPicPr>
        <p:blipFill>
          <a:blip r:embed="rId2"/>
          <a:srcRect/>
          <a:stretch>
            <a:fillRect/>
          </a:stretch>
        </p:blipFill>
        <p:spPr bwMode="auto">
          <a:xfrm>
            <a:off x="468313" y="260350"/>
            <a:ext cx="1590675" cy="622300"/>
          </a:xfrm>
          <a:prstGeom prst="rect">
            <a:avLst/>
          </a:prstGeom>
          <a:noFill/>
          <a:ln w="9525">
            <a:noFill/>
            <a:miter lim="800000"/>
            <a:headEnd/>
            <a:tailEnd/>
          </a:ln>
        </p:spPr>
      </p:pic>
      <p:pic>
        <p:nvPicPr>
          <p:cNvPr id="18437" name="Picture 3"/>
          <p:cNvPicPr>
            <a:picLocks noChangeAspect="1" noChangeArrowheads="1"/>
          </p:cNvPicPr>
          <p:nvPr/>
        </p:nvPicPr>
        <p:blipFill>
          <a:blip r:embed="rId3"/>
          <a:srcRect/>
          <a:stretch>
            <a:fillRect/>
          </a:stretch>
        </p:blipFill>
        <p:spPr bwMode="auto">
          <a:xfrm>
            <a:off x="6578600" y="260350"/>
            <a:ext cx="2097088" cy="587375"/>
          </a:xfrm>
          <a:prstGeom prst="rect">
            <a:avLst/>
          </a:prstGeom>
          <a:noFill/>
          <a:ln w="9525">
            <a:noFill/>
            <a:miter lim="800000"/>
            <a:headEnd/>
            <a:tailEnd/>
          </a:ln>
        </p:spPr>
      </p:pic>
      <p:pic>
        <p:nvPicPr>
          <p:cNvPr id="18438" name="Picture 7" descr="PYO_06"/>
          <p:cNvPicPr>
            <a:picLocks noChangeAspect="1" noChangeArrowheads="1"/>
          </p:cNvPicPr>
          <p:nvPr/>
        </p:nvPicPr>
        <p:blipFill>
          <a:blip r:embed="rId4"/>
          <a:srcRect/>
          <a:stretch>
            <a:fillRect/>
          </a:stretch>
        </p:blipFill>
        <p:spPr bwMode="auto">
          <a:xfrm>
            <a:off x="4643438" y="2211388"/>
            <a:ext cx="4032250" cy="3135312"/>
          </a:xfrm>
          <a:prstGeom prst="rect">
            <a:avLst/>
          </a:prstGeom>
          <a:noFill/>
          <a:ln w="9525">
            <a:noFill/>
            <a:miter lim="800000"/>
            <a:headEnd/>
            <a:tailEnd/>
          </a:ln>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5896" y="301402"/>
            <a:ext cx="1524000" cy="895350"/>
          </a:xfrm>
          <a:prstGeom prst="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3.1.3337"/>
  <p:tag name="PPTVERSION" val="15"/>
  <p:tag name="TPOS"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968</TotalTime>
  <Words>2561</Words>
  <Application>Microsoft Office PowerPoint</Application>
  <PresentationFormat>On-screen Show (4:3)</PresentationFormat>
  <Paragraphs>317</Paragraphs>
  <Slides>45</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宋体</vt:lpstr>
      <vt:lpstr>Arial</vt:lpstr>
      <vt:lpstr>Calibri</vt:lpstr>
      <vt:lpstr>Courier New</vt:lpstr>
      <vt:lpstr>Times New Roman</vt:lpstr>
      <vt:lpstr>Office Theme</vt:lpstr>
      <vt:lpstr>PowerPoint Presentation</vt:lpstr>
      <vt:lpstr>PowerPoint Presentation</vt:lpstr>
      <vt:lpstr> Sheffield Hallam University</vt:lpstr>
      <vt:lpstr>  Sheffield Hallam University</vt:lpstr>
      <vt:lpstr>PowerPoint Presentation</vt:lpstr>
      <vt:lpstr>Values as heuristics in ethical reasoning </vt:lpstr>
      <vt:lpstr>PowerPoint Presentation</vt:lpstr>
      <vt:lpstr>PowerPoint Presentation</vt:lpstr>
      <vt:lpstr>PowerPoint Presentation</vt:lpstr>
      <vt:lpstr> Heuristic thinking</vt:lpstr>
      <vt:lpstr>PowerPoint Presentation</vt:lpstr>
      <vt:lpstr>Decision-making heuristics</vt:lpstr>
      <vt:lpstr>PowerPoint Presentation</vt:lpstr>
      <vt:lpstr>PowerPoint Presentation</vt:lpstr>
      <vt:lpstr>PowerPoint Presentation</vt:lpstr>
      <vt:lpstr>Values as heuristics in ethical reasoning </vt:lpstr>
      <vt:lpstr>PowerPoint Presentation</vt:lpstr>
      <vt:lpstr>PowerPoint Presentation</vt:lpstr>
      <vt:lpstr> Utilitarianism </vt:lpstr>
      <vt:lpstr>Values as heuristics in ethical reasoning </vt:lpstr>
      <vt:lpstr>Values heuristics, priority setting &amp; resource allocation</vt:lpstr>
      <vt:lpstr>PowerPoint Presentation</vt:lpstr>
      <vt:lpstr>PowerPoint Presentation</vt:lpstr>
      <vt:lpstr>PowerPoint Presentation</vt:lpstr>
      <vt:lpstr>PowerPoint Presentation</vt:lpstr>
      <vt:lpstr>PowerPoint Presentation</vt:lpstr>
      <vt:lpstr>PowerPoint Presentation</vt:lpstr>
      <vt:lpstr>Integrity and loyalty as value heuristics</vt:lpstr>
      <vt:lpstr>Integrity and loyalty as value heuristics</vt:lpstr>
      <vt:lpstr>Integrity and loyalty as value heuristics</vt:lpstr>
      <vt:lpstr>  Loyalty vs integrity when an organisational malpractice is discovered </vt:lpstr>
      <vt:lpstr>PowerPoint Presentation</vt:lpstr>
      <vt:lpstr> Loyalty and integrity</vt:lpstr>
      <vt:lpstr> What do organisations expect?</vt:lpstr>
      <vt:lpstr> The limits of managers’ ethics</vt:lpstr>
      <vt:lpstr> Whistleblowing</vt:lpstr>
      <vt:lpstr> Principled resignations</vt:lpstr>
      <vt:lpstr> Setting ethical horizons</vt:lpstr>
      <vt:lpstr> Limits of loyalty and integrity</vt:lpstr>
      <vt:lpstr> The limits of integrity</vt:lpstr>
      <vt:lpstr> Loyalty and integrity may conflict</vt:lpstr>
      <vt:lpstr> Sacrifice</vt:lpstr>
      <vt:lpstr>PowerPoint Presentation</vt:lpstr>
      <vt:lpstr>PowerPoint Presentation</vt:lpstr>
      <vt:lpstr>PowerPoint Presentation</vt:lpstr>
    </vt:vector>
  </TitlesOfParts>
  <Company>Sheffield Hallam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Baker</dc:creator>
  <cp:lastModifiedBy>Anne-Mari Raivio</cp:lastModifiedBy>
  <cp:revision>75</cp:revision>
  <cp:lastPrinted>2016-05-10T08:23:34Z</cp:lastPrinted>
  <dcterms:created xsi:type="dcterms:W3CDTF">2016-05-04T15:28:28Z</dcterms:created>
  <dcterms:modified xsi:type="dcterms:W3CDTF">2016-05-18T07:32:30Z</dcterms:modified>
</cp:coreProperties>
</file>