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9" r:id="rId3"/>
    <p:sldId id="387" r:id="rId4"/>
    <p:sldId id="375" r:id="rId5"/>
    <p:sldId id="376" r:id="rId6"/>
    <p:sldId id="378" r:id="rId7"/>
    <p:sldId id="379" r:id="rId8"/>
    <p:sldId id="380" r:id="rId9"/>
    <p:sldId id="381" r:id="rId10"/>
    <p:sldId id="383" r:id="rId11"/>
    <p:sldId id="385" r:id="rId12"/>
    <p:sldId id="388" r:id="rId13"/>
    <p:sldId id="389" r:id="rId14"/>
  </p:sldIdLst>
  <p:sldSz cx="9144000" cy="6858000" type="screen4x3"/>
  <p:notesSz cx="6662738" cy="9926638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6">
          <p15:clr>
            <a:srgbClr val="A4A3A4"/>
          </p15:clr>
        </p15:guide>
        <p15:guide id="2" pos="209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001A"/>
    <a:srgbClr val="006600"/>
    <a:srgbClr val="FEE814"/>
    <a:srgbClr val="FACB18"/>
    <a:srgbClr val="660066"/>
    <a:srgbClr val="CC0099"/>
    <a:srgbClr val="20002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507" autoAdjust="0"/>
    <p:restoredTop sz="84288" autoAdjust="0"/>
  </p:normalViewPr>
  <p:slideViewPr>
    <p:cSldViewPr>
      <p:cViewPr>
        <p:scale>
          <a:sx n="90" d="100"/>
          <a:sy n="90" d="100"/>
        </p:scale>
        <p:origin x="-2148" y="-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44"/>
    </p:cViewPr>
  </p:sorterViewPr>
  <p:notesViewPr>
    <p:cSldViewPr>
      <p:cViewPr varScale="1">
        <p:scale>
          <a:sx n="52" d="100"/>
          <a:sy n="52" d="100"/>
        </p:scale>
        <p:origin x="-2406" y="-90"/>
      </p:cViewPr>
      <p:guideLst>
        <p:guide orient="horz" pos="3126"/>
        <p:guide pos="209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488" y="0"/>
            <a:ext cx="288766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163"/>
            <a:ext cx="288766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488" y="9428163"/>
            <a:ext cx="2887662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DFF9B02-B511-41B7-B86E-BB5F0340201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005213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49313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714875"/>
            <a:ext cx="5329238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512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163"/>
            <a:ext cx="2887663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12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428163"/>
            <a:ext cx="2887662" cy="49688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C91629A-89CF-4C2C-9865-CC6C32D5498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87050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C91629A-89CF-4C2C-9865-CC6C32D5498C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76460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2512921"/>
            <a:ext cx="7772400" cy="1470025"/>
          </a:xfrm>
        </p:spPr>
        <p:txBody>
          <a:bodyPr/>
          <a:lstStyle>
            <a:lvl1pPr algn="l">
              <a:defRPr b="1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5536" y="4268688"/>
            <a:ext cx="6400800" cy="1752600"/>
          </a:xfrm>
        </p:spPr>
        <p:txBody>
          <a:bodyPr/>
          <a:lstStyle>
            <a:lvl1pPr marL="0" indent="0" algn="l">
              <a:buFontTx/>
              <a:buNone/>
              <a:defRPr>
                <a:solidFill>
                  <a:schemeClr val="bg1"/>
                </a:solidFill>
                <a:latin typeface="Rockwell" pitchFamily="18" charset="0"/>
              </a:defRPr>
            </a:lvl1pPr>
          </a:lstStyle>
          <a:p>
            <a:pPr lvl="0"/>
            <a:r>
              <a:rPr lang="en-GB" noProof="0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158259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1389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3700" y="990603"/>
            <a:ext cx="2105025" cy="5462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3850" y="990603"/>
            <a:ext cx="6167438" cy="5462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0258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1268760"/>
            <a:ext cx="8424863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862" y="2420889"/>
            <a:ext cx="8424863" cy="417646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542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78" indent="0">
              <a:buNone/>
              <a:defRPr sz="1800"/>
            </a:lvl2pPr>
            <a:lvl3pPr marL="914355" indent="0">
              <a:buNone/>
              <a:defRPr sz="1600"/>
            </a:lvl3pPr>
            <a:lvl4pPr marL="1371532" indent="0">
              <a:buNone/>
              <a:defRPr sz="1400"/>
            </a:lvl4pPr>
            <a:lvl5pPr marL="1828709" indent="0">
              <a:buNone/>
              <a:defRPr sz="1400"/>
            </a:lvl5pPr>
            <a:lvl6pPr marL="2285886" indent="0">
              <a:buNone/>
              <a:defRPr sz="1400"/>
            </a:lvl6pPr>
            <a:lvl7pPr marL="2743064" indent="0">
              <a:buNone/>
              <a:defRPr sz="1400"/>
            </a:lvl7pPr>
            <a:lvl8pPr marL="3200240" indent="0">
              <a:buNone/>
              <a:defRPr sz="1400"/>
            </a:lvl8pPr>
            <a:lvl9pPr marL="3657418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48730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862" y="1268760"/>
            <a:ext cx="8424863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3850" y="2420888"/>
            <a:ext cx="4135438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1700" y="2420888"/>
            <a:ext cx="4137025" cy="43211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12785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876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420888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3068960"/>
            <a:ext cx="4040188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2420888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5" indent="0">
              <a:buNone/>
              <a:defRPr sz="18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4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3068960"/>
            <a:ext cx="4041775" cy="367240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7584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77480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45305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12" y="1594873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594881"/>
            <a:ext cx="5111750" cy="51464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12" y="2756931"/>
            <a:ext cx="3008313" cy="3984437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40963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1604802"/>
            <a:ext cx="5486400" cy="3122777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5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4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45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178" indent="0">
              <a:buNone/>
              <a:defRPr sz="1200"/>
            </a:lvl2pPr>
            <a:lvl3pPr marL="914355" indent="0">
              <a:buNone/>
              <a:defRPr sz="1000"/>
            </a:lvl3pPr>
            <a:lvl4pPr marL="1371532" indent="0">
              <a:buNone/>
              <a:defRPr sz="900"/>
            </a:lvl4pPr>
            <a:lvl5pPr marL="1828709" indent="0">
              <a:buNone/>
              <a:defRPr sz="900"/>
            </a:lvl5pPr>
            <a:lvl6pPr marL="2285886" indent="0">
              <a:buNone/>
              <a:defRPr sz="900"/>
            </a:lvl6pPr>
            <a:lvl7pPr marL="2743064" indent="0">
              <a:buNone/>
              <a:defRPr sz="900"/>
            </a:lvl7pPr>
            <a:lvl8pPr marL="3200240" indent="0">
              <a:buNone/>
              <a:defRPr sz="900"/>
            </a:lvl8pPr>
            <a:lvl9pPr marL="3657418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6653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62" y="1268760"/>
            <a:ext cx="842486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62" y="2420888"/>
            <a:ext cx="8424863" cy="432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73" r:id="rId2"/>
    <p:sldLayoutId id="2147483974" r:id="rId3"/>
    <p:sldLayoutId id="2147483975" r:id="rId4"/>
    <p:sldLayoutId id="2147483976" r:id="rId5"/>
    <p:sldLayoutId id="2147483977" r:id="rId6"/>
    <p:sldLayoutId id="2147483978" r:id="rId7"/>
    <p:sldLayoutId id="2147483979" r:id="rId8"/>
    <p:sldLayoutId id="2147483980" r:id="rId9"/>
    <p:sldLayoutId id="2147483981" r:id="rId10"/>
    <p:sldLayoutId id="2147483982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5pPr>
      <a:lvl6pPr marL="457178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6pPr>
      <a:lvl7pPr marL="914355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7pPr>
      <a:lvl8pPr marL="1371532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8pPr>
      <a:lvl9pPr marL="1828709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Rockwell" pitchFamily="18" charset="0"/>
        </a:defRPr>
      </a:lvl9pPr>
    </p:titleStyle>
    <p:bodyStyle>
      <a:lvl1pPr marL="342884" indent="-342884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13" indent="-285736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2944" indent="-228588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120" indent="-228588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297" indent="-228588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474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652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8829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006" indent="-228588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5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4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GB" altLang="en-US" dirty="0" smtClean="0"/>
              <a:t>Welcome to International Project </a:t>
            </a:r>
            <a:r>
              <a:rPr lang="en-GB" altLang="en-US" dirty="0" smtClean="0"/>
              <a:t>Week</a:t>
            </a:r>
            <a:endParaRPr lang="en-GB" altLang="en-US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r>
              <a:rPr lang="en-GB" altLang="en-US" sz="2800" i="1" dirty="0" smtClean="0"/>
              <a:t>Nicky Adams</a:t>
            </a:r>
          </a:p>
          <a:p>
            <a:pPr eaLnBrk="1" hangingPunct="1"/>
            <a:r>
              <a:rPr lang="en-GB" altLang="en-US" sz="2800" i="1" dirty="0" smtClean="0"/>
              <a:t>Senior Lecturer in HR and Leadership </a:t>
            </a:r>
            <a:endParaRPr lang="en-GB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122107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3132138" y="1181100"/>
            <a:ext cx="5397500" cy="1143000"/>
          </a:xfrm>
        </p:spPr>
        <p:txBody>
          <a:bodyPr/>
          <a:lstStyle/>
          <a:p>
            <a:pPr eaLnBrk="1" hangingPunct="1"/>
            <a:r>
              <a:rPr lang="en-GB" altLang="en-US" sz="3200" dirty="0" smtClean="0">
                <a:solidFill>
                  <a:srgbClr val="0000FF"/>
                </a:solidFill>
              </a:rPr>
              <a:t>Prioritisation of stakeholders (stakeholder mapping)</a:t>
            </a:r>
          </a:p>
        </p:txBody>
      </p:sp>
      <p:sp>
        <p:nvSpPr>
          <p:cNvPr id="27651" name="Line 3"/>
          <p:cNvSpPr>
            <a:spLocks noChangeShapeType="1"/>
          </p:cNvSpPr>
          <p:nvPr/>
        </p:nvSpPr>
        <p:spPr bwMode="auto">
          <a:xfrm>
            <a:off x="1371600" y="6096000"/>
            <a:ext cx="62484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>
            <a:off x="1143000" y="2362200"/>
            <a:ext cx="0" cy="3581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574925" y="6213475"/>
            <a:ext cx="21780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Level of interest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212725" y="1870075"/>
            <a:ext cx="963613" cy="82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/>
              <a:t>Power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2400" dirty="0"/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1905000" y="2743200"/>
            <a:ext cx="14478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C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Keep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satisfied</a:t>
            </a:r>
          </a:p>
        </p:txBody>
      </p:sp>
      <p:sp>
        <p:nvSpPr>
          <p:cNvPr id="27656" name="Rectangle 8"/>
          <p:cNvSpPr>
            <a:spLocks noChangeArrowheads="1"/>
          </p:cNvSpPr>
          <p:nvPr/>
        </p:nvSpPr>
        <p:spPr bwMode="auto">
          <a:xfrm>
            <a:off x="3505200" y="2743200"/>
            <a:ext cx="14478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D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Key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players</a:t>
            </a:r>
          </a:p>
        </p:txBody>
      </p:sp>
      <p:sp>
        <p:nvSpPr>
          <p:cNvPr id="27657" name="Rectangle 9"/>
          <p:cNvSpPr>
            <a:spLocks noChangeArrowheads="1"/>
          </p:cNvSpPr>
          <p:nvPr/>
        </p:nvSpPr>
        <p:spPr bwMode="auto">
          <a:xfrm>
            <a:off x="1905000" y="4267200"/>
            <a:ext cx="14478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A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Minimal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effort</a:t>
            </a:r>
          </a:p>
        </p:txBody>
      </p:sp>
      <p:sp>
        <p:nvSpPr>
          <p:cNvPr id="27658" name="Rectangle 10"/>
          <p:cNvSpPr>
            <a:spLocks noChangeArrowheads="1"/>
          </p:cNvSpPr>
          <p:nvPr/>
        </p:nvSpPr>
        <p:spPr bwMode="auto">
          <a:xfrm>
            <a:off x="3505200" y="4267200"/>
            <a:ext cx="14478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B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Keep 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/>
              <a:t>informed</a:t>
            </a:r>
          </a:p>
        </p:txBody>
      </p:sp>
      <p:sp>
        <p:nvSpPr>
          <p:cNvPr id="27659" name="Text Box 11"/>
          <p:cNvSpPr txBox="1">
            <a:spLocks noChangeArrowheads="1"/>
          </p:cNvSpPr>
          <p:nvPr/>
        </p:nvSpPr>
        <p:spPr bwMode="auto">
          <a:xfrm>
            <a:off x="5486400" y="5257800"/>
            <a:ext cx="3248025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Source: Johnson, Scholes and Whittington,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400"/>
              <a:t>2005: 182</a:t>
            </a:r>
          </a:p>
        </p:txBody>
      </p:sp>
    </p:spTree>
    <p:extLst>
      <p:ext uri="{BB962C8B-B14F-4D97-AF65-F5344CB8AC3E}">
        <p14:creationId xmlns:p14="http://schemas.microsoft.com/office/powerpoint/2010/main" val="272932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But who or what really counts</a:t>
            </a:r>
          </a:p>
        </p:txBody>
      </p:sp>
      <p:sp>
        <p:nvSpPr>
          <p:cNvPr id="13314" name="Content Placeholder 3"/>
          <p:cNvSpPr>
            <a:spLocks noGrp="1"/>
          </p:cNvSpPr>
          <p:nvPr>
            <p:ph sz="quarter" idx="1"/>
          </p:nvPr>
        </p:nvSpPr>
        <p:spPr>
          <a:xfrm>
            <a:off x="107838" y="2420889"/>
            <a:ext cx="6192354" cy="4176464"/>
          </a:xfrm>
        </p:spPr>
        <p:txBody>
          <a:bodyPr/>
          <a:lstStyle/>
          <a:p>
            <a:r>
              <a:rPr lang="en-GB" sz="1800" dirty="0" smtClean="0"/>
              <a:t>Power – “a relationship among social actors in which one social actor, A, can get another social actor, B, to do something that B would otherwise not have done” (Dahl, 1981:1), “..to impose its will in the relationship” (Mitchell et al, 1997:865) </a:t>
            </a:r>
          </a:p>
          <a:p>
            <a:r>
              <a:rPr lang="en-GB" sz="1800" dirty="0" smtClean="0"/>
              <a:t>Legitimacy – “a generalised perception or assumption that the actions of an entity are desirable, proper,                                    or appropriate within some socially                                          constructed system of norms, values,                                    beliefs and definitions (</a:t>
            </a:r>
            <a:r>
              <a:rPr lang="en-GB" sz="1800" dirty="0" err="1" smtClean="0"/>
              <a:t>Suchman</a:t>
            </a:r>
            <a:r>
              <a:rPr lang="en-GB" sz="1800" dirty="0" smtClean="0"/>
              <a:t>, 1995: 574) </a:t>
            </a:r>
          </a:p>
          <a:p>
            <a:r>
              <a:rPr lang="en-GB" sz="1800" dirty="0" smtClean="0"/>
              <a:t>Urgency – “the degree to which                                                 stakeholder claims call for immediate                                           action” (Mitchell et al, 1997: 867) –                                     compelling, driving imperative</a:t>
            </a:r>
          </a:p>
          <a:p>
            <a:endParaRPr lang="en-GB" sz="1800" dirty="0" smtClean="0"/>
          </a:p>
        </p:txBody>
      </p:sp>
      <p:sp>
        <p:nvSpPr>
          <p:cNvPr id="22532" name="Oval 3"/>
          <p:cNvSpPr>
            <a:spLocks noChangeArrowheads="1"/>
          </p:cNvSpPr>
          <p:nvPr/>
        </p:nvSpPr>
        <p:spPr bwMode="auto">
          <a:xfrm>
            <a:off x="5946775" y="3429000"/>
            <a:ext cx="1798638" cy="180022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2400" dirty="0">
                <a:solidFill>
                  <a:schemeClr val="bg1"/>
                </a:solidFill>
                <a:latin typeface="+mn-lt"/>
              </a:rPr>
              <a:t>Power</a:t>
            </a:r>
          </a:p>
        </p:txBody>
      </p:sp>
      <p:sp>
        <p:nvSpPr>
          <p:cNvPr id="22533" name="Oval 5"/>
          <p:cNvSpPr>
            <a:spLocks noChangeArrowheads="1"/>
          </p:cNvSpPr>
          <p:nvPr/>
        </p:nvSpPr>
        <p:spPr bwMode="auto">
          <a:xfrm>
            <a:off x="6659563" y="4467225"/>
            <a:ext cx="1800225" cy="180022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2400" dirty="0">
                <a:solidFill>
                  <a:schemeClr val="bg1"/>
                </a:solidFill>
                <a:latin typeface="+mn-lt"/>
              </a:rPr>
              <a:t>Urgency</a:t>
            </a:r>
          </a:p>
        </p:txBody>
      </p:sp>
      <p:sp>
        <p:nvSpPr>
          <p:cNvPr id="21510" name="Text Box 6"/>
          <p:cNvSpPr txBox="1">
            <a:spLocks noChangeArrowheads="1"/>
          </p:cNvSpPr>
          <p:nvPr/>
        </p:nvSpPr>
        <p:spPr bwMode="auto">
          <a:xfrm>
            <a:off x="6371357" y="2276872"/>
            <a:ext cx="2748112" cy="646331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defRPr/>
            </a:pPr>
            <a:r>
              <a:rPr lang="en-GB" i="1" dirty="0" smtClean="0">
                <a:latin typeface="+mn-lt"/>
              </a:rPr>
              <a:t>Source: Mitchell, Agle, Wood, 1997, p.872</a:t>
            </a:r>
          </a:p>
        </p:txBody>
      </p:sp>
      <p:sp>
        <p:nvSpPr>
          <p:cNvPr id="7" name="Oval 3"/>
          <p:cNvSpPr>
            <a:spLocks noChangeArrowheads="1"/>
          </p:cNvSpPr>
          <p:nvPr/>
        </p:nvSpPr>
        <p:spPr bwMode="auto">
          <a:xfrm>
            <a:off x="7366000" y="3429000"/>
            <a:ext cx="1800225" cy="1800225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algn="ctr">
              <a:defRPr/>
            </a:pPr>
            <a:r>
              <a:rPr lang="en-GB" sz="2400" dirty="0">
                <a:solidFill>
                  <a:schemeClr val="bg1"/>
                </a:solidFill>
                <a:latin typeface="+mn-lt"/>
              </a:rPr>
              <a:t>Legitimacy</a:t>
            </a:r>
          </a:p>
        </p:txBody>
      </p:sp>
    </p:spTree>
    <p:extLst>
      <p:ext uri="{BB962C8B-B14F-4D97-AF65-F5344CB8AC3E}">
        <p14:creationId xmlns:p14="http://schemas.microsoft.com/office/powerpoint/2010/main" val="39867723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Stakeholder Mapping with </a:t>
            </a:r>
            <a:r>
              <a:rPr lang="en-GB" dirty="0" err="1" smtClean="0"/>
              <a:t>Kontti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i="1" dirty="0" smtClean="0"/>
              <a:t>Consider how you would prioritise the stakeholders for </a:t>
            </a:r>
            <a:r>
              <a:rPr lang="en-GB" i="1" dirty="0" err="1" smtClean="0"/>
              <a:t>Kontti</a:t>
            </a:r>
            <a:endParaRPr lang="en-GB" i="1" dirty="0" smtClean="0"/>
          </a:p>
          <a:p>
            <a:r>
              <a:rPr lang="en-GB" i="1" dirty="0" smtClean="0"/>
              <a:t>What are your reasons?</a:t>
            </a:r>
          </a:p>
          <a:p>
            <a:r>
              <a:rPr lang="en-GB" i="1" dirty="0" smtClean="0"/>
              <a:t>How might this influence the choices you make in responding to the assignment brief? </a:t>
            </a:r>
            <a:endParaRPr lang="en-GB" i="1" dirty="0"/>
          </a:p>
        </p:txBody>
      </p:sp>
    </p:spTree>
    <p:extLst>
      <p:ext uri="{BB962C8B-B14F-4D97-AF65-F5344CB8AC3E}">
        <p14:creationId xmlns:p14="http://schemas.microsoft.com/office/powerpoint/2010/main" val="15210179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To Summarise…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Stakeholders are important to an organisation</a:t>
            </a:r>
          </a:p>
          <a:p>
            <a:r>
              <a:rPr lang="en-GB" dirty="0" smtClean="0"/>
              <a:t>How you prioritise them will be influenced by a range of factors</a:t>
            </a:r>
          </a:p>
          <a:p>
            <a:r>
              <a:rPr lang="en-GB" dirty="0" smtClean="0"/>
              <a:t>Who your stakeholders are and how you engage with them can influence your business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49075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Stakeholders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/>
              <a:t>Lecture </a:t>
            </a:r>
            <a:r>
              <a:rPr lang="en-GB" dirty="0" smtClean="0"/>
              <a:t>2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778913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What is a Stakeholder?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dirty="0" smtClean="0"/>
              <a:t>A stakeholder in an organization is . . . any group or individual who can affect, or is affected by, the achievement of the organization’s objectives.</a:t>
            </a:r>
          </a:p>
          <a:p>
            <a:endParaRPr lang="en-GB" altLang="en-US" dirty="0" smtClean="0"/>
          </a:p>
          <a:p>
            <a:pPr lvl="2"/>
            <a:r>
              <a:rPr lang="en-GB" altLang="en-US" dirty="0" smtClean="0"/>
              <a:t>Crane and Matten, quoting R. E. Freeman (1984).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51150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Who are the stakeholders in </a:t>
            </a:r>
            <a:r>
              <a:rPr lang="en-GB" altLang="en-US" dirty="0" err="1" smtClean="0"/>
              <a:t>Kontti</a:t>
            </a:r>
            <a:r>
              <a:rPr lang="en-GB" altLang="en-US" dirty="0" smtClean="0"/>
              <a:t> and why?</a:t>
            </a:r>
            <a:br>
              <a:rPr lang="en-GB" altLang="en-US" dirty="0" smtClean="0"/>
            </a:br>
            <a:r>
              <a:rPr lang="en-GB" altLang="en-US" dirty="0" smtClean="0"/>
              <a:t/>
            </a:r>
            <a:br>
              <a:rPr lang="en-GB" altLang="en-US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altLang="en-US" dirty="0" smtClean="0"/>
              <a:t>Discussion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05316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Oval 2"/>
          <p:cNvSpPr>
            <a:spLocks noChangeArrowheads="1"/>
          </p:cNvSpPr>
          <p:nvPr/>
        </p:nvSpPr>
        <p:spPr bwMode="auto">
          <a:xfrm>
            <a:off x="2736850" y="3295244"/>
            <a:ext cx="3348038" cy="908864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3600" dirty="0" err="1" smtClean="0">
                <a:solidFill>
                  <a:schemeClr val="tx2"/>
                </a:solidFill>
              </a:rPr>
              <a:t>Kontti</a:t>
            </a:r>
            <a:endParaRPr lang="en-US" altLang="en-US" sz="3600" dirty="0">
              <a:solidFill>
                <a:schemeClr val="tx2"/>
              </a:solidFill>
            </a:endParaRPr>
          </a:p>
        </p:txBody>
      </p:sp>
      <p:sp>
        <p:nvSpPr>
          <p:cNvPr id="168963" name="Text Box 3"/>
          <p:cNvSpPr txBox="1">
            <a:spLocks noChangeArrowheads="1"/>
          </p:cNvSpPr>
          <p:nvPr/>
        </p:nvSpPr>
        <p:spPr bwMode="auto">
          <a:xfrm>
            <a:off x="3192760" y="5876925"/>
            <a:ext cx="2819400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006600"/>
                </a:solidFill>
              </a:rPr>
              <a:t>Management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685800" y="1676400"/>
            <a:ext cx="2667000" cy="5286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006600"/>
                </a:solidFill>
              </a:rPr>
              <a:t>Employees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5580063" y="2108274"/>
            <a:ext cx="2514600" cy="5286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006600"/>
                </a:solidFill>
              </a:rPr>
              <a:t>Customers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168969" name="Text Box 9"/>
          <p:cNvSpPr txBox="1">
            <a:spLocks noChangeArrowheads="1"/>
          </p:cNvSpPr>
          <p:nvPr/>
        </p:nvSpPr>
        <p:spPr bwMode="auto">
          <a:xfrm>
            <a:off x="5724128" y="5043137"/>
            <a:ext cx="2819400" cy="5286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006600"/>
                </a:solidFill>
              </a:rPr>
              <a:t>Government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395288" y="2636838"/>
            <a:ext cx="2514600" cy="52863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006600"/>
                </a:solidFill>
              </a:rPr>
              <a:t>Society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305872" y="3124125"/>
            <a:ext cx="2514600" cy="138499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006600"/>
                </a:solidFill>
              </a:rPr>
              <a:t>Finnish Red Cross Disaster Relief Fund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222250" y="3980482"/>
            <a:ext cx="2514600" cy="52863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2800" dirty="0" smtClean="0">
                <a:solidFill>
                  <a:srgbClr val="006600"/>
                </a:solidFill>
              </a:rPr>
              <a:t>Volunteers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15" name="Text Box 5"/>
          <p:cNvSpPr txBox="1">
            <a:spLocks noChangeArrowheads="1"/>
          </p:cNvSpPr>
          <p:nvPr/>
        </p:nvSpPr>
        <p:spPr bwMode="auto">
          <a:xfrm>
            <a:off x="3779912" y="1106741"/>
            <a:ext cx="2514600" cy="95410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006600"/>
                </a:solidFill>
              </a:rPr>
              <a:t>Individual donors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sp>
        <p:nvSpPr>
          <p:cNvPr id="18" name="Text Box 5"/>
          <p:cNvSpPr txBox="1">
            <a:spLocks noChangeArrowheads="1"/>
          </p:cNvSpPr>
          <p:nvPr/>
        </p:nvSpPr>
        <p:spPr bwMode="auto">
          <a:xfrm>
            <a:off x="539750" y="5084763"/>
            <a:ext cx="2514600" cy="954107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dirty="0" smtClean="0">
                <a:solidFill>
                  <a:srgbClr val="006600"/>
                </a:solidFill>
              </a:rPr>
              <a:t>Local Red Cross</a:t>
            </a:r>
            <a:endParaRPr lang="en-US" altLang="en-US" sz="2800" dirty="0">
              <a:solidFill>
                <a:srgbClr val="006600"/>
              </a:solidFill>
            </a:endParaRPr>
          </a:p>
        </p:txBody>
      </p:sp>
      <p:pic>
        <p:nvPicPr>
          <p:cNvPr id="1026" name="Picture 2" descr="C:\Users\in3238\AppData\Local\Microsoft\Windows\Temporary Internet Files\Content.IE5\QPBIY3HV\question-mark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8316" y="2321397"/>
            <a:ext cx="631030" cy="63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 Box 3"/>
          <p:cNvSpPr txBox="1">
            <a:spLocks noChangeArrowheads="1"/>
          </p:cNvSpPr>
          <p:nvPr/>
        </p:nvSpPr>
        <p:spPr bwMode="auto">
          <a:xfrm>
            <a:off x="3101483" y="4519917"/>
            <a:ext cx="2819400" cy="52322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800" b="1" i="1" dirty="0" smtClean="0">
                <a:solidFill>
                  <a:srgbClr val="1A001A"/>
                </a:solidFill>
              </a:rPr>
              <a:t>Anyone Else?</a:t>
            </a:r>
            <a:endParaRPr lang="en-US" altLang="en-US" sz="2800" b="1" i="1" dirty="0">
              <a:solidFill>
                <a:srgbClr val="1A001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8582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9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89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8962" grpId="0" animBg="1" autoUpdateAnimBg="0"/>
      <p:bldP spid="168963" grpId="0" build="p" autoUpdateAnimBg="0"/>
      <p:bldP spid="168964" grpId="0" build="p" autoUpdateAnimBg="0"/>
      <p:bldP spid="168965" grpId="0" build="p" autoUpdateAnimBg="0"/>
      <p:bldP spid="168969" grpId="0" build="p" autoUpdateAnimBg="0"/>
      <p:bldP spid="11" grpId="0" build="p" autoUpdateAnimBg="0"/>
      <p:bldP spid="12" grpId="0" build="p" autoUpdateAnimBg="0"/>
      <p:bldP spid="14" grpId="0" build="p" autoUpdateAnimBg="0"/>
      <p:bldP spid="15" grpId="0" build="p" autoUpdateAnimBg="0"/>
      <p:bldP spid="18" grpId="0" build="p" autoUpdateAnimBg="0"/>
      <p:bldP spid="16" grpId="0" build="p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lum bright="-34000" contrast="3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2492399"/>
            <a:ext cx="8837613" cy="374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Crane and Matten, 2007: 59</a:t>
            </a:r>
            <a:br>
              <a:rPr lang="en-GB" altLang="en-US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419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lum bright="-30000" contrast="4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2254969"/>
            <a:ext cx="7135813" cy="427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Crane and Matten, 2007: 59</a:t>
            </a:r>
            <a:br>
              <a:rPr lang="en-GB" altLang="en-US" smtClean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18387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lum bright="-28000" contrast="3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913" y="1916832"/>
            <a:ext cx="7852527" cy="4752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/>
              <a:t>Crane and Matten, 2007: 60</a:t>
            </a:r>
            <a:br>
              <a:rPr lang="en-GB" alt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703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A better definition?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altLang="en-US" sz="2800" dirty="0" smtClean="0"/>
              <a:t>A stakeholder of a corporation is an individual or a group which either: is harmed by, or benefits from, the corporation; or whose rights can be violated, or have to be respected, by the corporation (Crane and Matten, p.58)</a:t>
            </a:r>
          </a:p>
          <a:p>
            <a:endParaRPr lang="en-GB" altLang="en-US" sz="2800" dirty="0" smtClean="0"/>
          </a:p>
          <a:p>
            <a:pPr marL="0" indent="0" algn="ctr">
              <a:buNone/>
            </a:pPr>
            <a:r>
              <a:rPr lang="en-GB" altLang="en-US" sz="2800" dirty="0" smtClean="0"/>
              <a:t>directly benefits from / is harmed by . . . ?</a:t>
            </a:r>
          </a:p>
          <a:p>
            <a:pPr marL="0" indent="0" algn="ctr">
              <a:buNone/>
            </a:pPr>
            <a:r>
              <a:rPr lang="en-GB" altLang="en-US" sz="2800" dirty="0" smtClean="0"/>
              <a:t>substantially benefits from / is harmed by . . . ?</a:t>
            </a:r>
          </a:p>
          <a:p>
            <a:endParaRPr lang="en-GB" altLang="en-US" sz="2800" dirty="0" smtClean="0"/>
          </a:p>
          <a:p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3882865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uow2">
  <a:themeElements>
    <a:clrScheme name="uow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uow2">
      <a:majorFont>
        <a:latin typeface="Rockwell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ow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uow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uow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uow2</Template>
  <TotalTime>5936</TotalTime>
  <Words>437</Words>
  <Application>Microsoft Office PowerPoint</Application>
  <PresentationFormat>On-screen Show (4:3)</PresentationFormat>
  <Paragraphs>64</Paragraphs>
  <Slides>13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uow2</vt:lpstr>
      <vt:lpstr>Welcome to International Project Week</vt:lpstr>
      <vt:lpstr>Stakeholders</vt:lpstr>
      <vt:lpstr>What is a Stakeholder?</vt:lpstr>
      <vt:lpstr>Who are the stakeholders in Kontti and why?  </vt:lpstr>
      <vt:lpstr>PowerPoint Presentation</vt:lpstr>
      <vt:lpstr>Crane and Matten, 2007: 59 </vt:lpstr>
      <vt:lpstr>Crane and Matten, 2007: 59 </vt:lpstr>
      <vt:lpstr>Crane and Matten, 2007: 60 </vt:lpstr>
      <vt:lpstr>A better definition?</vt:lpstr>
      <vt:lpstr>Prioritisation of stakeholders (stakeholder mapping)</vt:lpstr>
      <vt:lpstr>But who or what really counts</vt:lpstr>
      <vt:lpstr>Stakeholder Mapping with Kontti</vt:lpstr>
      <vt:lpstr>To Summarise…</vt:lpstr>
    </vt:vector>
  </TitlesOfParts>
  <Company>University of Wolverhampton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in8055</dc:creator>
  <cp:lastModifiedBy>Nicky Adams</cp:lastModifiedBy>
  <cp:revision>368</cp:revision>
  <cp:lastPrinted>2011-10-07T14:31:02Z</cp:lastPrinted>
  <dcterms:created xsi:type="dcterms:W3CDTF">2009-12-02T13:43:23Z</dcterms:created>
  <dcterms:modified xsi:type="dcterms:W3CDTF">2017-05-11T09:22:05Z</dcterms:modified>
</cp:coreProperties>
</file>