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400" r:id="rId3"/>
    <p:sldId id="403" r:id="rId4"/>
    <p:sldId id="404" r:id="rId5"/>
    <p:sldId id="418" r:id="rId6"/>
    <p:sldId id="419" r:id="rId7"/>
    <p:sldId id="420" r:id="rId8"/>
    <p:sldId id="405" r:id="rId9"/>
    <p:sldId id="406" r:id="rId10"/>
    <p:sldId id="408" r:id="rId11"/>
    <p:sldId id="409" r:id="rId12"/>
    <p:sldId id="410" r:id="rId13"/>
    <p:sldId id="407" r:id="rId14"/>
    <p:sldId id="415" r:id="rId15"/>
    <p:sldId id="417" r:id="rId16"/>
    <p:sldId id="402" r:id="rId17"/>
  </p:sldIdLst>
  <p:sldSz cx="9144000" cy="6858000" type="screen4x3"/>
  <p:notesSz cx="666273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09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EE814"/>
    <a:srgbClr val="FACB18"/>
    <a:srgbClr val="660066"/>
    <a:srgbClr val="CC0099"/>
    <a:srgbClr val="200029"/>
    <a:srgbClr val="1A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07" autoAdjust="0"/>
    <p:restoredTop sz="84288" autoAdjust="0"/>
  </p:normalViewPr>
  <p:slideViewPr>
    <p:cSldViewPr>
      <p:cViewPr>
        <p:scale>
          <a:sx n="90" d="100"/>
          <a:sy n="90" d="100"/>
        </p:scale>
        <p:origin x="-214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44"/>
    </p:cViewPr>
  </p:sorterViewPr>
  <p:notesViewPr>
    <p:cSldViewPr>
      <p:cViewPr varScale="1">
        <p:scale>
          <a:sx n="52" d="100"/>
          <a:sy n="52" d="100"/>
        </p:scale>
        <p:origin x="-2406" y="-90"/>
      </p:cViewPr>
      <p:guideLst>
        <p:guide orient="horz" pos="3126"/>
        <p:guide pos="209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766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28163"/>
            <a:ext cx="288766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FF9B02-B511-41B7-B86E-BB5F0340201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052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9313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29238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766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428163"/>
            <a:ext cx="288766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91629A-89CF-4C2C-9865-CC6C32D549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870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http://www.sciencedirect.com/science/article/pii/B0080430767031673 </a:t>
            </a:r>
          </a:p>
          <a:p>
            <a:r>
              <a:rPr lang="en-GB" dirty="0" smtClean="0"/>
              <a:t>https://communicationista.wordpress.com/2009/12/16/technological-determinism-vs-social-construction-of-technology/ </a:t>
            </a:r>
          </a:p>
          <a:p>
            <a:endParaRPr lang="en-GB" dirty="0" smtClean="0"/>
          </a:p>
          <a:p>
            <a:r>
              <a:rPr lang="en-GB" dirty="0" smtClean="0"/>
              <a:t>Split</a:t>
            </a:r>
            <a:r>
              <a:rPr lang="en-GB" baseline="0" dirty="0" smtClean="0"/>
              <a:t> the atom; human genomes; genetic modification; technology to cure and kill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We can now use drones</a:t>
            </a:r>
            <a:r>
              <a:rPr lang="en-GB" baseline="0" dirty="0" smtClean="0"/>
              <a:t> to kill people on a different continent.  Is this ethically different to e.g. fighting in the trenches in WW1 or bombing other countries in WW2?</a:t>
            </a:r>
          </a:p>
          <a:p>
            <a:r>
              <a:rPr lang="en-GB" baseline="0" dirty="0" smtClean="0"/>
              <a:t>We can genetically engineer babies to remove life threatening conditions; disabilities.  Is this more or less acceptable than using it to decide the gender of your child or its eye or hair colour?  Is it ok to engineer a child so its blood or spare kidney could be used to save an ill sibling?</a:t>
            </a:r>
          </a:p>
          <a:p>
            <a:r>
              <a:rPr lang="en-GB" baseline="0" dirty="0" smtClean="0"/>
              <a:t>We can follow a digital footprint for another person.  Should we? </a:t>
            </a:r>
          </a:p>
          <a:p>
            <a:r>
              <a:rPr lang="en-GB" baseline="0" dirty="0" smtClean="0"/>
              <a:t>Comms technology can be used to plan terrorist activities; governments can access this information.  Should we all be prepared to have our lives scrutinised for the greater good?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C69F8-4BF8-4ACB-966C-7F7DEF69FF8F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143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http://www.sciencedirect.com/science/article/pii/B0080430767031673 </a:t>
            </a:r>
          </a:p>
          <a:p>
            <a:r>
              <a:rPr lang="en-GB" dirty="0" smtClean="0"/>
              <a:t>https://communicationista.wordpress.com/2009/12/16/technological-determinism-vs-social-construction-of-technology/ </a:t>
            </a:r>
          </a:p>
          <a:p>
            <a:endParaRPr lang="en-GB" dirty="0" smtClean="0"/>
          </a:p>
          <a:p>
            <a:r>
              <a:rPr lang="en-GB" dirty="0" smtClean="0"/>
              <a:t>Split</a:t>
            </a:r>
            <a:r>
              <a:rPr lang="en-GB" baseline="0" dirty="0" smtClean="0"/>
              <a:t> the atom; human genomes; genetic modification; technology to cure and kill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We can now use drones</a:t>
            </a:r>
            <a:r>
              <a:rPr lang="en-GB" baseline="0" dirty="0" smtClean="0"/>
              <a:t> to kill people on a different continent.  Is this ethically different to e.g. fighting in the trenches in WW1 or bombing other countries in WW2?</a:t>
            </a:r>
          </a:p>
          <a:p>
            <a:r>
              <a:rPr lang="en-GB" baseline="0" dirty="0" smtClean="0"/>
              <a:t>We can genetically engineer babies to remove life threatening conditions; disabilities.  Is this more or less acceptable than using it to decide the gender of your child or its eye or hair colour?  Is it ok to engineer a child so its blood or spare kidney could be used to save an ill sibling?</a:t>
            </a:r>
          </a:p>
          <a:p>
            <a:r>
              <a:rPr lang="en-GB" baseline="0" dirty="0" smtClean="0"/>
              <a:t>We can follow a digital footprint for another person.  Should we? </a:t>
            </a:r>
          </a:p>
          <a:p>
            <a:r>
              <a:rPr lang="en-GB" baseline="0" dirty="0" smtClean="0"/>
              <a:t>Comms technology can be used to plan terrorist activities; governments can access this information.  Should we all be prepared to have our lives scrutinised for the greater good?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C69F8-4BF8-4ACB-966C-7F7DEF69FF8F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143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512921"/>
            <a:ext cx="7772400" cy="14700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268688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bg1"/>
                </a:solidFill>
                <a:latin typeface="Rockwell" pitchFamily="18" charset="0"/>
              </a:defRPr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158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38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700" y="990603"/>
            <a:ext cx="2105025" cy="5462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990603"/>
            <a:ext cx="6167438" cy="5462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25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42486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62" y="2420889"/>
            <a:ext cx="8424863" cy="41764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54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8" indent="0">
              <a:buNone/>
              <a:defRPr sz="1800"/>
            </a:lvl2pPr>
            <a:lvl3pPr marL="914355" indent="0">
              <a:buNone/>
              <a:defRPr sz="1600"/>
            </a:lvl3pPr>
            <a:lvl4pPr marL="1371532" indent="0">
              <a:buNone/>
              <a:defRPr sz="1400"/>
            </a:lvl4pPr>
            <a:lvl5pPr marL="1828709" indent="0">
              <a:buNone/>
              <a:defRPr sz="1400"/>
            </a:lvl5pPr>
            <a:lvl6pPr marL="2285886" indent="0">
              <a:buNone/>
              <a:defRPr sz="1400"/>
            </a:lvl6pPr>
            <a:lvl7pPr marL="2743064" indent="0">
              <a:buNone/>
              <a:defRPr sz="1400"/>
            </a:lvl7pPr>
            <a:lvl8pPr marL="3200240" indent="0">
              <a:buNone/>
              <a:defRPr sz="1400"/>
            </a:lvl8pPr>
            <a:lvl9pPr marL="3657418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873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62" y="1268760"/>
            <a:ext cx="842486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2420888"/>
            <a:ext cx="4135438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700" y="2420888"/>
            <a:ext cx="4137025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278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20888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068960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2420888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3068960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8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7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530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1594873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94881"/>
            <a:ext cx="5111750" cy="51464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2756931"/>
            <a:ext cx="3008313" cy="398443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09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04802"/>
            <a:ext cx="5486400" cy="3122777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65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62" y="126876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62" y="2420888"/>
            <a:ext cx="8424863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5pPr>
      <a:lvl6pPr marL="45717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6pPr>
      <a:lvl7pPr marL="914355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7pPr>
      <a:lvl8pPr marL="137153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8pPr>
      <a:lvl9pPr marL="1828709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9pPr>
    </p:titleStyle>
    <p:bodyStyle>
      <a:lvl1pPr marL="342884" indent="-342884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44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20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297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474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652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829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006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Welcome to International Project </a:t>
            </a:r>
            <a:r>
              <a:rPr lang="en-GB" altLang="en-US" dirty="0" smtClean="0"/>
              <a:t>Week</a:t>
            </a:r>
            <a:endParaRPr lang="en-GB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en-US" sz="2800" i="1" dirty="0" smtClean="0"/>
              <a:t>Nicky Adams</a:t>
            </a:r>
          </a:p>
          <a:p>
            <a:pPr eaLnBrk="1" hangingPunct="1"/>
            <a:r>
              <a:rPr lang="en-GB" altLang="en-US" sz="2800" i="1" dirty="0" smtClean="0"/>
              <a:t>Senior Lecturer in HR and Leadership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210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Raised BY Technology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Customer Experience</a:t>
            </a:r>
          </a:p>
          <a:p>
            <a:pPr lvl="1"/>
            <a:r>
              <a:rPr lang="en-GB" sz="2400" dirty="0" smtClean="0"/>
              <a:t>Automated telephone systems</a:t>
            </a:r>
          </a:p>
          <a:p>
            <a:pPr lvl="1"/>
            <a:r>
              <a:rPr lang="en-GB" sz="2400" dirty="0" smtClean="0"/>
              <a:t>Helplines</a:t>
            </a:r>
          </a:p>
          <a:p>
            <a:pPr lvl="1"/>
            <a:r>
              <a:rPr lang="en-GB" sz="2400" dirty="0" smtClean="0"/>
              <a:t>Self-scan checkouts</a:t>
            </a:r>
          </a:p>
          <a:p>
            <a:r>
              <a:rPr lang="en-GB" sz="2800" dirty="0" smtClean="0"/>
              <a:t>Vulnerable groups, e.g. children.</a:t>
            </a:r>
          </a:p>
          <a:p>
            <a:pPr lvl="1"/>
            <a:r>
              <a:rPr lang="en-GB" sz="2400" dirty="0" smtClean="0"/>
              <a:t>Use of internet, mobiles</a:t>
            </a:r>
          </a:p>
          <a:p>
            <a:pPr lvl="1"/>
            <a:r>
              <a:rPr lang="en-GB" sz="2400" dirty="0" smtClean="0"/>
              <a:t>Phones no longer merely for conversation</a:t>
            </a:r>
          </a:p>
          <a:p>
            <a:pPr lvl="1"/>
            <a:r>
              <a:rPr lang="en-GB" sz="2400" dirty="0" smtClean="0"/>
              <a:t>How to ensure that a surfer is 18+</a:t>
            </a:r>
          </a:p>
          <a:p>
            <a:endParaRPr lang="en-GB" sz="2800" dirty="0" smtClean="0"/>
          </a:p>
          <a:p>
            <a:endParaRPr lang="en-GB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55038" y="6556375"/>
            <a:ext cx="588962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A8D8047-A920-4A1C-B519-DEB955DF9654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07379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Raised BY Technology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Obsolescence</a:t>
            </a:r>
          </a:p>
          <a:p>
            <a:pPr lvl="1"/>
            <a:r>
              <a:rPr lang="en-GB" dirty="0" smtClean="0"/>
              <a:t>Limited </a:t>
            </a:r>
            <a:r>
              <a:rPr lang="en-GB" dirty="0"/>
              <a:t>lifespan</a:t>
            </a:r>
          </a:p>
          <a:p>
            <a:pPr lvl="1"/>
            <a:r>
              <a:rPr lang="en-GB" dirty="0" smtClean="0"/>
              <a:t>Superseded </a:t>
            </a:r>
            <a:r>
              <a:rPr lang="en-GB" dirty="0"/>
              <a:t>by newer technology</a:t>
            </a:r>
          </a:p>
          <a:p>
            <a:pPr lvl="1"/>
            <a:r>
              <a:rPr lang="en-GB" dirty="0" smtClean="0"/>
              <a:t>Compatibility </a:t>
            </a:r>
            <a:r>
              <a:rPr lang="en-GB" dirty="0"/>
              <a:t>issues</a:t>
            </a:r>
          </a:p>
          <a:p>
            <a:r>
              <a:rPr lang="en-GB" dirty="0"/>
              <a:t>Issues of </a:t>
            </a:r>
            <a:r>
              <a:rPr lang="en-GB" dirty="0" smtClean="0"/>
              <a:t>ownership</a:t>
            </a:r>
            <a:endParaRPr lang="en-GB" dirty="0"/>
          </a:p>
          <a:p>
            <a:pPr lvl="1"/>
            <a:r>
              <a:rPr lang="en-GB" dirty="0" smtClean="0"/>
              <a:t>Who has the right </a:t>
            </a:r>
            <a:r>
              <a:rPr lang="en-GB" dirty="0"/>
              <a:t>to modify a piece of hardware?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A8D8047-A920-4A1C-B519-DEB955DF9654}" type="slidenum">
              <a:rPr lang="en-GB" altLang="en-US" smtClean="0"/>
              <a:pPr>
                <a:defRPr/>
              </a:pPr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67588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Raised BY Technology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Environmental </a:t>
            </a:r>
            <a:r>
              <a:rPr lang="en-GB" dirty="0" smtClean="0"/>
              <a:t>issues</a:t>
            </a:r>
            <a:endParaRPr lang="en-GB" dirty="0"/>
          </a:p>
          <a:p>
            <a:pPr lvl="1"/>
            <a:r>
              <a:rPr lang="en-GB" dirty="0" smtClean="0"/>
              <a:t>Take-over </a:t>
            </a:r>
            <a:r>
              <a:rPr lang="en-GB" dirty="0"/>
              <a:t>by supermarkets</a:t>
            </a:r>
          </a:p>
          <a:p>
            <a:pPr lvl="1"/>
            <a:r>
              <a:rPr lang="en-GB" dirty="0" smtClean="0"/>
              <a:t>Use </a:t>
            </a:r>
            <a:r>
              <a:rPr lang="en-GB" dirty="0"/>
              <a:t>of fuel to get to out-of-town stores</a:t>
            </a:r>
          </a:p>
          <a:p>
            <a:pPr lvl="1"/>
            <a:r>
              <a:rPr lang="en-GB" dirty="0" smtClean="0"/>
              <a:t>Growth </a:t>
            </a:r>
            <a:r>
              <a:rPr lang="en-GB" dirty="0"/>
              <a:t>of air transport industry</a:t>
            </a:r>
          </a:p>
          <a:p>
            <a:pPr lvl="1"/>
            <a:r>
              <a:rPr lang="en-GB" dirty="0" smtClean="0"/>
              <a:t>Affluence </a:t>
            </a:r>
            <a:r>
              <a:rPr lang="en-GB" dirty="0"/>
              <a:t>causes increased consumption</a:t>
            </a:r>
          </a:p>
          <a:p>
            <a:pPr lvl="1"/>
            <a:r>
              <a:rPr lang="en-GB" dirty="0" smtClean="0"/>
              <a:t>Encouragement </a:t>
            </a:r>
            <a:r>
              <a:rPr lang="en-GB" dirty="0"/>
              <a:t>of waste</a:t>
            </a:r>
          </a:p>
          <a:p>
            <a:r>
              <a:rPr lang="en-GB" dirty="0" smtClean="0"/>
              <a:t>But on-line </a:t>
            </a:r>
            <a:r>
              <a:rPr lang="en-GB" dirty="0"/>
              <a:t>shopping </a:t>
            </a:r>
            <a:r>
              <a:rPr lang="en-GB" dirty="0" smtClean="0"/>
              <a:t>can save resources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A8D8047-A920-4A1C-B519-DEB955DF9654}" type="slidenum">
              <a:rPr lang="en-GB" altLang="en-US" smtClean="0"/>
              <a:pPr>
                <a:defRPr/>
              </a:pPr>
              <a:t>12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22293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Raised BY Technology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Working conditions</a:t>
            </a:r>
          </a:p>
          <a:p>
            <a:pPr lvl="1"/>
            <a:r>
              <a:rPr lang="en-GB" sz="2000" dirty="0" smtClean="0"/>
              <a:t>Virtual offices</a:t>
            </a:r>
          </a:p>
          <a:p>
            <a:pPr lvl="1"/>
            <a:r>
              <a:rPr lang="en-GB" sz="2000" dirty="0" smtClean="0"/>
              <a:t>Internet work — guru.com</a:t>
            </a:r>
          </a:p>
          <a:p>
            <a:r>
              <a:rPr lang="en-GB" sz="2400" dirty="0" smtClean="0"/>
              <a:t>Workplace Practices</a:t>
            </a:r>
          </a:p>
          <a:p>
            <a:pPr lvl="1"/>
            <a:r>
              <a:rPr lang="en-GB" sz="2000" dirty="0" smtClean="0"/>
              <a:t>GPS (Global Positioning System) and GSM tracking (Global System for Mobile Communications)</a:t>
            </a:r>
          </a:p>
          <a:p>
            <a:pPr lvl="1"/>
            <a:r>
              <a:rPr lang="en-GB" sz="2000" dirty="0" smtClean="0"/>
              <a:t>Mobiles — on call 24/7</a:t>
            </a:r>
          </a:p>
          <a:p>
            <a:pPr lvl="1"/>
            <a:r>
              <a:rPr lang="en-GB" sz="2000" dirty="0" smtClean="0"/>
              <a:t>Surfing the net - wasting employers’ time – </a:t>
            </a:r>
            <a:br>
              <a:rPr lang="en-GB" sz="2000" dirty="0" smtClean="0"/>
            </a:br>
            <a:r>
              <a:rPr lang="en-GB" sz="2000" dirty="0" smtClean="0"/>
              <a:t>costs US companies $759 bn. a year?</a:t>
            </a:r>
          </a:p>
          <a:p>
            <a:pPr lvl="1"/>
            <a:r>
              <a:rPr lang="en-GB" sz="2000" dirty="0" smtClean="0"/>
              <a:t>Monitoring use of e-mail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55038" y="6556375"/>
            <a:ext cx="588962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A8D8047-A920-4A1C-B519-DEB955DF9654}" type="slidenum">
              <a:rPr lang="en-GB" altLang="en-US" smtClean="0"/>
              <a:pPr>
                <a:defRPr/>
              </a:pPr>
              <a:t>13</a:t>
            </a:fld>
            <a:endParaRPr lang="en-GB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013176"/>
            <a:ext cx="2195736" cy="12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2512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Benefits of technology</a:t>
            </a:r>
            <a:endParaRPr lang="en-US" alt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2400" dirty="0" smtClean="0"/>
              <a:t>Increased production of goods and services</a:t>
            </a:r>
          </a:p>
          <a:p>
            <a:r>
              <a:rPr lang="en-GB" altLang="en-US" sz="2400" dirty="0" smtClean="0"/>
              <a:t>Reduced amount of labour to produce goods and services (farming)</a:t>
            </a:r>
          </a:p>
          <a:p>
            <a:r>
              <a:rPr lang="en-GB" altLang="en-US" sz="2400" dirty="0" smtClean="0"/>
              <a:t>Labour easier and safer</a:t>
            </a:r>
          </a:p>
          <a:p>
            <a:r>
              <a:rPr lang="en-GB" altLang="en-US" sz="2400" dirty="0" smtClean="0"/>
              <a:t>Higher standard of living directly from labour saving technology (washing machines, better food)</a:t>
            </a:r>
          </a:p>
          <a:p>
            <a:r>
              <a:rPr lang="en-GB" altLang="en-US" sz="2400" dirty="0" smtClean="0"/>
              <a:t>Expansion of job related knowledge</a:t>
            </a:r>
          </a:p>
          <a:p>
            <a:r>
              <a:rPr lang="en-GB" altLang="en-US" sz="2400" dirty="0" smtClean="0"/>
              <a:t>Increased productivity in normal hours</a:t>
            </a:r>
          </a:p>
          <a:p>
            <a:r>
              <a:rPr lang="en-GB" altLang="en-US" sz="2400" dirty="0" smtClean="0"/>
              <a:t>Improved communication with clients</a:t>
            </a:r>
          </a:p>
          <a:p>
            <a:r>
              <a:rPr lang="en-GB" altLang="en-US" sz="2400" dirty="0" smtClean="0"/>
              <a:t>Relieves job stress</a:t>
            </a:r>
            <a:endParaRPr lang="en-US" altLang="en-US" sz="2400" dirty="0" smtClean="0"/>
          </a:p>
          <a:p>
            <a:endParaRPr lang="en-US" alt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94725" y="5648325"/>
            <a:ext cx="549275" cy="396875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9C39CFA6-482A-48BB-A3B1-E16631327008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3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this on Kontti?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How </a:t>
            </a:r>
            <a:r>
              <a:rPr lang="en-GB" i="1" dirty="0"/>
              <a:t>might </a:t>
            </a:r>
            <a:r>
              <a:rPr lang="en-GB" i="1" dirty="0" smtClean="0"/>
              <a:t>these issues influence </a:t>
            </a:r>
            <a:r>
              <a:rPr lang="en-GB" i="1" dirty="0"/>
              <a:t>the choices you make in responding to the assignment brief?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156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Summarise…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Technology has changed many aspects  of our lives considerably</a:t>
            </a:r>
          </a:p>
          <a:p>
            <a:r>
              <a:rPr lang="en-GB" dirty="0" smtClean="0"/>
              <a:t>Some of these changes are positive, others less so</a:t>
            </a:r>
          </a:p>
          <a:p>
            <a:r>
              <a:rPr lang="en-GB" dirty="0" smtClean="0"/>
              <a:t>We need to consider how to use the technology in an ethical way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9517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Technology and CSR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Lecture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215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Features of a Post-Industrial Society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Rise in mass production and disposable goods</a:t>
            </a:r>
          </a:p>
          <a:p>
            <a:r>
              <a:rPr lang="en-GB" sz="2800" dirty="0" smtClean="0"/>
              <a:t>Design and technology becomes outdated more quickly (think about the time between the last iPhone and the next one)</a:t>
            </a:r>
          </a:p>
          <a:p>
            <a:r>
              <a:rPr lang="en-GB" sz="2800" dirty="0" smtClean="0"/>
              <a:t>Industries die and new ones arise, impacting on workers</a:t>
            </a:r>
          </a:p>
          <a:p>
            <a:r>
              <a:rPr lang="en-GB" sz="2800" dirty="0" smtClean="0"/>
              <a:t>Increase in changes in work place and careers, partly influenced by the point </a:t>
            </a:r>
            <a:r>
              <a:rPr lang="en-GB" sz="2800" dirty="0" smtClean="0"/>
              <a:t>above</a:t>
            </a:r>
            <a:endParaRPr lang="en-GB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9756CC5-636C-4941-B667-1C1D1445C343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29791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Features of a Post-Industrial Society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Knowledge becomes outdated more quickly</a:t>
            </a:r>
          </a:p>
          <a:p>
            <a:r>
              <a:rPr lang="en-GB" sz="2800" dirty="0" smtClean="0"/>
              <a:t>Increase in people taking on temporary jobs</a:t>
            </a:r>
          </a:p>
          <a:p>
            <a:r>
              <a:rPr lang="en-GB" sz="2800" dirty="0" smtClean="0"/>
              <a:t>Increase in migration to follow the changing job market</a:t>
            </a:r>
          </a:p>
          <a:p>
            <a:r>
              <a:rPr lang="en-GB" sz="2800" dirty="0" smtClean="0"/>
              <a:t>Leading to more transient relationships</a:t>
            </a:r>
          </a:p>
          <a:p>
            <a:r>
              <a:rPr lang="en-GB" sz="2800" dirty="0" smtClean="0"/>
              <a:t>Increase in foreign travel</a:t>
            </a:r>
          </a:p>
          <a:p>
            <a:r>
              <a:rPr lang="en-GB" sz="2800" dirty="0" smtClean="0"/>
              <a:t>You will continue to feel the impact of these throughout your life</a:t>
            </a:r>
            <a:endParaRPr lang="en-GB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55038" y="6556375"/>
            <a:ext cx="588962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9756CC5-636C-4941-B667-1C1D1445C343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44928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Business ethics and technology</a:t>
            </a:r>
            <a:endParaRPr lang="en-US" dirty="0" smtClean="0"/>
          </a:p>
        </p:txBody>
      </p:sp>
      <p:sp>
        <p:nvSpPr>
          <p:cNvPr id="11266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/>
            <a:r>
              <a:rPr lang="en-GB" dirty="0" smtClean="0"/>
              <a:t>Technology advances more quickly than society government or business can grasp its consequences or ethics </a:t>
            </a:r>
          </a:p>
          <a:p>
            <a:r>
              <a:rPr lang="en-GB" dirty="0" smtClean="0"/>
              <a:t>Privacy invasion through cell phones</a:t>
            </a:r>
          </a:p>
          <a:p>
            <a:r>
              <a:rPr lang="en-GB" dirty="0" smtClean="0"/>
              <a:t>Social media: Facebook, Twitter, My Space and LinkedIn – are you really sick?  Do I think you’d fit in here?</a:t>
            </a:r>
          </a:p>
          <a:p>
            <a:r>
              <a:rPr lang="en-GB" dirty="0"/>
              <a:t>Software piracy (at home, illegal downloading of films, music </a:t>
            </a:r>
            <a:r>
              <a:rPr lang="en-GB" dirty="0" smtClean="0"/>
              <a:t>etc.)</a:t>
            </a:r>
            <a:endParaRPr lang="en-GB" dirty="0"/>
          </a:p>
          <a:p>
            <a:r>
              <a:rPr lang="en-GB" dirty="0" smtClean="0"/>
              <a:t>Online business collaboration</a:t>
            </a:r>
          </a:p>
          <a:p>
            <a:r>
              <a:rPr lang="en-GB" dirty="0" smtClean="0"/>
              <a:t>Employers and rental car companies have installed GPS without knowledge  </a:t>
            </a:r>
          </a:p>
          <a:p>
            <a:r>
              <a:rPr lang="en-GB" dirty="0" smtClean="0"/>
              <a:t>Monitoring emails on work </a:t>
            </a:r>
            <a:r>
              <a:rPr lang="en-GB" dirty="0" smtClean="0"/>
              <a:t>systems</a:t>
            </a:r>
          </a:p>
          <a:p>
            <a:r>
              <a:rPr lang="en-GB" dirty="0" smtClean="0"/>
              <a:t>The list goes on…</a:t>
            </a:r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pPr>
              <a:defRPr/>
            </a:pPr>
            <a:fld id="{9C39CFA6-482A-48BB-A3B1-E16631327008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97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2 Key Concepts</a:t>
            </a:r>
            <a:endParaRPr lang="en-US" alt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altLang="en-US" b="1" dirty="0" smtClean="0"/>
              <a:t>Technological determinism</a:t>
            </a:r>
            <a:r>
              <a:rPr lang="en-GB" altLang="en-US" dirty="0" smtClean="0"/>
              <a:t>: technology shapes social relationships and also that technological innovation follows an inevitable course</a:t>
            </a:r>
          </a:p>
          <a:p>
            <a:r>
              <a:rPr lang="en-GB" altLang="en-US" dirty="0" smtClean="0"/>
              <a:t>So what can be developed will be developed </a:t>
            </a:r>
          </a:p>
          <a:p>
            <a:pPr lvl="1"/>
            <a:r>
              <a:rPr lang="en-GB" dirty="0"/>
              <a:t>Split the </a:t>
            </a:r>
            <a:r>
              <a:rPr lang="en-GB" dirty="0" smtClean="0"/>
              <a:t>atom</a:t>
            </a:r>
          </a:p>
          <a:p>
            <a:pPr lvl="1"/>
            <a:r>
              <a:rPr lang="en-GB" dirty="0" smtClean="0"/>
              <a:t>Genetic modification</a:t>
            </a:r>
          </a:p>
          <a:p>
            <a:pPr lvl="1"/>
            <a:r>
              <a:rPr lang="en-GB" dirty="0" smtClean="0"/>
              <a:t>Technology </a:t>
            </a:r>
            <a:r>
              <a:rPr lang="en-GB" dirty="0"/>
              <a:t>to cure and </a:t>
            </a:r>
            <a:r>
              <a:rPr lang="en-GB" dirty="0" smtClean="0"/>
              <a:t>kill</a:t>
            </a:r>
          </a:p>
          <a:p>
            <a:pPr lvl="1"/>
            <a:r>
              <a:rPr lang="en-GB" dirty="0" smtClean="0"/>
              <a:t>Technology to monitor many aspects of life</a:t>
            </a:r>
            <a:endParaRPr lang="en-GB" dirty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pPr>
              <a:defRPr/>
            </a:pPr>
            <a:fld id="{9C39CFA6-482A-48BB-A3B1-E16631327008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41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2 Key </a:t>
            </a:r>
            <a:r>
              <a:rPr lang="en-GB" altLang="en-US" dirty="0" smtClean="0"/>
              <a:t>C</a:t>
            </a:r>
            <a:r>
              <a:rPr lang="en-GB" altLang="en-US" dirty="0" smtClean="0"/>
              <a:t>oncepts (continued)</a:t>
            </a:r>
            <a:endParaRPr lang="en-US" alt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altLang="en-US" b="1" dirty="0" smtClean="0"/>
              <a:t>Ethical or cultural lag:</a:t>
            </a:r>
            <a:r>
              <a:rPr lang="en-GB" altLang="en-US" dirty="0" smtClean="0"/>
              <a:t> technology exceeds ethical development</a:t>
            </a:r>
          </a:p>
          <a:p>
            <a:r>
              <a:rPr lang="en-GB" altLang="en-US" dirty="0" smtClean="0"/>
              <a:t>As early as 1922 William Ogburn identified this…nearly one hundred years later we don’t seem to have found a solution</a:t>
            </a:r>
          </a:p>
          <a:p>
            <a:pPr lvl="1"/>
            <a:r>
              <a:rPr lang="en-GB" dirty="0"/>
              <a:t>We can now use drones to kill people on a different continent.  Is this ethically different to e.g. fighting in the trenches in WW1 or bombing other countries in WW2</a:t>
            </a:r>
            <a:r>
              <a:rPr lang="en-GB" dirty="0" smtClean="0"/>
              <a:t>?</a:t>
            </a:r>
          </a:p>
          <a:p>
            <a:pPr lvl="1"/>
            <a:r>
              <a:rPr lang="en-GB" dirty="0"/>
              <a:t>We can follow a digital footprint for another person.  Should we? </a:t>
            </a:r>
          </a:p>
          <a:p>
            <a:endParaRPr lang="en-GB" dirty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pPr>
              <a:defRPr/>
            </a:pPr>
            <a:fld id="{9C39CFA6-482A-48BB-A3B1-E16631327008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287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Raised BY Technology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Privacy</a:t>
            </a:r>
            <a:endParaRPr lang="en-GB" dirty="0"/>
          </a:p>
          <a:p>
            <a:pPr lvl="1"/>
            <a:r>
              <a:rPr lang="en-GB" dirty="0" smtClean="0"/>
              <a:t>Centralisation </a:t>
            </a:r>
            <a:r>
              <a:rPr lang="en-GB" dirty="0"/>
              <a:t>of data</a:t>
            </a:r>
          </a:p>
          <a:p>
            <a:pPr lvl="1"/>
            <a:r>
              <a:rPr lang="en-GB" dirty="0" smtClean="0"/>
              <a:t>Recording </a:t>
            </a:r>
            <a:r>
              <a:rPr lang="en-GB" dirty="0"/>
              <a:t>of phone calls</a:t>
            </a:r>
          </a:p>
          <a:p>
            <a:pPr lvl="1"/>
            <a:r>
              <a:rPr lang="en-GB" dirty="0" smtClean="0"/>
              <a:t>Mobiles </a:t>
            </a:r>
            <a:r>
              <a:rPr lang="en-GB" dirty="0"/>
              <a:t>in public places</a:t>
            </a:r>
          </a:p>
          <a:p>
            <a:pPr lvl="1"/>
            <a:r>
              <a:rPr lang="en-GB" dirty="0" smtClean="0"/>
              <a:t>Monitoring </a:t>
            </a:r>
            <a:r>
              <a:rPr lang="en-GB" dirty="0"/>
              <a:t>of keystrokes</a:t>
            </a:r>
          </a:p>
          <a:p>
            <a:pPr lvl="1"/>
            <a:r>
              <a:rPr lang="en-GB" dirty="0"/>
              <a:t>CCTV</a:t>
            </a:r>
          </a:p>
          <a:p>
            <a:pPr lvl="1"/>
            <a:r>
              <a:rPr lang="en-GB" dirty="0"/>
              <a:t>Data Protection Act</a:t>
            </a:r>
          </a:p>
          <a:p>
            <a:pPr lvl="1"/>
            <a:r>
              <a:rPr lang="en-GB" dirty="0"/>
              <a:t>Freedom of Information Act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A8D8047-A920-4A1C-B519-DEB955DF9654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91223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Raised BY Technology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Methods of Marketing</a:t>
            </a:r>
          </a:p>
          <a:p>
            <a:pPr lvl="1"/>
            <a:r>
              <a:rPr lang="en-GB" sz="2000" dirty="0" smtClean="0"/>
              <a:t>Telesales, e-mail, junk mail</a:t>
            </a:r>
          </a:p>
          <a:p>
            <a:pPr lvl="1"/>
            <a:r>
              <a:rPr lang="en-GB" sz="2000" dirty="0" smtClean="0"/>
              <a:t>‘Cookies’</a:t>
            </a:r>
          </a:p>
          <a:p>
            <a:pPr lvl="1"/>
            <a:r>
              <a:rPr lang="en-GB" sz="2000" dirty="0" smtClean="0"/>
              <a:t>Problems of spamming, scamming, phishing, spyware, malware, identity theft, software piracy</a:t>
            </a:r>
          </a:p>
          <a:p>
            <a:pPr lvl="1"/>
            <a:r>
              <a:rPr lang="en-GB" sz="2000" dirty="0" smtClean="0"/>
              <a:t>Use of premium rate phone lines (business morals or business ethics?)</a:t>
            </a:r>
          </a:p>
          <a:p>
            <a:r>
              <a:rPr lang="en-GB" sz="2400" dirty="0" smtClean="0"/>
              <a:t>Attempts to combat unwanted communication</a:t>
            </a:r>
          </a:p>
          <a:p>
            <a:r>
              <a:rPr lang="en-GB" sz="2400" dirty="0" smtClean="0"/>
              <a:t>Anti-virus software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55038" y="6556375"/>
            <a:ext cx="588962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A8D8047-A920-4A1C-B519-DEB955DF9654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211246"/>
      </p:ext>
    </p:extLst>
  </p:cSld>
  <p:clrMapOvr>
    <a:masterClrMapping/>
  </p:clrMapOvr>
</p:sld>
</file>

<file path=ppt/theme/theme1.xml><?xml version="1.0" encoding="utf-8"?>
<a:theme xmlns:a="http://schemas.openxmlformats.org/drawingml/2006/main" name="uow2">
  <a:themeElements>
    <a:clrScheme name="uow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ow2">
      <a:majorFont>
        <a:latin typeface="Rockwel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ow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uow2</Template>
  <TotalTime>6017</TotalTime>
  <Words>1002</Words>
  <Application>Microsoft Office PowerPoint</Application>
  <PresentationFormat>On-screen Show (4:3)</PresentationFormat>
  <Paragraphs>137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uow2</vt:lpstr>
      <vt:lpstr>Welcome to International Project Week</vt:lpstr>
      <vt:lpstr>Technology and CSR</vt:lpstr>
      <vt:lpstr>Features of a Post-Industrial Society</vt:lpstr>
      <vt:lpstr>Features of a Post-Industrial Society</vt:lpstr>
      <vt:lpstr>Business ethics and technology</vt:lpstr>
      <vt:lpstr>2 Key Concepts</vt:lpstr>
      <vt:lpstr>2 Key Concepts (continued)</vt:lpstr>
      <vt:lpstr>Issues Raised BY Technology</vt:lpstr>
      <vt:lpstr>Issues Raised BY Technology</vt:lpstr>
      <vt:lpstr>Issues Raised BY Technology</vt:lpstr>
      <vt:lpstr>Issues Raised BY Technology</vt:lpstr>
      <vt:lpstr>Issues Raised BY Technology</vt:lpstr>
      <vt:lpstr>Issues Raised BY Technology</vt:lpstr>
      <vt:lpstr>Benefits of technology</vt:lpstr>
      <vt:lpstr>Impact of this on Kontti?</vt:lpstr>
      <vt:lpstr>To Summarise…</vt:lpstr>
    </vt:vector>
  </TitlesOfParts>
  <Company>University of Wolverhampton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in8055</dc:creator>
  <cp:lastModifiedBy>Nicky Adams</cp:lastModifiedBy>
  <cp:revision>373</cp:revision>
  <cp:lastPrinted>2011-10-07T14:31:02Z</cp:lastPrinted>
  <dcterms:created xsi:type="dcterms:W3CDTF">2009-12-02T13:43:23Z</dcterms:created>
  <dcterms:modified xsi:type="dcterms:W3CDTF">2017-05-11T09:47:25Z</dcterms:modified>
</cp:coreProperties>
</file>