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handoutMasterIdLst>
    <p:handoutMasterId r:id="rId20"/>
  </p:handoutMasterIdLst>
  <p:sldIdLst>
    <p:sldId id="257" r:id="rId2"/>
    <p:sldId id="400" r:id="rId3"/>
    <p:sldId id="428" r:id="rId4"/>
    <p:sldId id="445" r:id="rId5"/>
    <p:sldId id="429" r:id="rId6"/>
    <p:sldId id="446" r:id="rId7"/>
    <p:sldId id="449" r:id="rId8"/>
    <p:sldId id="451" r:id="rId9"/>
    <p:sldId id="427" r:id="rId10"/>
    <p:sldId id="430" r:id="rId11"/>
    <p:sldId id="432" r:id="rId12"/>
    <p:sldId id="434" r:id="rId13"/>
    <p:sldId id="437" r:id="rId14"/>
    <p:sldId id="440" r:id="rId15"/>
    <p:sldId id="441" r:id="rId16"/>
    <p:sldId id="417" r:id="rId17"/>
    <p:sldId id="402" r:id="rId18"/>
  </p:sldIdLst>
  <p:sldSz cx="9144000" cy="6858000" type="screen4x3"/>
  <p:notesSz cx="6662738" cy="9926638"/>
  <p:defaultTextStyle>
    <a:defPPr>
      <a:defRPr lang="en-GB"/>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 xmlns:p15="http://schemas.microsoft.com/office/powerpoint/2012/main">
        <p15:guide id="1" orient="horz" pos="3126">
          <p15:clr>
            <a:srgbClr val="A4A3A4"/>
          </p15:clr>
        </p15:guide>
        <p15:guide id="2" pos="209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a:srgbClr val="FEE814"/>
    <a:srgbClr val="FACB18"/>
    <a:srgbClr val="660066"/>
    <a:srgbClr val="CC0099"/>
    <a:srgbClr val="200029"/>
    <a:srgbClr val="1A001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507" autoAdjust="0"/>
    <p:restoredTop sz="84288" autoAdjust="0"/>
  </p:normalViewPr>
  <p:slideViewPr>
    <p:cSldViewPr>
      <p:cViewPr>
        <p:scale>
          <a:sx n="90" d="100"/>
          <a:sy n="90" d="100"/>
        </p:scale>
        <p:origin x="-2148" y="-19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2244"/>
    </p:cViewPr>
  </p:sorterViewPr>
  <p:notesViewPr>
    <p:cSldViewPr>
      <p:cViewPr varScale="1">
        <p:scale>
          <a:sx n="52" d="100"/>
          <a:sy n="52" d="100"/>
        </p:scale>
        <p:origin x="-2406" y="-90"/>
      </p:cViewPr>
      <p:guideLst>
        <p:guide orient="horz" pos="3126"/>
        <p:guide pos="2098"/>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6082" name="Rectangle 2"/>
          <p:cNvSpPr>
            <a:spLocks noGrp="1" noChangeArrowheads="1"/>
          </p:cNvSpPr>
          <p:nvPr>
            <p:ph type="hdr" sz="quarter"/>
          </p:nvPr>
        </p:nvSpPr>
        <p:spPr bwMode="auto">
          <a:xfrm>
            <a:off x="0" y="0"/>
            <a:ext cx="2887663" cy="496888"/>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200"/>
            </a:lvl1pPr>
          </a:lstStyle>
          <a:p>
            <a:pPr>
              <a:defRPr/>
            </a:pPr>
            <a:endParaRPr lang="en-GB" dirty="0"/>
          </a:p>
        </p:txBody>
      </p:sp>
      <p:sp>
        <p:nvSpPr>
          <p:cNvPr id="46083" name="Rectangle 3"/>
          <p:cNvSpPr>
            <a:spLocks noGrp="1" noChangeArrowheads="1"/>
          </p:cNvSpPr>
          <p:nvPr>
            <p:ph type="dt" sz="quarter" idx="1"/>
          </p:nvPr>
        </p:nvSpPr>
        <p:spPr bwMode="auto">
          <a:xfrm>
            <a:off x="3773488" y="0"/>
            <a:ext cx="2887662" cy="496888"/>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GB" dirty="0"/>
          </a:p>
        </p:txBody>
      </p:sp>
      <p:sp>
        <p:nvSpPr>
          <p:cNvPr id="46084" name="Rectangle 4"/>
          <p:cNvSpPr>
            <a:spLocks noGrp="1" noChangeArrowheads="1"/>
          </p:cNvSpPr>
          <p:nvPr>
            <p:ph type="ftr" sz="quarter" idx="2"/>
          </p:nvPr>
        </p:nvSpPr>
        <p:spPr bwMode="auto">
          <a:xfrm>
            <a:off x="0" y="9428163"/>
            <a:ext cx="2887663" cy="496887"/>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defRPr sz="1200"/>
            </a:lvl1pPr>
          </a:lstStyle>
          <a:p>
            <a:pPr>
              <a:defRPr/>
            </a:pPr>
            <a:endParaRPr lang="en-GB" dirty="0"/>
          </a:p>
        </p:txBody>
      </p:sp>
      <p:sp>
        <p:nvSpPr>
          <p:cNvPr id="46085" name="Rectangle 5"/>
          <p:cNvSpPr>
            <a:spLocks noGrp="1" noChangeArrowheads="1"/>
          </p:cNvSpPr>
          <p:nvPr>
            <p:ph type="sldNum" sz="quarter" idx="3"/>
          </p:nvPr>
        </p:nvSpPr>
        <p:spPr bwMode="auto">
          <a:xfrm>
            <a:off x="3773488" y="9428163"/>
            <a:ext cx="2887662" cy="496887"/>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a:defRPr sz="1200"/>
            </a:lvl1pPr>
          </a:lstStyle>
          <a:p>
            <a:pPr>
              <a:defRPr/>
            </a:pPr>
            <a:fld id="{3DFF9B02-B511-41B7-B86E-BB5F03402011}" type="slidenum">
              <a:rPr lang="en-GB"/>
              <a:pPr>
                <a:defRPr/>
              </a:pPr>
              <a:t>‹#›</a:t>
            </a:fld>
            <a:endParaRPr lang="en-GB" dirty="0"/>
          </a:p>
        </p:txBody>
      </p:sp>
    </p:spTree>
    <p:extLst>
      <p:ext uri="{BB962C8B-B14F-4D97-AF65-F5344CB8AC3E}">
        <p14:creationId xmlns:p14="http://schemas.microsoft.com/office/powerpoint/2010/main" val="200005213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02" name="Rectangle 2"/>
          <p:cNvSpPr>
            <a:spLocks noGrp="1" noChangeArrowheads="1"/>
          </p:cNvSpPr>
          <p:nvPr>
            <p:ph type="hdr" sz="quarter"/>
          </p:nvPr>
        </p:nvSpPr>
        <p:spPr bwMode="auto">
          <a:xfrm>
            <a:off x="0" y="0"/>
            <a:ext cx="2887663" cy="496888"/>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200"/>
            </a:lvl1pPr>
          </a:lstStyle>
          <a:p>
            <a:pPr>
              <a:defRPr/>
            </a:pPr>
            <a:endParaRPr lang="en-GB" dirty="0"/>
          </a:p>
        </p:txBody>
      </p:sp>
      <p:sp>
        <p:nvSpPr>
          <p:cNvPr id="51203" name="Rectangle 3"/>
          <p:cNvSpPr>
            <a:spLocks noGrp="1" noChangeArrowheads="1"/>
          </p:cNvSpPr>
          <p:nvPr>
            <p:ph type="dt" idx="1"/>
          </p:nvPr>
        </p:nvSpPr>
        <p:spPr bwMode="auto">
          <a:xfrm>
            <a:off x="3773488" y="0"/>
            <a:ext cx="2887662" cy="496888"/>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GB" dirty="0"/>
          </a:p>
        </p:txBody>
      </p:sp>
      <p:sp>
        <p:nvSpPr>
          <p:cNvPr id="14340" name="Rectangle 4"/>
          <p:cNvSpPr>
            <a:spLocks noGrp="1" noRot="1" noChangeAspect="1" noChangeArrowheads="1" noTextEdit="1"/>
          </p:cNvSpPr>
          <p:nvPr>
            <p:ph type="sldImg" idx="2"/>
          </p:nvPr>
        </p:nvSpPr>
        <p:spPr bwMode="auto">
          <a:xfrm>
            <a:off x="849313" y="744538"/>
            <a:ext cx="4964112" cy="37226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5" name="Rectangle 5"/>
          <p:cNvSpPr>
            <a:spLocks noGrp="1" noChangeArrowheads="1"/>
          </p:cNvSpPr>
          <p:nvPr>
            <p:ph type="body" sz="quarter" idx="3"/>
          </p:nvPr>
        </p:nvSpPr>
        <p:spPr bwMode="auto">
          <a:xfrm>
            <a:off x="666750" y="4714875"/>
            <a:ext cx="5329238" cy="4467225"/>
          </a:xfrm>
          <a:prstGeom prst="rect">
            <a:avLst/>
          </a:prstGeom>
          <a:noFill/>
          <a:ln>
            <a:noFill/>
          </a:ln>
          <a:effectLst/>
          <a:ex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51206" name="Rectangle 6"/>
          <p:cNvSpPr>
            <a:spLocks noGrp="1" noChangeArrowheads="1"/>
          </p:cNvSpPr>
          <p:nvPr>
            <p:ph type="ftr" sz="quarter" idx="4"/>
          </p:nvPr>
        </p:nvSpPr>
        <p:spPr bwMode="auto">
          <a:xfrm>
            <a:off x="0" y="9428163"/>
            <a:ext cx="2887663" cy="496887"/>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defRPr sz="1200"/>
            </a:lvl1pPr>
          </a:lstStyle>
          <a:p>
            <a:pPr>
              <a:defRPr/>
            </a:pPr>
            <a:endParaRPr lang="en-GB" dirty="0"/>
          </a:p>
        </p:txBody>
      </p:sp>
      <p:sp>
        <p:nvSpPr>
          <p:cNvPr id="51207" name="Rectangle 7"/>
          <p:cNvSpPr>
            <a:spLocks noGrp="1" noChangeArrowheads="1"/>
          </p:cNvSpPr>
          <p:nvPr>
            <p:ph type="sldNum" sz="quarter" idx="5"/>
          </p:nvPr>
        </p:nvSpPr>
        <p:spPr bwMode="auto">
          <a:xfrm>
            <a:off x="3773488" y="9428163"/>
            <a:ext cx="2887662" cy="496887"/>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a:defRPr sz="1200"/>
            </a:lvl1pPr>
          </a:lstStyle>
          <a:p>
            <a:pPr>
              <a:defRPr/>
            </a:pPr>
            <a:fld id="{8C91629A-89CF-4C2C-9865-CC6C32D5498C}" type="slidenum">
              <a:rPr lang="en-GB"/>
              <a:pPr>
                <a:defRPr/>
              </a:pPr>
              <a:t>‹#›</a:t>
            </a:fld>
            <a:endParaRPr lang="en-GB" dirty="0"/>
          </a:p>
        </p:txBody>
      </p:sp>
    </p:spTree>
    <p:extLst>
      <p:ext uri="{BB962C8B-B14F-4D97-AF65-F5344CB8AC3E}">
        <p14:creationId xmlns:p14="http://schemas.microsoft.com/office/powerpoint/2010/main" val="407887050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ln/>
        </p:spPr>
      </p:sp>
      <p:sp>
        <p:nvSpPr>
          <p:cNvPr id="34819" name="Notes Placeholder 2"/>
          <p:cNvSpPr>
            <a:spLocks noGrp="1"/>
          </p:cNvSpPr>
          <p:nvPr>
            <p:ph type="body" idx="1"/>
          </p:nvPr>
        </p:nvSpPr>
        <p:spPr>
          <a:noFill/>
        </p:spPr>
        <p:txBody>
          <a:bodyPr/>
          <a:lstStyle/>
          <a:p>
            <a:r>
              <a:rPr lang="en-GB" altLang="en-US" dirty="0" smtClean="0"/>
              <a:t>Waikayi, L., Fearon, C., Morris, L. and McLaughlin, H. (2012) Volunteer management: an exploratory case study within the British Red Cross. </a:t>
            </a:r>
            <a:r>
              <a:rPr lang="en-GB" altLang="en-US" i="1" dirty="0" smtClean="0"/>
              <a:t>Management Decision </a:t>
            </a:r>
            <a:r>
              <a:rPr lang="en-GB" altLang="en-US" b="1" dirty="0" smtClean="0"/>
              <a:t>50</a:t>
            </a:r>
            <a:r>
              <a:rPr lang="en-GB" altLang="en-US" dirty="0" smtClean="0"/>
              <a:t> (3). Pp.349-367.</a:t>
            </a:r>
          </a:p>
        </p:txBody>
      </p:sp>
      <p:sp>
        <p:nvSpPr>
          <p:cNvPr id="34820" name="Slide Number Placeholder 3"/>
          <p:cNvSpPr>
            <a:spLocks noGrp="1"/>
          </p:cNvSpPr>
          <p:nvPr>
            <p:ph type="sldNum" sz="quarter" idx="5"/>
          </p:nvPr>
        </p:nvSpPr>
        <p:spPr>
          <a:noFill/>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83F11F74-0576-4222-9FBE-9A5EEAB79C93}" type="slidenum">
              <a:rPr lang="en-GB" altLang="en-US" sz="1200" smtClean="0"/>
              <a:pPr/>
              <a:t>3</a:t>
            </a:fld>
            <a:endParaRPr lang="en-GB" altLang="en-US" sz="1200"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http://ec.europa.eu/citizenship/pdf/doc1018_en.pdf</a:t>
            </a:r>
            <a:endParaRPr lang="en-GB" dirty="0"/>
          </a:p>
        </p:txBody>
      </p:sp>
      <p:sp>
        <p:nvSpPr>
          <p:cNvPr id="4" name="Slide Number Placeholder 3"/>
          <p:cNvSpPr>
            <a:spLocks noGrp="1"/>
          </p:cNvSpPr>
          <p:nvPr>
            <p:ph type="sldNum" sz="quarter" idx="10"/>
          </p:nvPr>
        </p:nvSpPr>
        <p:spPr/>
        <p:txBody>
          <a:bodyPr/>
          <a:lstStyle/>
          <a:p>
            <a:pPr>
              <a:defRPr/>
            </a:pPr>
            <a:fld id="{8C91629A-89CF-4C2C-9865-CC6C32D5498C}" type="slidenum">
              <a:rPr lang="en-GB" smtClean="0"/>
              <a:pPr>
                <a:defRPr/>
              </a:pPr>
              <a:t>4</a:t>
            </a:fld>
            <a:endParaRPr lang="en-GB" dirty="0"/>
          </a:p>
        </p:txBody>
      </p:sp>
    </p:spTree>
    <p:extLst>
      <p:ext uri="{BB962C8B-B14F-4D97-AF65-F5344CB8AC3E}">
        <p14:creationId xmlns:p14="http://schemas.microsoft.com/office/powerpoint/2010/main" val="27904351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http://ec.europa.eu/citizenship/pdf/doc1018_en.pdf</a:t>
            </a:r>
            <a:endParaRPr lang="en-GB" dirty="0"/>
          </a:p>
        </p:txBody>
      </p:sp>
      <p:sp>
        <p:nvSpPr>
          <p:cNvPr id="4" name="Slide Number Placeholder 3"/>
          <p:cNvSpPr>
            <a:spLocks noGrp="1"/>
          </p:cNvSpPr>
          <p:nvPr>
            <p:ph type="sldNum" sz="quarter" idx="10"/>
          </p:nvPr>
        </p:nvSpPr>
        <p:spPr/>
        <p:txBody>
          <a:bodyPr/>
          <a:lstStyle/>
          <a:p>
            <a:pPr>
              <a:defRPr/>
            </a:pPr>
            <a:fld id="{8C91629A-89CF-4C2C-9865-CC6C32D5498C}" type="slidenum">
              <a:rPr lang="en-GB" smtClean="0"/>
              <a:pPr>
                <a:defRPr/>
              </a:pPr>
              <a:t>6</a:t>
            </a:fld>
            <a:endParaRPr lang="en-GB" dirty="0"/>
          </a:p>
        </p:txBody>
      </p:sp>
    </p:spTree>
    <p:extLst>
      <p:ext uri="{BB962C8B-B14F-4D97-AF65-F5344CB8AC3E}">
        <p14:creationId xmlns:p14="http://schemas.microsoft.com/office/powerpoint/2010/main" val="5891057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ln/>
        </p:spPr>
      </p:sp>
      <p:sp>
        <p:nvSpPr>
          <p:cNvPr id="38915" name="Notes Placeholder 2"/>
          <p:cNvSpPr>
            <a:spLocks noGrp="1"/>
          </p:cNvSpPr>
          <p:nvPr>
            <p:ph type="body" idx="1"/>
          </p:nvPr>
        </p:nvSpPr>
        <p:spPr>
          <a:noFill/>
        </p:spPr>
        <p:txBody>
          <a:bodyPr/>
          <a:lstStyle/>
          <a:p>
            <a:r>
              <a:rPr lang="en-GB" altLang="en-US" dirty="0" smtClean="0"/>
              <a:t>Ghoshal, S. (2005)  Bad management theories are destroying good management practices.  http://www.corporation2020.org/documents/Resources/Ghoshal.pdf </a:t>
            </a:r>
          </a:p>
        </p:txBody>
      </p:sp>
      <p:sp>
        <p:nvSpPr>
          <p:cNvPr id="38916" name="Slide Number Placeholder 3"/>
          <p:cNvSpPr>
            <a:spLocks noGrp="1"/>
          </p:cNvSpPr>
          <p:nvPr>
            <p:ph type="sldNum" sz="quarter" idx="5"/>
          </p:nvPr>
        </p:nvSpPr>
        <p:spPr>
          <a:noFill/>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0C10B710-0DD7-4014-8F58-D7841B1E5442}" type="slidenum">
              <a:rPr lang="en-GB" altLang="en-US" sz="1200" smtClean="0"/>
              <a:pPr/>
              <a:t>11</a:t>
            </a:fld>
            <a:endParaRPr lang="en-GB" altLang="en-US" sz="1200"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ln/>
        </p:spPr>
      </p:sp>
      <p:sp>
        <p:nvSpPr>
          <p:cNvPr id="43011" name="Notes Placeholder 2"/>
          <p:cNvSpPr>
            <a:spLocks noGrp="1"/>
          </p:cNvSpPr>
          <p:nvPr>
            <p:ph type="body" idx="1"/>
          </p:nvPr>
        </p:nvSpPr>
        <p:spPr>
          <a:noFill/>
        </p:spPr>
        <p:txBody>
          <a:bodyPr/>
          <a:lstStyle/>
          <a:p>
            <a:r>
              <a:rPr lang="en-GB" altLang="en-US" dirty="0" smtClean="0"/>
              <a:t>Strickland and Ockenden (2011) http://www.cypfconsortium.org.uk/UserFiles/File/job_substitution_volunteer_substitution_ockenden_strickland_2011_06_.pdf</a:t>
            </a:r>
          </a:p>
        </p:txBody>
      </p:sp>
      <p:sp>
        <p:nvSpPr>
          <p:cNvPr id="43012" name="Slide Number Placeholder 3"/>
          <p:cNvSpPr>
            <a:spLocks noGrp="1"/>
          </p:cNvSpPr>
          <p:nvPr>
            <p:ph type="sldNum" sz="quarter" idx="5"/>
          </p:nvPr>
        </p:nvSpPr>
        <p:spPr>
          <a:noFill/>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BEA3973A-B01B-4F18-BA14-9D94CD457662}" type="slidenum">
              <a:rPr lang="en-GB" altLang="en-US" sz="1200" smtClean="0"/>
              <a:pPr/>
              <a:t>15</a:t>
            </a:fld>
            <a:endParaRPr lang="en-GB" altLang="en-US" sz="1200" dirty="0"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395536" y="2512921"/>
            <a:ext cx="7772400" cy="1470025"/>
          </a:xfrm>
        </p:spPr>
        <p:txBody>
          <a:bodyPr/>
          <a:lstStyle>
            <a:lvl1pPr algn="l">
              <a:defRPr b="1">
                <a:solidFill>
                  <a:schemeClr val="bg1"/>
                </a:solidFill>
              </a:defRPr>
            </a:lvl1pPr>
          </a:lstStyle>
          <a:p>
            <a:pPr lvl="0"/>
            <a:r>
              <a:rPr lang="en-GB" noProof="0" dirty="0" smtClean="0"/>
              <a:t>Click to edit Master title style</a:t>
            </a:r>
          </a:p>
        </p:txBody>
      </p:sp>
      <p:sp>
        <p:nvSpPr>
          <p:cNvPr id="4099" name="Rectangle 3"/>
          <p:cNvSpPr>
            <a:spLocks noGrp="1" noChangeArrowheads="1"/>
          </p:cNvSpPr>
          <p:nvPr>
            <p:ph type="subTitle" idx="1"/>
          </p:nvPr>
        </p:nvSpPr>
        <p:spPr>
          <a:xfrm>
            <a:off x="395536" y="4268688"/>
            <a:ext cx="6400800" cy="1752600"/>
          </a:xfrm>
        </p:spPr>
        <p:txBody>
          <a:bodyPr/>
          <a:lstStyle>
            <a:lvl1pPr marL="0" indent="0" algn="l">
              <a:buFontTx/>
              <a:buNone/>
              <a:defRPr>
                <a:solidFill>
                  <a:schemeClr val="bg1"/>
                </a:solidFill>
                <a:latin typeface="Rockwell" pitchFamily="18" charset="0"/>
              </a:defRPr>
            </a:lvl1pPr>
          </a:lstStyle>
          <a:p>
            <a:pPr lvl="0"/>
            <a:r>
              <a:rPr lang="en-GB" noProof="0" dirty="0" smtClean="0"/>
              <a:t>Click to edit Master subtitle style</a:t>
            </a:r>
          </a:p>
        </p:txBody>
      </p:sp>
    </p:spTree>
    <p:extLst>
      <p:ext uri="{BB962C8B-B14F-4D97-AF65-F5344CB8AC3E}">
        <p14:creationId xmlns:p14="http://schemas.microsoft.com/office/powerpoint/2010/main" val="2315825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9113891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3700" y="990603"/>
            <a:ext cx="2105025" cy="546258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23850" y="990603"/>
            <a:ext cx="6167438" cy="54625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5602589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23528" y="1268760"/>
            <a:ext cx="8424863" cy="1143000"/>
          </a:xfrm>
        </p:spPr>
        <p:txBody>
          <a:bodyPr/>
          <a:lstStyle/>
          <a:p>
            <a:r>
              <a:rPr lang="en-US" smtClean="0"/>
              <a:t>Click to edit Master title style</a:t>
            </a:r>
            <a:endParaRPr lang="en-GB"/>
          </a:p>
        </p:txBody>
      </p:sp>
      <p:sp>
        <p:nvSpPr>
          <p:cNvPr id="3" name="Content Placeholder 2"/>
          <p:cNvSpPr>
            <a:spLocks noGrp="1"/>
          </p:cNvSpPr>
          <p:nvPr>
            <p:ph idx="1"/>
          </p:nvPr>
        </p:nvSpPr>
        <p:spPr>
          <a:xfrm>
            <a:off x="323862" y="2420889"/>
            <a:ext cx="8424863" cy="417646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8615426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178" indent="0">
              <a:buNone/>
              <a:defRPr sz="1800"/>
            </a:lvl2pPr>
            <a:lvl3pPr marL="914355" indent="0">
              <a:buNone/>
              <a:defRPr sz="1600"/>
            </a:lvl3pPr>
            <a:lvl4pPr marL="1371532" indent="0">
              <a:buNone/>
              <a:defRPr sz="1400"/>
            </a:lvl4pPr>
            <a:lvl5pPr marL="1828709" indent="0">
              <a:buNone/>
              <a:defRPr sz="1400"/>
            </a:lvl5pPr>
            <a:lvl6pPr marL="2285886" indent="0">
              <a:buNone/>
              <a:defRPr sz="1400"/>
            </a:lvl6pPr>
            <a:lvl7pPr marL="2743064" indent="0">
              <a:buNone/>
              <a:defRPr sz="1400"/>
            </a:lvl7pPr>
            <a:lvl8pPr marL="3200240" indent="0">
              <a:buNone/>
              <a:defRPr sz="1400"/>
            </a:lvl8pPr>
            <a:lvl9pPr marL="3657418" indent="0">
              <a:buNone/>
              <a:defRPr sz="1400"/>
            </a:lvl9pPr>
          </a:lstStyle>
          <a:p>
            <a:pPr lvl="0"/>
            <a:r>
              <a:rPr lang="en-US" smtClean="0"/>
              <a:t>Click to edit Master text styles</a:t>
            </a:r>
          </a:p>
        </p:txBody>
      </p:sp>
    </p:spTree>
    <p:extLst>
      <p:ext uri="{BB962C8B-B14F-4D97-AF65-F5344CB8AC3E}">
        <p14:creationId xmlns:p14="http://schemas.microsoft.com/office/powerpoint/2010/main" val="23487301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23862" y="1268760"/>
            <a:ext cx="8424863" cy="1143000"/>
          </a:xfrm>
        </p:spPr>
        <p:txBody>
          <a:bodyPr/>
          <a:lstStyle/>
          <a:p>
            <a:r>
              <a:rPr lang="en-US" smtClean="0"/>
              <a:t>Click to edit Master title style</a:t>
            </a:r>
            <a:endParaRPr lang="en-GB"/>
          </a:p>
        </p:txBody>
      </p:sp>
      <p:sp>
        <p:nvSpPr>
          <p:cNvPr id="3" name="Content Placeholder 2"/>
          <p:cNvSpPr>
            <a:spLocks noGrp="1"/>
          </p:cNvSpPr>
          <p:nvPr>
            <p:ph sz="half" idx="1"/>
          </p:nvPr>
        </p:nvSpPr>
        <p:spPr>
          <a:xfrm>
            <a:off x="323850" y="2420888"/>
            <a:ext cx="4135438" cy="4321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11700" y="2420888"/>
            <a:ext cx="4137025" cy="4321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3912785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1268760"/>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2420888"/>
            <a:ext cx="4040188" cy="639763"/>
          </a:xfrm>
        </p:spPr>
        <p:txBody>
          <a:bodyPr anchor="b"/>
          <a:lstStyle>
            <a:lvl1pPr marL="0" indent="0">
              <a:buNone/>
              <a:defRPr sz="2400" b="1"/>
            </a:lvl1pPr>
            <a:lvl2pPr marL="457178" indent="0">
              <a:buNone/>
              <a:defRPr sz="2000" b="1"/>
            </a:lvl2pPr>
            <a:lvl3pPr marL="914355" indent="0">
              <a:buNone/>
              <a:defRPr sz="1800" b="1"/>
            </a:lvl3pPr>
            <a:lvl4pPr marL="1371532" indent="0">
              <a:buNone/>
              <a:defRPr sz="1600" b="1"/>
            </a:lvl4pPr>
            <a:lvl5pPr marL="1828709" indent="0">
              <a:buNone/>
              <a:defRPr sz="1600" b="1"/>
            </a:lvl5pPr>
            <a:lvl6pPr marL="2285886" indent="0">
              <a:buNone/>
              <a:defRPr sz="1600" b="1"/>
            </a:lvl6pPr>
            <a:lvl7pPr marL="2743064" indent="0">
              <a:buNone/>
              <a:defRPr sz="1600" b="1"/>
            </a:lvl7pPr>
            <a:lvl8pPr marL="3200240" indent="0">
              <a:buNone/>
              <a:defRPr sz="1600" b="1"/>
            </a:lvl8pPr>
            <a:lvl9pPr marL="3657418"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3068960"/>
            <a:ext cx="4040188" cy="367240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33" y="2420888"/>
            <a:ext cx="4041775" cy="639763"/>
          </a:xfrm>
        </p:spPr>
        <p:txBody>
          <a:bodyPr anchor="b"/>
          <a:lstStyle>
            <a:lvl1pPr marL="0" indent="0">
              <a:buNone/>
              <a:defRPr sz="2400" b="1"/>
            </a:lvl1pPr>
            <a:lvl2pPr marL="457178" indent="0">
              <a:buNone/>
              <a:defRPr sz="2000" b="1"/>
            </a:lvl2pPr>
            <a:lvl3pPr marL="914355" indent="0">
              <a:buNone/>
              <a:defRPr sz="1800" b="1"/>
            </a:lvl3pPr>
            <a:lvl4pPr marL="1371532" indent="0">
              <a:buNone/>
              <a:defRPr sz="1600" b="1"/>
            </a:lvl4pPr>
            <a:lvl5pPr marL="1828709" indent="0">
              <a:buNone/>
              <a:defRPr sz="1600" b="1"/>
            </a:lvl5pPr>
            <a:lvl6pPr marL="2285886" indent="0">
              <a:buNone/>
              <a:defRPr sz="1600" b="1"/>
            </a:lvl6pPr>
            <a:lvl7pPr marL="2743064" indent="0">
              <a:buNone/>
              <a:defRPr sz="1600" b="1"/>
            </a:lvl7pPr>
            <a:lvl8pPr marL="3200240" indent="0">
              <a:buNone/>
              <a:defRPr sz="1600" b="1"/>
            </a:lvl8pPr>
            <a:lvl9pPr marL="3657418"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33" y="3068960"/>
            <a:ext cx="4041775" cy="367240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1175845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13177480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8453050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12" y="1594873"/>
            <a:ext cx="3008313" cy="1162051"/>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1594881"/>
            <a:ext cx="5111750" cy="51464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12" y="2756931"/>
            <a:ext cx="3008313" cy="3984437"/>
          </a:xfrm>
        </p:spPr>
        <p:txBody>
          <a:bodyPr/>
          <a:lstStyle>
            <a:lvl1pPr marL="0" indent="0">
              <a:buNone/>
              <a:defRPr sz="1400"/>
            </a:lvl1pPr>
            <a:lvl2pPr marL="457178" indent="0">
              <a:buNone/>
              <a:defRPr sz="1200"/>
            </a:lvl2pPr>
            <a:lvl3pPr marL="914355" indent="0">
              <a:buNone/>
              <a:defRPr sz="1000"/>
            </a:lvl3pPr>
            <a:lvl4pPr marL="1371532" indent="0">
              <a:buNone/>
              <a:defRPr sz="900"/>
            </a:lvl4pPr>
            <a:lvl5pPr marL="1828709" indent="0">
              <a:buNone/>
              <a:defRPr sz="900"/>
            </a:lvl5pPr>
            <a:lvl6pPr marL="2285886" indent="0">
              <a:buNone/>
              <a:defRPr sz="900"/>
            </a:lvl6pPr>
            <a:lvl7pPr marL="2743064" indent="0">
              <a:buNone/>
              <a:defRPr sz="900"/>
            </a:lvl7pPr>
            <a:lvl8pPr marL="3200240" indent="0">
              <a:buNone/>
              <a:defRPr sz="900"/>
            </a:lvl8pPr>
            <a:lvl9pPr marL="3657418" indent="0">
              <a:buNone/>
              <a:defRPr sz="900"/>
            </a:lvl9pPr>
          </a:lstStyle>
          <a:p>
            <a:pPr lvl="0"/>
            <a:r>
              <a:rPr lang="en-US" smtClean="0"/>
              <a:t>Click to edit Master text styles</a:t>
            </a:r>
          </a:p>
        </p:txBody>
      </p:sp>
    </p:spTree>
    <p:extLst>
      <p:ext uri="{BB962C8B-B14F-4D97-AF65-F5344CB8AC3E}">
        <p14:creationId xmlns:p14="http://schemas.microsoft.com/office/powerpoint/2010/main" val="3440963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9"/>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1604802"/>
            <a:ext cx="5486400" cy="3122777"/>
          </a:xfrm>
        </p:spPr>
        <p:txBody>
          <a:bodyPr/>
          <a:lstStyle>
            <a:lvl1pPr marL="0" indent="0">
              <a:buNone/>
              <a:defRPr sz="3200"/>
            </a:lvl1pPr>
            <a:lvl2pPr marL="457178" indent="0">
              <a:buNone/>
              <a:defRPr sz="2800"/>
            </a:lvl2pPr>
            <a:lvl3pPr marL="914355" indent="0">
              <a:buNone/>
              <a:defRPr sz="2400"/>
            </a:lvl3pPr>
            <a:lvl4pPr marL="1371532" indent="0">
              <a:buNone/>
              <a:defRPr sz="2000"/>
            </a:lvl4pPr>
            <a:lvl5pPr marL="1828709" indent="0">
              <a:buNone/>
              <a:defRPr sz="2000"/>
            </a:lvl5pPr>
            <a:lvl6pPr marL="2285886" indent="0">
              <a:buNone/>
              <a:defRPr sz="2000"/>
            </a:lvl6pPr>
            <a:lvl7pPr marL="2743064" indent="0">
              <a:buNone/>
              <a:defRPr sz="2000"/>
            </a:lvl7pPr>
            <a:lvl8pPr marL="3200240" indent="0">
              <a:buNone/>
              <a:defRPr sz="2000"/>
            </a:lvl8pPr>
            <a:lvl9pPr marL="3657418" indent="0">
              <a:buNone/>
              <a:defRPr sz="2000"/>
            </a:lvl9pPr>
          </a:lstStyle>
          <a:p>
            <a:pPr lvl="0"/>
            <a:endParaRPr lang="en-GB" noProof="0" dirty="0" smtClean="0"/>
          </a:p>
        </p:txBody>
      </p:sp>
      <p:sp>
        <p:nvSpPr>
          <p:cNvPr id="4" name="Text Placeholder 3"/>
          <p:cNvSpPr>
            <a:spLocks noGrp="1"/>
          </p:cNvSpPr>
          <p:nvPr>
            <p:ph type="body" sz="half" idx="2"/>
          </p:nvPr>
        </p:nvSpPr>
        <p:spPr>
          <a:xfrm>
            <a:off x="1792288" y="5367345"/>
            <a:ext cx="5486400" cy="804863"/>
          </a:xfrm>
        </p:spPr>
        <p:txBody>
          <a:bodyPr/>
          <a:lstStyle>
            <a:lvl1pPr marL="0" indent="0">
              <a:buNone/>
              <a:defRPr sz="1400"/>
            </a:lvl1pPr>
            <a:lvl2pPr marL="457178" indent="0">
              <a:buNone/>
              <a:defRPr sz="1200"/>
            </a:lvl2pPr>
            <a:lvl3pPr marL="914355" indent="0">
              <a:buNone/>
              <a:defRPr sz="1000"/>
            </a:lvl3pPr>
            <a:lvl4pPr marL="1371532" indent="0">
              <a:buNone/>
              <a:defRPr sz="900"/>
            </a:lvl4pPr>
            <a:lvl5pPr marL="1828709" indent="0">
              <a:buNone/>
              <a:defRPr sz="900"/>
            </a:lvl5pPr>
            <a:lvl6pPr marL="2285886" indent="0">
              <a:buNone/>
              <a:defRPr sz="900"/>
            </a:lvl6pPr>
            <a:lvl7pPr marL="2743064" indent="0">
              <a:buNone/>
              <a:defRPr sz="900"/>
            </a:lvl7pPr>
            <a:lvl8pPr marL="3200240" indent="0">
              <a:buNone/>
              <a:defRPr sz="900"/>
            </a:lvl8pPr>
            <a:lvl9pPr marL="3657418" indent="0">
              <a:buNone/>
              <a:defRPr sz="900"/>
            </a:lvl9pPr>
          </a:lstStyle>
          <a:p>
            <a:pPr lvl="0"/>
            <a:r>
              <a:rPr lang="en-US" smtClean="0"/>
              <a:t>Click to edit Master text styles</a:t>
            </a:r>
          </a:p>
        </p:txBody>
      </p:sp>
    </p:spTree>
    <p:extLst>
      <p:ext uri="{BB962C8B-B14F-4D97-AF65-F5344CB8AC3E}">
        <p14:creationId xmlns:p14="http://schemas.microsoft.com/office/powerpoint/2010/main" val="3166532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lum/>
          </a:blip>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323862" y="1268760"/>
            <a:ext cx="842486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dirty="0" smtClean="0"/>
              <a:t>Click to edit Master title style</a:t>
            </a:r>
          </a:p>
        </p:txBody>
      </p:sp>
      <p:sp>
        <p:nvSpPr>
          <p:cNvPr id="2051" name="Rectangle 3"/>
          <p:cNvSpPr>
            <a:spLocks noGrp="1" noChangeArrowheads="1"/>
          </p:cNvSpPr>
          <p:nvPr>
            <p:ph type="body" idx="1"/>
          </p:nvPr>
        </p:nvSpPr>
        <p:spPr bwMode="auto">
          <a:xfrm>
            <a:off x="323862" y="2420888"/>
            <a:ext cx="8424863"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Tree>
  </p:cSld>
  <p:clrMap bg1="lt1" tx1="dk1" bg2="lt2" tx2="dk2" accent1="accent1" accent2="accent2" accent3="accent3" accent4="accent4" accent5="accent5" accent6="accent6" hlink="hlink" folHlink="folHlink"/>
  <p:sldLayoutIdLst>
    <p:sldLayoutId id="2147483983" r:id="rId1"/>
    <p:sldLayoutId id="2147483973" r:id="rId2"/>
    <p:sldLayoutId id="2147483974" r:id="rId3"/>
    <p:sldLayoutId id="2147483975" r:id="rId4"/>
    <p:sldLayoutId id="2147483976" r:id="rId5"/>
    <p:sldLayoutId id="2147483977" r:id="rId6"/>
    <p:sldLayoutId id="2147483978" r:id="rId7"/>
    <p:sldLayoutId id="2147483979" r:id="rId8"/>
    <p:sldLayoutId id="2147483980" r:id="rId9"/>
    <p:sldLayoutId id="2147483981" r:id="rId10"/>
    <p:sldLayoutId id="2147483982" r:id="rId11"/>
  </p:sldLayoutIdLst>
  <p:hf hdr="0" ftr="0" dt="0"/>
  <p:txStyles>
    <p:titleStyle>
      <a:lvl1pPr algn="l" rtl="0" eaLnBrk="0" fontAlgn="base" hangingPunct="0">
        <a:spcBef>
          <a:spcPct val="0"/>
        </a:spcBef>
        <a:spcAft>
          <a:spcPct val="0"/>
        </a:spcAft>
        <a:defRPr sz="36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Rockwell" pitchFamily="18" charset="0"/>
        </a:defRPr>
      </a:lvl2pPr>
      <a:lvl3pPr algn="l" rtl="0" eaLnBrk="0" fontAlgn="base" hangingPunct="0">
        <a:spcBef>
          <a:spcPct val="0"/>
        </a:spcBef>
        <a:spcAft>
          <a:spcPct val="0"/>
        </a:spcAft>
        <a:defRPr sz="3600">
          <a:solidFill>
            <a:schemeClr val="tx2"/>
          </a:solidFill>
          <a:latin typeface="Rockwell" pitchFamily="18" charset="0"/>
        </a:defRPr>
      </a:lvl3pPr>
      <a:lvl4pPr algn="l" rtl="0" eaLnBrk="0" fontAlgn="base" hangingPunct="0">
        <a:spcBef>
          <a:spcPct val="0"/>
        </a:spcBef>
        <a:spcAft>
          <a:spcPct val="0"/>
        </a:spcAft>
        <a:defRPr sz="3600">
          <a:solidFill>
            <a:schemeClr val="tx2"/>
          </a:solidFill>
          <a:latin typeface="Rockwell" pitchFamily="18" charset="0"/>
        </a:defRPr>
      </a:lvl4pPr>
      <a:lvl5pPr algn="l" rtl="0" eaLnBrk="0" fontAlgn="base" hangingPunct="0">
        <a:spcBef>
          <a:spcPct val="0"/>
        </a:spcBef>
        <a:spcAft>
          <a:spcPct val="0"/>
        </a:spcAft>
        <a:defRPr sz="3600">
          <a:solidFill>
            <a:schemeClr val="tx2"/>
          </a:solidFill>
          <a:latin typeface="Rockwell" pitchFamily="18" charset="0"/>
        </a:defRPr>
      </a:lvl5pPr>
      <a:lvl6pPr marL="457178" algn="l" rtl="0" fontAlgn="base">
        <a:spcBef>
          <a:spcPct val="0"/>
        </a:spcBef>
        <a:spcAft>
          <a:spcPct val="0"/>
        </a:spcAft>
        <a:defRPr sz="3600">
          <a:solidFill>
            <a:schemeClr val="tx2"/>
          </a:solidFill>
          <a:latin typeface="Rockwell" pitchFamily="18" charset="0"/>
        </a:defRPr>
      </a:lvl6pPr>
      <a:lvl7pPr marL="914355" algn="l" rtl="0" fontAlgn="base">
        <a:spcBef>
          <a:spcPct val="0"/>
        </a:spcBef>
        <a:spcAft>
          <a:spcPct val="0"/>
        </a:spcAft>
        <a:defRPr sz="3600">
          <a:solidFill>
            <a:schemeClr val="tx2"/>
          </a:solidFill>
          <a:latin typeface="Rockwell" pitchFamily="18" charset="0"/>
        </a:defRPr>
      </a:lvl7pPr>
      <a:lvl8pPr marL="1371532" algn="l" rtl="0" fontAlgn="base">
        <a:spcBef>
          <a:spcPct val="0"/>
        </a:spcBef>
        <a:spcAft>
          <a:spcPct val="0"/>
        </a:spcAft>
        <a:defRPr sz="3600">
          <a:solidFill>
            <a:schemeClr val="tx2"/>
          </a:solidFill>
          <a:latin typeface="Rockwell" pitchFamily="18" charset="0"/>
        </a:defRPr>
      </a:lvl8pPr>
      <a:lvl9pPr marL="1828709" algn="l" rtl="0" fontAlgn="base">
        <a:spcBef>
          <a:spcPct val="0"/>
        </a:spcBef>
        <a:spcAft>
          <a:spcPct val="0"/>
        </a:spcAft>
        <a:defRPr sz="3600">
          <a:solidFill>
            <a:schemeClr val="tx2"/>
          </a:solidFill>
          <a:latin typeface="Rockwell" pitchFamily="18" charset="0"/>
        </a:defRPr>
      </a:lvl9pPr>
    </p:titleStyle>
    <p:bodyStyle>
      <a:lvl1pPr marL="342884" indent="-342884" algn="l" rtl="0" eaLnBrk="0" fontAlgn="base" hangingPunct="0">
        <a:spcBef>
          <a:spcPct val="20000"/>
        </a:spcBef>
        <a:spcAft>
          <a:spcPct val="0"/>
        </a:spcAft>
        <a:buChar char="•"/>
        <a:defRPr sz="3200">
          <a:solidFill>
            <a:schemeClr val="tx1"/>
          </a:solidFill>
          <a:latin typeface="+mn-lt"/>
          <a:ea typeface="+mn-ea"/>
          <a:cs typeface="+mn-cs"/>
        </a:defRPr>
      </a:lvl1pPr>
      <a:lvl2pPr marL="742913" indent="-285736" algn="l" rtl="0" eaLnBrk="0" fontAlgn="base" hangingPunct="0">
        <a:spcBef>
          <a:spcPct val="20000"/>
        </a:spcBef>
        <a:spcAft>
          <a:spcPct val="0"/>
        </a:spcAft>
        <a:buChar char="–"/>
        <a:defRPr sz="2800">
          <a:solidFill>
            <a:schemeClr val="tx1"/>
          </a:solidFill>
          <a:latin typeface="+mn-lt"/>
        </a:defRPr>
      </a:lvl2pPr>
      <a:lvl3pPr marL="1142944" indent="-228588" algn="l" rtl="0" eaLnBrk="0" fontAlgn="base" hangingPunct="0">
        <a:spcBef>
          <a:spcPct val="20000"/>
        </a:spcBef>
        <a:spcAft>
          <a:spcPct val="0"/>
        </a:spcAft>
        <a:buChar char="•"/>
        <a:defRPr sz="2400">
          <a:solidFill>
            <a:schemeClr val="tx1"/>
          </a:solidFill>
          <a:latin typeface="+mn-lt"/>
        </a:defRPr>
      </a:lvl3pPr>
      <a:lvl4pPr marL="1600120" indent="-228588" algn="l" rtl="0" eaLnBrk="0" fontAlgn="base" hangingPunct="0">
        <a:spcBef>
          <a:spcPct val="20000"/>
        </a:spcBef>
        <a:spcAft>
          <a:spcPct val="0"/>
        </a:spcAft>
        <a:buChar char="–"/>
        <a:defRPr sz="2000">
          <a:solidFill>
            <a:schemeClr val="tx1"/>
          </a:solidFill>
          <a:latin typeface="+mn-lt"/>
        </a:defRPr>
      </a:lvl4pPr>
      <a:lvl5pPr marL="2057297" indent="-228588" algn="l" rtl="0" eaLnBrk="0" fontAlgn="base" hangingPunct="0">
        <a:spcBef>
          <a:spcPct val="20000"/>
        </a:spcBef>
        <a:spcAft>
          <a:spcPct val="0"/>
        </a:spcAft>
        <a:buChar char="»"/>
        <a:defRPr sz="2000">
          <a:solidFill>
            <a:schemeClr val="tx1"/>
          </a:solidFill>
          <a:latin typeface="+mn-lt"/>
        </a:defRPr>
      </a:lvl5pPr>
      <a:lvl6pPr marL="2514474" indent="-228588" algn="l" rtl="0" fontAlgn="base">
        <a:spcBef>
          <a:spcPct val="20000"/>
        </a:spcBef>
        <a:spcAft>
          <a:spcPct val="0"/>
        </a:spcAft>
        <a:buChar char="»"/>
        <a:defRPr sz="2000">
          <a:solidFill>
            <a:schemeClr val="tx1"/>
          </a:solidFill>
          <a:latin typeface="+mn-lt"/>
        </a:defRPr>
      </a:lvl6pPr>
      <a:lvl7pPr marL="2971652" indent="-228588" algn="l" rtl="0" fontAlgn="base">
        <a:spcBef>
          <a:spcPct val="20000"/>
        </a:spcBef>
        <a:spcAft>
          <a:spcPct val="0"/>
        </a:spcAft>
        <a:buChar char="»"/>
        <a:defRPr sz="2000">
          <a:solidFill>
            <a:schemeClr val="tx1"/>
          </a:solidFill>
          <a:latin typeface="+mn-lt"/>
        </a:defRPr>
      </a:lvl7pPr>
      <a:lvl8pPr marL="3428829" indent="-228588" algn="l" rtl="0" fontAlgn="base">
        <a:spcBef>
          <a:spcPct val="20000"/>
        </a:spcBef>
        <a:spcAft>
          <a:spcPct val="0"/>
        </a:spcAft>
        <a:buChar char="»"/>
        <a:defRPr sz="2000">
          <a:solidFill>
            <a:schemeClr val="tx1"/>
          </a:solidFill>
          <a:latin typeface="+mn-lt"/>
        </a:defRPr>
      </a:lvl8pPr>
      <a:lvl9pPr marL="3886006" indent="-228588"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355" rtl="0" eaLnBrk="1" latinLnBrk="0" hangingPunct="1">
        <a:defRPr sz="1800" kern="1200">
          <a:solidFill>
            <a:schemeClr val="tx1"/>
          </a:solidFill>
          <a:latin typeface="+mn-lt"/>
          <a:ea typeface="+mn-ea"/>
          <a:cs typeface="+mn-cs"/>
        </a:defRPr>
      </a:lvl1pPr>
      <a:lvl2pPr marL="457178" algn="l" defTabSz="914355" rtl="0" eaLnBrk="1" latinLnBrk="0" hangingPunct="1">
        <a:defRPr sz="1800" kern="1200">
          <a:solidFill>
            <a:schemeClr val="tx1"/>
          </a:solidFill>
          <a:latin typeface="+mn-lt"/>
          <a:ea typeface="+mn-ea"/>
          <a:cs typeface="+mn-cs"/>
        </a:defRPr>
      </a:lvl2pPr>
      <a:lvl3pPr marL="914355" algn="l" defTabSz="914355" rtl="0" eaLnBrk="1" latinLnBrk="0" hangingPunct="1">
        <a:defRPr sz="1800" kern="1200">
          <a:solidFill>
            <a:schemeClr val="tx1"/>
          </a:solidFill>
          <a:latin typeface="+mn-lt"/>
          <a:ea typeface="+mn-ea"/>
          <a:cs typeface="+mn-cs"/>
        </a:defRPr>
      </a:lvl3pPr>
      <a:lvl4pPr marL="1371532" algn="l" defTabSz="914355" rtl="0" eaLnBrk="1" latinLnBrk="0" hangingPunct="1">
        <a:defRPr sz="1800" kern="1200">
          <a:solidFill>
            <a:schemeClr val="tx1"/>
          </a:solidFill>
          <a:latin typeface="+mn-lt"/>
          <a:ea typeface="+mn-ea"/>
          <a:cs typeface="+mn-cs"/>
        </a:defRPr>
      </a:lvl4pPr>
      <a:lvl5pPr marL="1828709" algn="l" defTabSz="914355" rtl="0" eaLnBrk="1" latinLnBrk="0" hangingPunct="1">
        <a:defRPr sz="1800" kern="1200">
          <a:solidFill>
            <a:schemeClr val="tx1"/>
          </a:solidFill>
          <a:latin typeface="+mn-lt"/>
          <a:ea typeface="+mn-ea"/>
          <a:cs typeface="+mn-cs"/>
        </a:defRPr>
      </a:lvl5pPr>
      <a:lvl6pPr marL="2285886" algn="l" defTabSz="914355" rtl="0" eaLnBrk="1" latinLnBrk="0" hangingPunct="1">
        <a:defRPr sz="1800" kern="1200">
          <a:solidFill>
            <a:schemeClr val="tx1"/>
          </a:solidFill>
          <a:latin typeface="+mn-lt"/>
          <a:ea typeface="+mn-ea"/>
          <a:cs typeface="+mn-cs"/>
        </a:defRPr>
      </a:lvl6pPr>
      <a:lvl7pPr marL="2743064" algn="l" defTabSz="914355" rtl="0" eaLnBrk="1" latinLnBrk="0" hangingPunct="1">
        <a:defRPr sz="1800" kern="1200">
          <a:solidFill>
            <a:schemeClr val="tx1"/>
          </a:solidFill>
          <a:latin typeface="+mn-lt"/>
          <a:ea typeface="+mn-ea"/>
          <a:cs typeface="+mn-cs"/>
        </a:defRPr>
      </a:lvl7pPr>
      <a:lvl8pPr marL="3200240" algn="l" defTabSz="914355" rtl="0" eaLnBrk="1" latinLnBrk="0" hangingPunct="1">
        <a:defRPr sz="1800" kern="1200">
          <a:solidFill>
            <a:schemeClr val="tx1"/>
          </a:solidFill>
          <a:latin typeface="+mn-lt"/>
          <a:ea typeface="+mn-ea"/>
          <a:cs typeface="+mn-cs"/>
        </a:defRPr>
      </a:lvl8pPr>
      <a:lvl9pPr marL="3657418" algn="l" defTabSz="914355"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p:txBody>
          <a:bodyPr/>
          <a:lstStyle/>
          <a:p>
            <a:pPr eaLnBrk="1" hangingPunct="1"/>
            <a:r>
              <a:rPr lang="en-GB" altLang="en-US" dirty="0" smtClean="0"/>
              <a:t>Welcome to International Project </a:t>
            </a:r>
            <a:r>
              <a:rPr lang="en-GB" altLang="en-US" dirty="0" smtClean="0"/>
              <a:t>Week</a:t>
            </a:r>
            <a:endParaRPr lang="en-GB" altLang="en-US" dirty="0" smtClean="0"/>
          </a:p>
        </p:txBody>
      </p:sp>
      <p:sp>
        <p:nvSpPr>
          <p:cNvPr id="3075" name="Rectangle 3"/>
          <p:cNvSpPr>
            <a:spLocks noGrp="1" noChangeArrowheads="1"/>
          </p:cNvSpPr>
          <p:nvPr>
            <p:ph type="subTitle" idx="1"/>
          </p:nvPr>
        </p:nvSpPr>
        <p:spPr/>
        <p:txBody>
          <a:bodyPr/>
          <a:lstStyle/>
          <a:p>
            <a:pPr eaLnBrk="1" hangingPunct="1"/>
            <a:r>
              <a:rPr lang="en-GB" altLang="en-US" sz="2800" i="1" dirty="0" smtClean="0"/>
              <a:t>Nicky Adams</a:t>
            </a:r>
          </a:p>
          <a:p>
            <a:pPr eaLnBrk="1" hangingPunct="1"/>
            <a:r>
              <a:rPr lang="en-GB" altLang="en-US" sz="2800" i="1" dirty="0" smtClean="0"/>
              <a:t>Senior Lecturer in HR and Leadership </a:t>
            </a:r>
            <a:endParaRPr lang="en-GB" altLang="en-US" dirty="0" smtClean="0"/>
          </a:p>
        </p:txBody>
      </p:sp>
    </p:spTree>
    <p:extLst>
      <p:ext uri="{BB962C8B-B14F-4D97-AF65-F5344CB8AC3E}">
        <p14:creationId xmlns:p14="http://schemas.microsoft.com/office/powerpoint/2010/main" val="312210730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GB" dirty="0" smtClean="0"/>
              <a:t>Reasons for Volunteers</a:t>
            </a:r>
            <a:endParaRPr lang="en-GB" dirty="0"/>
          </a:p>
        </p:txBody>
      </p:sp>
      <p:sp>
        <p:nvSpPr>
          <p:cNvPr id="11267" name="Content Placeholder 2"/>
          <p:cNvSpPr>
            <a:spLocks noGrp="1"/>
          </p:cNvSpPr>
          <p:nvPr>
            <p:ph idx="1"/>
          </p:nvPr>
        </p:nvSpPr>
        <p:spPr/>
        <p:txBody>
          <a:bodyPr/>
          <a:lstStyle/>
          <a:p>
            <a:pPr eaLnBrk="1" hangingPunct="1"/>
            <a:r>
              <a:rPr lang="en-GB" altLang="en-US" sz="2400" dirty="0" smtClean="0"/>
              <a:t>Many non-profit organisations rely very heavily on volunteers</a:t>
            </a:r>
          </a:p>
          <a:p>
            <a:pPr eaLnBrk="1" hangingPunct="1"/>
            <a:r>
              <a:rPr lang="en-GB" altLang="en-US" sz="2400" dirty="0" smtClean="0"/>
              <a:t>This  </a:t>
            </a:r>
            <a:r>
              <a:rPr lang="en-GB" altLang="en-US" sz="2400" dirty="0" smtClean="0"/>
              <a:t>allows the organisation to use funds to do more work without spending money on salaries and associated </a:t>
            </a:r>
            <a:r>
              <a:rPr lang="en-GB" altLang="en-US" sz="2400" dirty="0" smtClean="0"/>
              <a:t>costs</a:t>
            </a:r>
          </a:p>
          <a:p>
            <a:pPr eaLnBrk="1" hangingPunct="1"/>
            <a:r>
              <a:rPr lang="en-GB" altLang="en-US" sz="2400" dirty="0" smtClean="0"/>
              <a:t>Think </a:t>
            </a:r>
            <a:r>
              <a:rPr lang="en-GB" altLang="en-US" sz="2400" dirty="0"/>
              <a:t>of clubs and groups you have been involved with </a:t>
            </a:r>
            <a:r>
              <a:rPr lang="en-GB" altLang="en-US" sz="2400" dirty="0" smtClean="0"/>
              <a:t>– many of the adults </a:t>
            </a:r>
            <a:r>
              <a:rPr lang="en-GB" altLang="en-US" sz="2400" dirty="0"/>
              <a:t>involved will have been volunteers</a:t>
            </a:r>
          </a:p>
          <a:p>
            <a:pPr eaLnBrk="1" hangingPunct="1"/>
            <a:r>
              <a:rPr lang="en-GB" altLang="en-US" sz="2400" dirty="0"/>
              <a:t>Internationally think about natural disasters around the world – many of the rescue and health workers who go to these areas are volunteers, taking time away from their paid jobs to do this</a:t>
            </a:r>
          </a:p>
          <a:p>
            <a:pPr eaLnBrk="1" hangingPunct="1"/>
            <a:endParaRPr lang="en-GB" altLang="en-US" sz="2400" dirty="0" smtClean="0"/>
          </a:p>
        </p:txBody>
      </p:sp>
      <p:sp>
        <p:nvSpPr>
          <p:cNvPr id="11268" name="Slide Number Placeholder 3"/>
          <p:cNvSpPr>
            <a:spLocks noGrp="1"/>
          </p:cNvSpPr>
          <p:nvPr>
            <p:ph type="sldNum" sz="quarter" idx="4294967295"/>
          </p:nvPr>
        </p:nvSpPr>
        <p:spPr bwMode="auto">
          <a:xfrm>
            <a:off x="6251575" y="6556375"/>
            <a:ext cx="588963" cy="2286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C491B6AE-64C0-43F3-8DCD-42F4CB74A2C2}" type="slidenum">
              <a:rPr lang="en-GB" altLang="en-US" sz="1100" smtClean="0">
                <a:solidFill>
                  <a:schemeClr val="tx2"/>
                </a:solidFill>
              </a:rPr>
              <a:pPr/>
              <a:t>10</a:t>
            </a:fld>
            <a:endParaRPr lang="en-GB" altLang="en-US" sz="1100" dirty="0" smtClean="0">
              <a:solidFill>
                <a:schemeClr val="tx2"/>
              </a:solidFill>
            </a:endParaRPr>
          </a:p>
        </p:txBody>
      </p:sp>
    </p:spTree>
    <p:extLst>
      <p:ext uri="{BB962C8B-B14F-4D97-AF65-F5344CB8AC3E}">
        <p14:creationId xmlns:p14="http://schemas.microsoft.com/office/powerpoint/2010/main" val="35729003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GB" dirty="0" smtClean="0"/>
              <a:t>Employees</a:t>
            </a:r>
            <a:endParaRPr lang="en-GB" dirty="0"/>
          </a:p>
        </p:txBody>
      </p:sp>
      <p:sp>
        <p:nvSpPr>
          <p:cNvPr id="16387" name="Content Placeholder 2"/>
          <p:cNvSpPr>
            <a:spLocks noGrp="1"/>
          </p:cNvSpPr>
          <p:nvPr>
            <p:ph idx="1"/>
          </p:nvPr>
        </p:nvSpPr>
        <p:spPr/>
        <p:txBody>
          <a:bodyPr/>
          <a:lstStyle/>
          <a:p>
            <a:r>
              <a:rPr lang="en-GB" altLang="en-US" sz="2800" dirty="0" smtClean="0"/>
              <a:t>Although we talk of human capital, organisations often see employees as a cost</a:t>
            </a:r>
          </a:p>
          <a:p>
            <a:r>
              <a:rPr lang="en-GB" altLang="en-US" sz="2800" dirty="0" smtClean="0"/>
              <a:t>Agency theory assumes that employees are paid the full worth of their contribution to the organisation and that if they are dissatisfied they can easily find an alternative job</a:t>
            </a:r>
          </a:p>
          <a:p>
            <a:r>
              <a:rPr lang="en-GB" altLang="en-US" sz="2800" dirty="0" smtClean="0"/>
              <a:t>This is one idea which underpins the belief that shareholders have the highest risk in the relationship (Ghoshal, 2005)</a:t>
            </a:r>
          </a:p>
        </p:txBody>
      </p:sp>
      <p:sp>
        <p:nvSpPr>
          <p:cNvPr id="16388" name="Slide Number Placeholder 3"/>
          <p:cNvSpPr>
            <a:spLocks noGrp="1"/>
          </p:cNvSpPr>
          <p:nvPr>
            <p:ph type="sldNum" sz="quarter" idx="4294967295"/>
          </p:nvPr>
        </p:nvSpPr>
        <p:spPr bwMode="auto">
          <a:xfrm>
            <a:off x="6251575" y="6556375"/>
            <a:ext cx="588963" cy="2286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398D0519-D163-45F4-B443-F9235BBD6E34}" type="slidenum">
              <a:rPr lang="en-GB" altLang="en-US" sz="1100" smtClean="0">
                <a:solidFill>
                  <a:schemeClr val="tx2"/>
                </a:solidFill>
              </a:rPr>
              <a:pPr/>
              <a:t>11</a:t>
            </a:fld>
            <a:endParaRPr lang="en-GB" altLang="en-US" sz="1100" dirty="0" smtClean="0">
              <a:solidFill>
                <a:schemeClr val="tx2"/>
              </a:solidFill>
            </a:endParaRPr>
          </a:p>
        </p:txBody>
      </p:sp>
    </p:spTree>
    <p:extLst>
      <p:ext uri="{BB962C8B-B14F-4D97-AF65-F5344CB8AC3E}">
        <p14:creationId xmlns:p14="http://schemas.microsoft.com/office/powerpoint/2010/main" val="18953370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pPr>
              <a:defRPr/>
            </a:pPr>
            <a:r>
              <a:rPr lang="en-GB" altLang="en-US" dirty="0" smtClean="0"/>
              <a:t>Basic </a:t>
            </a:r>
            <a:r>
              <a:rPr lang="en-GB" altLang="en-US" dirty="0" smtClean="0"/>
              <a:t>Rights </a:t>
            </a:r>
            <a:r>
              <a:rPr lang="en-GB" altLang="en-US" dirty="0" smtClean="0"/>
              <a:t>of </a:t>
            </a:r>
            <a:r>
              <a:rPr lang="en-GB" altLang="en-US" dirty="0" smtClean="0"/>
              <a:t>Employees </a:t>
            </a:r>
            <a:endParaRPr lang="en-GB" altLang="en-US" dirty="0" smtClean="0"/>
          </a:p>
        </p:txBody>
      </p:sp>
      <p:sp>
        <p:nvSpPr>
          <p:cNvPr id="14339" name="Content Placeholder 2"/>
          <p:cNvSpPr>
            <a:spLocks noGrp="1"/>
          </p:cNvSpPr>
          <p:nvPr>
            <p:ph idx="1"/>
          </p:nvPr>
        </p:nvSpPr>
        <p:spPr/>
        <p:txBody>
          <a:bodyPr/>
          <a:lstStyle/>
          <a:p>
            <a:pPr>
              <a:defRPr/>
            </a:pPr>
            <a:r>
              <a:rPr lang="en-GB" sz="2400" b="1" dirty="0" smtClean="0"/>
              <a:t>Article </a:t>
            </a:r>
            <a:r>
              <a:rPr lang="en-GB" sz="2400" b="1" dirty="0" smtClean="0"/>
              <a:t>23 of the UN Universal Declaration of Human </a:t>
            </a:r>
            <a:r>
              <a:rPr lang="en-GB" sz="2400" b="1" dirty="0" smtClean="0"/>
              <a:t>Rights</a:t>
            </a:r>
            <a:r>
              <a:rPr lang="en-GB" sz="2400" b="1" dirty="0" smtClean="0"/>
              <a:t> </a:t>
            </a:r>
            <a:endParaRPr lang="en-GB" sz="2400" b="1" dirty="0" smtClean="0"/>
          </a:p>
          <a:p>
            <a:pPr marL="857229" lvl="1" indent="-457200">
              <a:buFont typeface="+mj-lt"/>
              <a:buAutoNum type="arabicPeriod"/>
              <a:defRPr/>
            </a:pPr>
            <a:r>
              <a:rPr lang="en-GB" sz="2000" dirty="0" smtClean="0"/>
              <a:t>Everyone has the right to work, to free choice of employment, to just and favourable conditions of work and to protection against unemployment.</a:t>
            </a:r>
          </a:p>
          <a:p>
            <a:pPr marL="857229" lvl="1" indent="-457200">
              <a:buFont typeface="+mj-lt"/>
              <a:buAutoNum type="arabicPeriod"/>
              <a:defRPr/>
            </a:pPr>
            <a:r>
              <a:rPr lang="en-GB" sz="2000" dirty="0" smtClean="0"/>
              <a:t>Everyone</a:t>
            </a:r>
            <a:r>
              <a:rPr lang="en-GB" sz="2000" dirty="0" smtClean="0"/>
              <a:t>, without any discrimination, has the right to equal pay for equal work</a:t>
            </a:r>
            <a:r>
              <a:rPr lang="en-GB" sz="2000" dirty="0" smtClean="0"/>
              <a:t>.</a:t>
            </a:r>
          </a:p>
          <a:p>
            <a:pPr marL="857229" lvl="1" indent="-457200">
              <a:buFont typeface="+mj-lt"/>
              <a:buAutoNum type="arabicPeriod"/>
              <a:defRPr/>
            </a:pPr>
            <a:r>
              <a:rPr lang="en-GB" sz="2000" dirty="0"/>
              <a:t>Everyone who works has the right to just and favourable remuneration ensuring for himself and his family an existence worthy of human dignity, and supplemented, if necessary, by other means of social protection.</a:t>
            </a:r>
          </a:p>
          <a:p>
            <a:pPr marL="857229" lvl="1" indent="-457200">
              <a:buFont typeface="+mj-lt"/>
              <a:buAutoNum type="arabicPeriod"/>
              <a:defRPr/>
            </a:pPr>
            <a:r>
              <a:rPr lang="en-GB" sz="2000" dirty="0"/>
              <a:t>Everyone has the right to form and to join trade unions for the protection of his interests.</a:t>
            </a:r>
          </a:p>
          <a:p>
            <a:pPr marL="0" indent="0">
              <a:buNone/>
              <a:defRPr/>
            </a:pPr>
            <a:r>
              <a:rPr lang="en-GB" sz="2400" dirty="0" smtClean="0"/>
              <a:t/>
            </a:r>
            <a:br>
              <a:rPr lang="en-GB" sz="2400" dirty="0" smtClean="0"/>
            </a:br>
            <a:endParaRPr lang="en-GB" altLang="en-US" sz="2400" dirty="0" smtClean="0"/>
          </a:p>
        </p:txBody>
      </p:sp>
      <p:sp>
        <p:nvSpPr>
          <p:cNvPr id="19460" name="Slide Number Placeholder 3"/>
          <p:cNvSpPr>
            <a:spLocks noGrp="1"/>
          </p:cNvSpPr>
          <p:nvPr>
            <p:ph type="sldNum" sz="quarter" idx="4294967295"/>
          </p:nvPr>
        </p:nvSpPr>
        <p:spPr bwMode="auto">
          <a:xfrm>
            <a:off x="6251575" y="6556375"/>
            <a:ext cx="588963" cy="2286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9A390D30-BA90-447E-A471-099BE2125B2D}" type="slidenum">
              <a:rPr lang="en-GB" altLang="en-US" sz="1100" smtClean="0">
                <a:solidFill>
                  <a:schemeClr val="tx2"/>
                </a:solidFill>
              </a:rPr>
              <a:pPr/>
              <a:t>12</a:t>
            </a:fld>
            <a:endParaRPr lang="en-GB" altLang="en-US" sz="1100" dirty="0" smtClean="0">
              <a:solidFill>
                <a:schemeClr val="tx2"/>
              </a:solidFill>
            </a:endParaRPr>
          </a:p>
        </p:txBody>
      </p:sp>
    </p:spTree>
    <p:extLst>
      <p:ext uri="{BB962C8B-B14F-4D97-AF65-F5344CB8AC3E}">
        <p14:creationId xmlns:p14="http://schemas.microsoft.com/office/powerpoint/2010/main" val="8436757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GB" dirty="0" smtClean="0"/>
              <a:t>Employees and </a:t>
            </a:r>
            <a:r>
              <a:rPr lang="en-GB" dirty="0" smtClean="0"/>
              <a:t>Business </a:t>
            </a:r>
            <a:r>
              <a:rPr lang="en-GB" dirty="0" smtClean="0"/>
              <a:t>Ethics</a:t>
            </a:r>
            <a:endParaRPr lang="en-GB" dirty="0"/>
          </a:p>
        </p:txBody>
      </p:sp>
      <p:sp>
        <p:nvSpPr>
          <p:cNvPr id="23555" name="Content Placeholder 2"/>
          <p:cNvSpPr>
            <a:spLocks noGrp="1"/>
          </p:cNvSpPr>
          <p:nvPr>
            <p:ph idx="1"/>
          </p:nvPr>
        </p:nvSpPr>
        <p:spPr/>
        <p:txBody>
          <a:bodyPr/>
          <a:lstStyle/>
          <a:p>
            <a:r>
              <a:rPr lang="en-GB" altLang="en-US" sz="2800" dirty="0" smtClean="0"/>
              <a:t>Employees are stakeholders, and Crane and Matten suggest that employees are often the most important resource in an organisation</a:t>
            </a:r>
          </a:p>
          <a:p>
            <a:r>
              <a:rPr lang="en-GB" altLang="en-US" sz="2800" dirty="0" smtClean="0"/>
              <a:t>Managing employees can be an ethical issue – rights versus duties</a:t>
            </a:r>
          </a:p>
          <a:p>
            <a:r>
              <a:rPr lang="en-GB" altLang="en-US" sz="2800" dirty="0" smtClean="0"/>
              <a:t>The term “human resources” implies that employees are competing for other resources within the organisation such as new technology, or cheaper overseas resources</a:t>
            </a:r>
          </a:p>
          <a:p>
            <a:endParaRPr lang="en-GB" altLang="en-US" sz="2800" dirty="0" smtClean="0"/>
          </a:p>
          <a:p>
            <a:endParaRPr lang="en-GB" altLang="en-US" sz="2800" dirty="0" smtClean="0"/>
          </a:p>
        </p:txBody>
      </p:sp>
      <p:sp>
        <p:nvSpPr>
          <p:cNvPr id="23556" name="Slide Number Placeholder 3"/>
          <p:cNvSpPr>
            <a:spLocks noGrp="1"/>
          </p:cNvSpPr>
          <p:nvPr>
            <p:ph type="sldNum" sz="quarter" idx="4294967295"/>
          </p:nvPr>
        </p:nvSpPr>
        <p:spPr bwMode="auto">
          <a:xfrm>
            <a:off x="6251575" y="6556375"/>
            <a:ext cx="588963" cy="2286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2DCE3956-CE9A-4F14-85B8-4DD94A934EE7}" type="slidenum">
              <a:rPr lang="en-GB" altLang="en-US" sz="1100" smtClean="0">
                <a:solidFill>
                  <a:schemeClr val="tx2"/>
                </a:solidFill>
              </a:rPr>
              <a:pPr/>
              <a:t>13</a:t>
            </a:fld>
            <a:endParaRPr lang="en-GB" altLang="en-US" sz="1100" dirty="0" smtClean="0">
              <a:solidFill>
                <a:schemeClr val="tx2"/>
              </a:solidFill>
            </a:endParaRPr>
          </a:p>
        </p:txBody>
      </p:sp>
    </p:spTree>
    <p:extLst>
      <p:ext uri="{BB962C8B-B14F-4D97-AF65-F5344CB8AC3E}">
        <p14:creationId xmlns:p14="http://schemas.microsoft.com/office/powerpoint/2010/main" val="24513797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GB" dirty="0" smtClean="0"/>
              <a:t>Job Substitution</a:t>
            </a:r>
            <a:endParaRPr lang="en-GB" dirty="0"/>
          </a:p>
        </p:txBody>
      </p:sp>
      <p:sp>
        <p:nvSpPr>
          <p:cNvPr id="29699" name="Content Placeholder 2"/>
          <p:cNvSpPr>
            <a:spLocks noGrp="1"/>
          </p:cNvSpPr>
          <p:nvPr>
            <p:ph idx="1"/>
          </p:nvPr>
        </p:nvSpPr>
        <p:spPr/>
        <p:txBody>
          <a:bodyPr/>
          <a:lstStyle/>
          <a:p>
            <a:r>
              <a:rPr lang="en-GB" altLang="en-US" sz="2800" dirty="0" smtClean="0"/>
              <a:t>One issue raised by </a:t>
            </a:r>
            <a:r>
              <a:rPr lang="en-GB" altLang="en-US" sz="2800" dirty="0" smtClean="0"/>
              <a:t>the </a:t>
            </a:r>
            <a:r>
              <a:rPr lang="en-GB" altLang="en-US" sz="2800" dirty="0" smtClean="0"/>
              <a:t>economic </a:t>
            </a:r>
            <a:r>
              <a:rPr lang="en-GB" altLang="en-US" sz="2800" dirty="0" smtClean="0"/>
              <a:t>downturn in the UK </a:t>
            </a:r>
            <a:r>
              <a:rPr lang="en-GB" altLang="en-US" sz="2800" dirty="0" smtClean="0"/>
              <a:t>is how the tasks get completed when costs need to be cut and head count is a casualty of this</a:t>
            </a:r>
          </a:p>
          <a:p>
            <a:r>
              <a:rPr lang="en-GB" altLang="en-US" sz="2800" dirty="0" smtClean="0"/>
              <a:t>Some organisations use volunteers to support their service</a:t>
            </a:r>
          </a:p>
          <a:p>
            <a:r>
              <a:rPr lang="en-GB" altLang="en-US" sz="2800" dirty="0" smtClean="0"/>
              <a:t>There is however a risk that organisations go down the route of job substitution</a:t>
            </a:r>
          </a:p>
        </p:txBody>
      </p:sp>
      <p:sp>
        <p:nvSpPr>
          <p:cNvPr id="29700" name="Slide Number Placeholder 3"/>
          <p:cNvSpPr>
            <a:spLocks noGrp="1"/>
          </p:cNvSpPr>
          <p:nvPr>
            <p:ph type="sldNum" sz="quarter" idx="4294967295"/>
          </p:nvPr>
        </p:nvSpPr>
        <p:spPr bwMode="auto">
          <a:xfrm>
            <a:off x="6251575" y="6556375"/>
            <a:ext cx="588963" cy="2286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62294E91-E06E-4823-B6C4-69E9C678596C}" type="slidenum">
              <a:rPr lang="en-GB" altLang="en-US" sz="1100" smtClean="0">
                <a:solidFill>
                  <a:schemeClr val="tx2"/>
                </a:solidFill>
              </a:rPr>
              <a:pPr/>
              <a:t>14</a:t>
            </a:fld>
            <a:endParaRPr lang="en-GB" altLang="en-US" sz="1100" dirty="0" smtClean="0">
              <a:solidFill>
                <a:schemeClr val="tx2"/>
              </a:solidFill>
            </a:endParaRPr>
          </a:p>
        </p:txBody>
      </p:sp>
    </p:spTree>
    <p:extLst>
      <p:ext uri="{BB962C8B-B14F-4D97-AF65-F5344CB8AC3E}">
        <p14:creationId xmlns:p14="http://schemas.microsoft.com/office/powerpoint/2010/main" val="42234967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GB" dirty="0" smtClean="0"/>
              <a:t>Job </a:t>
            </a:r>
            <a:r>
              <a:rPr lang="en-GB" dirty="0" smtClean="0"/>
              <a:t>Substitution (2)</a:t>
            </a:r>
            <a:endParaRPr lang="en-GB" dirty="0"/>
          </a:p>
        </p:txBody>
      </p:sp>
      <p:sp>
        <p:nvSpPr>
          <p:cNvPr id="30723" name="Content Placeholder 2"/>
          <p:cNvSpPr>
            <a:spLocks noGrp="1"/>
          </p:cNvSpPr>
          <p:nvPr>
            <p:ph idx="1"/>
          </p:nvPr>
        </p:nvSpPr>
        <p:spPr/>
        <p:txBody>
          <a:bodyPr/>
          <a:lstStyle/>
          <a:p>
            <a:r>
              <a:rPr lang="en-GB" altLang="en-US" sz="2800" dirty="0" smtClean="0"/>
              <a:t>This is where a paid post is replaced with a volunteer post, or where a volunteer post is created and includes activities usually associated with a paid staff </a:t>
            </a:r>
            <a:r>
              <a:rPr lang="en-GB" altLang="en-US" sz="2800" dirty="0" smtClean="0"/>
              <a:t>role</a:t>
            </a:r>
          </a:p>
          <a:p>
            <a:endParaRPr lang="en-GB" altLang="en-US" sz="2800" dirty="0" smtClean="0"/>
          </a:p>
        </p:txBody>
      </p:sp>
      <p:sp>
        <p:nvSpPr>
          <p:cNvPr id="30724" name="Slide Number Placeholder 3"/>
          <p:cNvSpPr>
            <a:spLocks noGrp="1"/>
          </p:cNvSpPr>
          <p:nvPr>
            <p:ph type="sldNum" sz="quarter" idx="4294967295"/>
          </p:nvPr>
        </p:nvSpPr>
        <p:spPr bwMode="auto">
          <a:xfrm>
            <a:off x="6251575" y="6556375"/>
            <a:ext cx="588963" cy="2286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D22ACDB0-3122-4469-AEAF-C6190C7E85C6}" type="slidenum">
              <a:rPr lang="en-GB" altLang="en-US" sz="1100" smtClean="0">
                <a:solidFill>
                  <a:schemeClr val="tx2"/>
                </a:solidFill>
              </a:rPr>
              <a:pPr/>
              <a:t>15</a:t>
            </a:fld>
            <a:endParaRPr lang="en-GB" altLang="en-US" sz="1100" dirty="0" smtClean="0">
              <a:solidFill>
                <a:schemeClr val="tx2"/>
              </a:solidFill>
            </a:endParaRPr>
          </a:p>
        </p:txBody>
      </p:sp>
    </p:spTree>
    <p:extLst>
      <p:ext uri="{BB962C8B-B14F-4D97-AF65-F5344CB8AC3E}">
        <p14:creationId xmlns:p14="http://schemas.microsoft.com/office/powerpoint/2010/main" val="109886446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Impact of this on Kontti?</a:t>
            </a:r>
            <a:endParaRPr lang="en-GB" dirty="0"/>
          </a:p>
        </p:txBody>
      </p:sp>
      <p:sp>
        <p:nvSpPr>
          <p:cNvPr id="3" name="Content Placeholder 2"/>
          <p:cNvSpPr>
            <a:spLocks noGrp="1"/>
          </p:cNvSpPr>
          <p:nvPr>
            <p:ph idx="1"/>
          </p:nvPr>
        </p:nvSpPr>
        <p:spPr/>
        <p:txBody>
          <a:bodyPr/>
          <a:lstStyle/>
          <a:p>
            <a:r>
              <a:rPr lang="en-GB" i="1" dirty="0" smtClean="0"/>
              <a:t>How </a:t>
            </a:r>
            <a:r>
              <a:rPr lang="en-GB" i="1" dirty="0"/>
              <a:t>might </a:t>
            </a:r>
            <a:r>
              <a:rPr lang="en-GB" i="1" dirty="0" smtClean="0"/>
              <a:t>these issues influence </a:t>
            </a:r>
            <a:r>
              <a:rPr lang="en-GB" i="1" dirty="0"/>
              <a:t>the choices you make in responding to the assignment brief? </a:t>
            </a:r>
            <a:r>
              <a:rPr lang="en-GB" i="1" dirty="0" smtClean="0"/>
              <a:t>	</a:t>
            </a:r>
          </a:p>
          <a:p>
            <a:pPr lvl="1"/>
            <a:r>
              <a:rPr lang="en-GB" altLang="en-US" i="1" dirty="0"/>
              <a:t>I</a:t>
            </a:r>
            <a:r>
              <a:rPr lang="en-GB" altLang="en-US" i="1" dirty="0" smtClean="0"/>
              <a:t>n </a:t>
            </a:r>
            <a:r>
              <a:rPr lang="en-GB" altLang="en-US" i="1" dirty="0"/>
              <a:t>considering a sustainable future for Kontti, you might like to think about the balance of staff to volunteers and the impact this might </a:t>
            </a:r>
            <a:r>
              <a:rPr lang="en-GB" altLang="en-US" i="1" dirty="0" smtClean="0"/>
              <a:t>have</a:t>
            </a:r>
            <a:endParaRPr lang="en-GB" altLang="en-US" i="1" dirty="0"/>
          </a:p>
          <a:p>
            <a:endParaRPr lang="en-GB" i="1" dirty="0"/>
          </a:p>
          <a:p>
            <a:endParaRPr lang="en-GB" dirty="0"/>
          </a:p>
        </p:txBody>
      </p:sp>
    </p:spTree>
    <p:extLst>
      <p:ext uri="{BB962C8B-B14F-4D97-AF65-F5344CB8AC3E}">
        <p14:creationId xmlns:p14="http://schemas.microsoft.com/office/powerpoint/2010/main" val="21701561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To Summarise…</a:t>
            </a:r>
            <a:endParaRPr lang="en-GB" dirty="0"/>
          </a:p>
        </p:txBody>
      </p:sp>
      <p:sp>
        <p:nvSpPr>
          <p:cNvPr id="3" name="Content Placeholder 2"/>
          <p:cNvSpPr>
            <a:spLocks noGrp="1"/>
          </p:cNvSpPr>
          <p:nvPr>
            <p:ph idx="1"/>
          </p:nvPr>
        </p:nvSpPr>
        <p:spPr/>
        <p:txBody>
          <a:bodyPr/>
          <a:lstStyle/>
          <a:p>
            <a:r>
              <a:rPr lang="en-GB" dirty="0" smtClean="0"/>
              <a:t>Kontti is reliant on both staff and volunteers</a:t>
            </a:r>
          </a:p>
          <a:p>
            <a:r>
              <a:rPr lang="en-GB" dirty="0" smtClean="0"/>
              <a:t>Sustainability is critical – what is the right balance?</a:t>
            </a:r>
          </a:p>
          <a:p>
            <a:r>
              <a:rPr lang="en-GB" dirty="0" smtClean="0"/>
              <a:t>There are ethical considerations here as well</a:t>
            </a:r>
          </a:p>
          <a:p>
            <a:endParaRPr lang="en-GB" dirty="0" smtClean="0"/>
          </a:p>
        </p:txBody>
      </p:sp>
    </p:spTree>
    <p:extLst>
      <p:ext uri="{BB962C8B-B14F-4D97-AF65-F5344CB8AC3E}">
        <p14:creationId xmlns:p14="http://schemas.microsoft.com/office/powerpoint/2010/main" val="6395170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Volunteers and employees</a:t>
            </a:r>
            <a:endParaRPr lang="en-GB" dirty="0"/>
          </a:p>
        </p:txBody>
      </p:sp>
      <p:sp>
        <p:nvSpPr>
          <p:cNvPr id="5" name="Text Placeholder 4"/>
          <p:cNvSpPr>
            <a:spLocks noGrp="1"/>
          </p:cNvSpPr>
          <p:nvPr>
            <p:ph type="body" idx="1"/>
          </p:nvPr>
        </p:nvSpPr>
        <p:spPr/>
        <p:txBody>
          <a:bodyPr/>
          <a:lstStyle/>
          <a:p>
            <a:r>
              <a:rPr lang="en-GB" dirty="0" smtClean="0"/>
              <a:t>Lecture 4</a:t>
            </a:r>
            <a:endParaRPr lang="en-GB" dirty="0"/>
          </a:p>
        </p:txBody>
      </p:sp>
    </p:spTree>
    <p:extLst>
      <p:ext uri="{BB962C8B-B14F-4D97-AF65-F5344CB8AC3E}">
        <p14:creationId xmlns:p14="http://schemas.microsoft.com/office/powerpoint/2010/main" val="41912152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GB" dirty="0" smtClean="0"/>
              <a:t>What is Volunteering?</a:t>
            </a:r>
            <a:endParaRPr lang="en-GB" dirty="0"/>
          </a:p>
        </p:txBody>
      </p:sp>
      <p:sp>
        <p:nvSpPr>
          <p:cNvPr id="9219" name="Content Placeholder 2"/>
          <p:cNvSpPr>
            <a:spLocks noGrp="1"/>
          </p:cNvSpPr>
          <p:nvPr>
            <p:ph idx="1"/>
          </p:nvPr>
        </p:nvSpPr>
        <p:spPr/>
        <p:txBody>
          <a:bodyPr/>
          <a:lstStyle/>
          <a:p>
            <a:pPr eaLnBrk="1" hangingPunct="1"/>
            <a:r>
              <a:rPr lang="en-GB" altLang="en-US" sz="2800" dirty="0" smtClean="0"/>
              <a:t>There are a variety of definitions, but the common threads are </a:t>
            </a:r>
          </a:p>
          <a:p>
            <a:pPr lvl="1" eaLnBrk="1" hangingPunct="1"/>
            <a:r>
              <a:rPr lang="en-GB" altLang="en-US" sz="2400" dirty="0" smtClean="0"/>
              <a:t>Volunteering involves working for no monetary gain</a:t>
            </a:r>
          </a:p>
          <a:p>
            <a:pPr lvl="1" eaLnBrk="1" hangingPunct="1"/>
            <a:r>
              <a:rPr lang="en-GB" altLang="en-US" sz="2400" dirty="0" smtClean="0"/>
              <a:t>There is an emphasis on commitment</a:t>
            </a:r>
          </a:p>
          <a:p>
            <a:pPr lvl="1" eaLnBrk="1" hangingPunct="1"/>
            <a:r>
              <a:rPr lang="en-GB" altLang="en-US" sz="2400" dirty="0" smtClean="0"/>
              <a:t>It is about willingly giving of your time, skills or service to an organisation</a:t>
            </a:r>
          </a:p>
          <a:p>
            <a:pPr lvl="1" eaLnBrk="1" hangingPunct="1"/>
            <a:r>
              <a:rPr lang="en-GB" altLang="en-US" sz="2400" dirty="0" smtClean="0"/>
              <a:t>It is NOT about giving money or material resources – that is donating</a:t>
            </a:r>
          </a:p>
          <a:p>
            <a:pPr eaLnBrk="1" hangingPunct="1"/>
            <a:endParaRPr lang="en-GB" altLang="en-US" sz="2800" dirty="0" smtClean="0"/>
          </a:p>
        </p:txBody>
      </p:sp>
      <p:sp>
        <p:nvSpPr>
          <p:cNvPr id="9220" name="Slide Number Placeholder 16"/>
          <p:cNvSpPr>
            <a:spLocks noGrp="1"/>
          </p:cNvSpPr>
          <p:nvPr>
            <p:ph type="sldNum" sz="quarter" idx="4294967295"/>
          </p:nvPr>
        </p:nvSpPr>
        <p:spPr bwMode="auto">
          <a:xfrm>
            <a:off x="6251575" y="6556375"/>
            <a:ext cx="588963" cy="2286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FDFDE6EE-4496-43E8-9025-314A4816C2FC}" type="slidenum">
              <a:rPr lang="en-GB" altLang="en-US" sz="1100" smtClean="0">
                <a:solidFill>
                  <a:schemeClr val="tx2"/>
                </a:solidFill>
              </a:rPr>
              <a:pPr/>
              <a:t>3</a:t>
            </a:fld>
            <a:endParaRPr lang="en-GB" altLang="en-US" sz="1100" dirty="0" smtClean="0">
              <a:solidFill>
                <a:schemeClr val="tx2"/>
              </a:solidFill>
            </a:endParaRPr>
          </a:p>
        </p:txBody>
      </p:sp>
    </p:spTree>
    <p:extLst>
      <p:ext uri="{BB962C8B-B14F-4D97-AF65-F5344CB8AC3E}">
        <p14:creationId xmlns:p14="http://schemas.microsoft.com/office/powerpoint/2010/main" val="18750585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What is Volunteering?</a:t>
            </a:r>
            <a:endParaRPr lang="en-GB" dirty="0"/>
          </a:p>
        </p:txBody>
      </p:sp>
      <p:sp>
        <p:nvSpPr>
          <p:cNvPr id="5" name="Content Placeholder 4"/>
          <p:cNvSpPr>
            <a:spLocks noGrp="1"/>
          </p:cNvSpPr>
          <p:nvPr>
            <p:ph idx="1"/>
          </p:nvPr>
        </p:nvSpPr>
        <p:spPr/>
        <p:txBody>
          <a:bodyPr/>
          <a:lstStyle/>
          <a:p>
            <a:r>
              <a:rPr lang="en-GB" sz="2400" dirty="0" smtClean="0"/>
              <a:t>One EU definition is</a:t>
            </a:r>
          </a:p>
          <a:p>
            <a:pPr lvl="1"/>
            <a:r>
              <a:rPr lang="en-GB" sz="2000" dirty="0" smtClean="0"/>
              <a:t>“The </a:t>
            </a:r>
            <a:r>
              <a:rPr lang="en-GB" sz="2000" dirty="0"/>
              <a:t>term ‘volunteering’ refers to all forms of voluntary activity, whether formal or informal. It is undertaken of a person's own freewill, choice and motivation, and is without concern for financial </a:t>
            </a:r>
            <a:r>
              <a:rPr lang="en-GB" sz="2000" dirty="0" smtClean="0"/>
              <a:t>gain”</a:t>
            </a:r>
          </a:p>
          <a:p>
            <a:r>
              <a:rPr lang="en-GB" sz="2400" dirty="0" smtClean="0"/>
              <a:t>A definition from Finland (from volunteering </a:t>
            </a:r>
            <a:r>
              <a:rPr lang="en-GB" sz="2400" dirty="0"/>
              <a:t>agency </a:t>
            </a:r>
            <a:r>
              <a:rPr lang="en-GB" sz="2400" dirty="0" smtClean="0"/>
              <a:t>KansalaisAreena)</a:t>
            </a:r>
          </a:p>
          <a:p>
            <a:pPr lvl="1"/>
            <a:r>
              <a:rPr lang="en-GB" sz="2000" dirty="0" smtClean="0"/>
              <a:t>“</a:t>
            </a:r>
            <a:r>
              <a:rPr lang="en-GB" sz="2000" dirty="0"/>
              <a:t>all activity carried out for the public good, which is based on civic movement and voluntary action and is not paid for</a:t>
            </a:r>
            <a:r>
              <a:rPr lang="en-GB" sz="2000" dirty="0" smtClean="0"/>
              <a:t>”</a:t>
            </a:r>
            <a:endParaRPr lang="en-GB" sz="2000" dirty="0"/>
          </a:p>
          <a:p>
            <a:pPr marL="0" indent="0">
              <a:buNone/>
            </a:pPr>
            <a:endParaRPr lang="en-GB" sz="2400" dirty="0"/>
          </a:p>
        </p:txBody>
      </p:sp>
    </p:spTree>
    <p:extLst>
      <p:ext uri="{BB962C8B-B14F-4D97-AF65-F5344CB8AC3E}">
        <p14:creationId xmlns:p14="http://schemas.microsoft.com/office/powerpoint/2010/main" val="41599389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GB" dirty="0" smtClean="0"/>
              <a:t>What is Volunteering?</a:t>
            </a:r>
            <a:endParaRPr lang="en-GB" dirty="0"/>
          </a:p>
        </p:txBody>
      </p:sp>
      <p:sp>
        <p:nvSpPr>
          <p:cNvPr id="10243" name="Content Placeholder 2"/>
          <p:cNvSpPr>
            <a:spLocks noGrp="1"/>
          </p:cNvSpPr>
          <p:nvPr>
            <p:ph idx="1"/>
          </p:nvPr>
        </p:nvSpPr>
        <p:spPr/>
        <p:txBody>
          <a:bodyPr/>
          <a:lstStyle/>
          <a:p>
            <a:pPr eaLnBrk="1" hangingPunct="1"/>
            <a:r>
              <a:rPr lang="en-GB" altLang="en-US" dirty="0" smtClean="0"/>
              <a:t>In some cultures, volunteering is seen as part of your religious obligation</a:t>
            </a:r>
          </a:p>
          <a:p>
            <a:pPr eaLnBrk="1" hangingPunct="1"/>
            <a:r>
              <a:rPr lang="en-GB" altLang="en-US" dirty="0" smtClean="0"/>
              <a:t>In other cultures it is a secular activity </a:t>
            </a:r>
          </a:p>
          <a:p>
            <a:pPr eaLnBrk="1" hangingPunct="1"/>
            <a:r>
              <a:rPr lang="en-GB" altLang="en-US" dirty="0" smtClean="0"/>
              <a:t>Waikayi et al (2012) identify two contrasting motivators – altruism (concern for the welfare of others) and the need for recognition (from others)</a:t>
            </a:r>
          </a:p>
          <a:p>
            <a:pPr eaLnBrk="1" hangingPunct="1"/>
            <a:r>
              <a:rPr lang="en-GB" altLang="en-US" dirty="0" smtClean="0"/>
              <a:t>Self-interest is another motivator</a:t>
            </a:r>
          </a:p>
        </p:txBody>
      </p:sp>
      <p:sp>
        <p:nvSpPr>
          <p:cNvPr id="10244" name="Slide Number Placeholder 4"/>
          <p:cNvSpPr>
            <a:spLocks noGrp="1"/>
          </p:cNvSpPr>
          <p:nvPr>
            <p:ph type="sldNum" sz="quarter" idx="4294967295"/>
          </p:nvPr>
        </p:nvSpPr>
        <p:spPr bwMode="auto">
          <a:xfrm>
            <a:off x="6251575" y="6556375"/>
            <a:ext cx="588963" cy="2286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5889B3D8-C369-407E-BD43-00BB78A2D68F}" type="slidenum">
              <a:rPr lang="en-GB" altLang="en-US" sz="1100" smtClean="0">
                <a:solidFill>
                  <a:schemeClr val="tx2"/>
                </a:solidFill>
              </a:rPr>
              <a:pPr/>
              <a:t>5</a:t>
            </a:fld>
            <a:endParaRPr lang="en-GB" altLang="en-US" sz="1100" dirty="0" smtClean="0">
              <a:solidFill>
                <a:schemeClr val="tx2"/>
              </a:solidFill>
            </a:endParaRPr>
          </a:p>
        </p:txBody>
      </p:sp>
    </p:spTree>
    <p:extLst>
      <p:ext uri="{BB962C8B-B14F-4D97-AF65-F5344CB8AC3E}">
        <p14:creationId xmlns:p14="http://schemas.microsoft.com/office/powerpoint/2010/main" val="21639237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Volunteering In Finland</a:t>
            </a:r>
            <a:endParaRPr lang="en-GB" dirty="0"/>
          </a:p>
        </p:txBody>
      </p:sp>
      <p:sp>
        <p:nvSpPr>
          <p:cNvPr id="3" name="Content Placeholder 2"/>
          <p:cNvSpPr>
            <a:spLocks noGrp="1"/>
          </p:cNvSpPr>
          <p:nvPr>
            <p:ph idx="1"/>
          </p:nvPr>
        </p:nvSpPr>
        <p:spPr/>
        <p:txBody>
          <a:bodyPr/>
          <a:lstStyle/>
          <a:p>
            <a:r>
              <a:rPr lang="en-GB" sz="2400" dirty="0" smtClean="0"/>
              <a:t>There are a variety of different approaches to volunteering within the EU</a:t>
            </a:r>
          </a:p>
          <a:p>
            <a:r>
              <a:rPr lang="en-GB" sz="2400" dirty="0" smtClean="0"/>
              <a:t>Finland, along with other Nordic countries, applies the ‘</a:t>
            </a:r>
            <a:r>
              <a:rPr lang="en-GB" sz="2400" dirty="0"/>
              <a:t>social democratic’ </a:t>
            </a:r>
            <a:r>
              <a:rPr lang="en-GB" sz="2400" dirty="0" smtClean="0"/>
              <a:t>model</a:t>
            </a:r>
          </a:p>
          <a:p>
            <a:r>
              <a:rPr lang="en-GB" sz="2400" dirty="0" smtClean="0"/>
              <a:t>It is derived from “strong </a:t>
            </a:r>
            <a:r>
              <a:rPr lang="en-GB" sz="2400" dirty="0"/>
              <a:t>working class movements that formed an effective alliance with the middle class, involves universalism and a separation of welfare provision from the market </a:t>
            </a:r>
            <a:r>
              <a:rPr lang="en-GB" sz="2400" dirty="0" smtClean="0"/>
              <a:t>system”</a:t>
            </a:r>
            <a:endParaRPr lang="en-GB" sz="2400" dirty="0"/>
          </a:p>
          <a:p>
            <a:r>
              <a:rPr lang="en-GB" sz="2400" dirty="0" smtClean="0"/>
              <a:t>This results in quite small non-profit sectors and higher levels of social welfare spending by the government</a:t>
            </a:r>
          </a:p>
        </p:txBody>
      </p:sp>
    </p:spTree>
    <p:extLst>
      <p:ext uri="{BB962C8B-B14F-4D97-AF65-F5344CB8AC3E}">
        <p14:creationId xmlns:p14="http://schemas.microsoft.com/office/powerpoint/2010/main" val="38899277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Volunteering in Finland (2)</a:t>
            </a:r>
            <a:endParaRPr lang="en-GB" dirty="0"/>
          </a:p>
        </p:txBody>
      </p:sp>
      <p:sp>
        <p:nvSpPr>
          <p:cNvPr id="3" name="Content Placeholder 2"/>
          <p:cNvSpPr>
            <a:spLocks noGrp="1"/>
          </p:cNvSpPr>
          <p:nvPr>
            <p:ph idx="1"/>
          </p:nvPr>
        </p:nvSpPr>
        <p:spPr/>
        <p:txBody>
          <a:bodyPr/>
          <a:lstStyle/>
          <a:p>
            <a:r>
              <a:rPr lang="en-GB" sz="2800" dirty="0"/>
              <a:t>Around 22% of the EU population volunteer; in Finland the figure is between </a:t>
            </a:r>
            <a:r>
              <a:rPr lang="en-GB" sz="2800" dirty="0" smtClean="0"/>
              <a:t>30-39%</a:t>
            </a:r>
          </a:p>
          <a:p>
            <a:r>
              <a:rPr lang="en-GB" sz="2800" dirty="0" smtClean="0"/>
              <a:t>There is less </a:t>
            </a:r>
            <a:r>
              <a:rPr lang="en-GB" sz="2800" dirty="0"/>
              <a:t>volunteering in </a:t>
            </a:r>
            <a:r>
              <a:rPr lang="en-GB" sz="2800" dirty="0" smtClean="0"/>
              <a:t>metropolitan </a:t>
            </a:r>
            <a:r>
              <a:rPr lang="en-GB" sz="2800" dirty="0"/>
              <a:t>areas</a:t>
            </a:r>
          </a:p>
          <a:p>
            <a:r>
              <a:rPr lang="en-GB" sz="2800" dirty="0" smtClean="0"/>
              <a:t>Main areas for volunteering are social welfare, sport, religion, culture</a:t>
            </a:r>
          </a:p>
          <a:p>
            <a:r>
              <a:rPr lang="en-GB" sz="2800" dirty="0" smtClean="0"/>
              <a:t>Four out of five voluntary organisations DO NOT have employees</a:t>
            </a:r>
            <a:endParaRPr lang="en-GB" sz="2800" dirty="0"/>
          </a:p>
        </p:txBody>
      </p:sp>
    </p:spTree>
    <p:extLst>
      <p:ext uri="{BB962C8B-B14F-4D97-AF65-F5344CB8AC3E}">
        <p14:creationId xmlns:p14="http://schemas.microsoft.com/office/powerpoint/2010/main" val="13183689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Volunteering in Finland (3)</a:t>
            </a:r>
            <a:endParaRPr lang="en-GB" dirty="0"/>
          </a:p>
        </p:txBody>
      </p:sp>
      <p:sp>
        <p:nvSpPr>
          <p:cNvPr id="3" name="Content Placeholder 2"/>
          <p:cNvSpPr>
            <a:spLocks noGrp="1"/>
          </p:cNvSpPr>
          <p:nvPr>
            <p:ph idx="1"/>
          </p:nvPr>
        </p:nvSpPr>
        <p:spPr/>
        <p:txBody>
          <a:bodyPr/>
          <a:lstStyle/>
          <a:p>
            <a:r>
              <a:rPr lang="en-GB" sz="2800" dirty="0"/>
              <a:t>There are more older volunteers</a:t>
            </a:r>
          </a:p>
          <a:p>
            <a:r>
              <a:rPr lang="en-GB" sz="2800" dirty="0" smtClean="0"/>
              <a:t>Volunteers </a:t>
            </a:r>
            <a:r>
              <a:rPr lang="en-GB" sz="2800" dirty="0"/>
              <a:t>tend to have higher levels of education</a:t>
            </a:r>
          </a:p>
          <a:p>
            <a:pPr marL="342884" lvl="1" indent="-342884">
              <a:buFontTx/>
              <a:buChar char="•"/>
            </a:pPr>
            <a:r>
              <a:rPr lang="en-GB" dirty="0" smtClean="0"/>
              <a:t>They are more </a:t>
            </a:r>
            <a:r>
              <a:rPr lang="en-GB" dirty="0"/>
              <a:t>likely to be </a:t>
            </a:r>
            <a:r>
              <a:rPr lang="en-GB" dirty="0" smtClean="0"/>
              <a:t>employed</a:t>
            </a:r>
          </a:p>
          <a:p>
            <a:pPr marL="342884" lvl="1" indent="-342884">
              <a:buFontTx/>
              <a:buChar char="•"/>
            </a:pPr>
            <a:r>
              <a:rPr lang="en-GB" dirty="0"/>
              <a:t>T</a:t>
            </a:r>
            <a:r>
              <a:rPr lang="en-GB" dirty="0" smtClean="0"/>
              <a:t>his can potentially be a risk to </a:t>
            </a:r>
            <a:r>
              <a:rPr lang="en-GB" dirty="0"/>
              <a:t>the long-term </a:t>
            </a:r>
            <a:r>
              <a:rPr lang="en-GB" dirty="0" smtClean="0"/>
              <a:t>sustainability </a:t>
            </a:r>
            <a:r>
              <a:rPr lang="en-GB" dirty="0"/>
              <a:t>of voluntary organisations</a:t>
            </a:r>
          </a:p>
          <a:p>
            <a:endParaRPr lang="en-GB" sz="2800" dirty="0"/>
          </a:p>
          <a:p>
            <a:endParaRPr lang="en-GB" sz="2800" dirty="0"/>
          </a:p>
        </p:txBody>
      </p:sp>
    </p:spTree>
    <p:extLst>
      <p:ext uri="{BB962C8B-B14F-4D97-AF65-F5344CB8AC3E}">
        <p14:creationId xmlns:p14="http://schemas.microsoft.com/office/powerpoint/2010/main" val="42644892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GB" dirty="0" smtClean="0"/>
              <a:t>Volunteers and employees</a:t>
            </a:r>
            <a:endParaRPr lang="en-GB" dirty="0"/>
          </a:p>
        </p:txBody>
      </p:sp>
      <p:sp>
        <p:nvSpPr>
          <p:cNvPr id="8195" name="Content Placeholder 2"/>
          <p:cNvSpPr>
            <a:spLocks noGrp="1"/>
          </p:cNvSpPr>
          <p:nvPr>
            <p:ph idx="1"/>
          </p:nvPr>
        </p:nvSpPr>
        <p:spPr/>
        <p:txBody>
          <a:bodyPr/>
          <a:lstStyle/>
          <a:p>
            <a:r>
              <a:rPr lang="en-GB" altLang="en-US" sz="2800" dirty="0" smtClean="0"/>
              <a:t>Charities use a mix of paid staff and volunteers to deliver the services that they provide</a:t>
            </a:r>
          </a:p>
          <a:p>
            <a:r>
              <a:rPr lang="en-GB" altLang="en-US" sz="2800" dirty="0" smtClean="0"/>
              <a:t>Dependent on the type, size and make up of the charity, staff will undertake a variety of roles, but most often these are around management of staff and resources</a:t>
            </a:r>
          </a:p>
          <a:p>
            <a:r>
              <a:rPr lang="en-GB" altLang="en-US" sz="2800" dirty="0" smtClean="0"/>
              <a:t>The balance of staff to volunteers </a:t>
            </a:r>
            <a:r>
              <a:rPr lang="en-GB" altLang="en-US" sz="2800" dirty="0" smtClean="0"/>
              <a:t>will vary</a:t>
            </a:r>
            <a:endParaRPr lang="en-GB" altLang="en-US" sz="2800" dirty="0"/>
          </a:p>
        </p:txBody>
      </p:sp>
      <p:sp>
        <p:nvSpPr>
          <p:cNvPr id="8196" name="Slide Number Placeholder 3"/>
          <p:cNvSpPr>
            <a:spLocks noGrp="1"/>
          </p:cNvSpPr>
          <p:nvPr>
            <p:ph type="sldNum" sz="quarter" idx="4294967295"/>
          </p:nvPr>
        </p:nvSpPr>
        <p:spPr bwMode="auto">
          <a:xfrm>
            <a:off x="6251575" y="6556375"/>
            <a:ext cx="588963" cy="2286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9D094BF9-FB16-4B21-B1B5-8244CA57B2C5}" type="slidenum">
              <a:rPr lang="en-GB" altLang="en-US" sz="1100" smtClean="0">
                <a:solidFill>
                  <a:schemeClr val="tx2"/>
                </a:solidFill>
              </a:rPr>
              <a:pPr/>
              <a:t>9</a:t>
            </a:fld>
            <a:endParaRPr lang="en-GB" altLang="en-US" sz="1100" dirty="0" smtClean="0">
              <a:solidFill>
                <a:schemeClr val="tx2"/>
              </a:solidFill>
            </a:endParaRPr>
          </a:p>
        </p:txBody>
      </p:sp>
    </p:spTree>
    <p:extLst>
      <p:ext uri="{BB962C8B-B14F-4D97-AF65-F5344CB8AC3E}">
        <p14:creationId xmlns:p14="http://schemas.microsoft.com/office/powerpoint/2010/main" val="1490012260"/>
      </p:ext>
    </p:extLst>
  </p:cSld>
  <p:clrMapOvr>
    <a:masterClrMapping/>
  </p:clrMapOvr>
</p:sld>
</file>

<file path=ppt/theme/theme1.xml><?xml version="1.0" encoding="utf-8"?>
<a:theme xmlns:a="http://schemas.openxmlformats.org/drawingml/2006/main" name="uow2">
  <a:themeElements>
    <a:clrScheme name="uow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uow2">
      <a:majorFont>
        <a:latin typeface="Rockwell"/>
        <a:ea typeface=""/>
        <a:cs typeface=""/>
      </a:majorFont>
      <a:minorFont>
        <a:latin typeface="Helvetic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uow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uow2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uow2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uow2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uow2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uow2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uow2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uow2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uow2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uow2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uow2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uow2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uow2</Template>
  <TotalTime>6097</TotalTime>
  <Words>901</Words>
  <Application>Microsoft Office PowerPoint</Application>
  <PresentationFormat>On-screen Show (4:3)</PresentationFormat>
  <Paragraphs>92</Paragraphs>
  <Slides>17</Slides>
  <Notes>5</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uow2</vt:lpstr>
      <vt:lpstr>Welcome to International Project Week</vt:lpstr>
      <vt:lpstr>Volunteers and employees</vt:lpstr>
      <vt:lpstr>What is Volunteering?</vt:lpstr>
      <vt:lpstr>What is Volunteering?</vt:lpstr>
      <vt:lpstr>What is Volunteering?</vt:lpstr>
      <vt:lpstr>Volunteering In Finland</vt:lpstr>
      <vt:lpstr>Volunteering in Finland (2)</vt:lpstr>
      <vt:lpstr>Volunteering in Finland (3)</vt:lpstr>
      <vt:lpstr>Volunteers and employees</vt:lpstr>
      <vt:lpstr>Reasons for Volunteers</vt:lpstr>
      <vt:lpstr>Employees</vt:lpstr>
      <vt:lpstr>Basic Rights of Employees </vt:lpstr>
      <vt:lpstr>Employees and Business Ethics</vt:lpstr>
      <vt:lpstr>Job Substitution</vt:lpstr>
      <vt:lpstr>Job Substitution (2)</vt:lpstr>
      <vt:lpstr>Impact of this on Kontti?</vt:lpstr>
      <vt:lpstr>To Summarise…</vt:lpstr>
    </vt:vector>
  </TitlesOfParts>
  <Company>University of Wolverhampton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in8055</dc:creator>
  <cp:lastModifiedBy>Nicky Adams</cp:lastModifiedBy>
  <cp:revision>380</cp:revision>
  <cp:lastPrinted>2011-10-07T14:31:02Z</cp:lastPrinted>
  <dcterms:created xsi:type="dcterms:W3CDTF">2009-12-02T13:43:23Z</dcterms:created>
  <dcterms:modified xsi:type="dcterms:W3CDTF">2017-05-11T11:07:12Z</dcterms:modified>
</cp:coreProperties>
</file>