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" name="Shape 2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2" name="Shape 2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baseline="0" i="0" sz="3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baseline="0" i="0" sz="2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baseline="0" i="0" sz="2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baseline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2000">
                <a:solidFill>
                  <a:srgbClr val="888888"/>
                </a:solidFill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2400"/>
            </a:lvl1pPr>
            <a:lvl2pPr indent="0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43" name="Shape 43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b="1" sz="2400"/>
            </a:lvl1pPr>
            <a:lvl2pPr indent="0" marL="457200" rtl="0">
              <a:spcBef>
                <a:spcPts val="0"/>
              </a:spcBef>
              <a:buFont typeface="Arial"/>
              <a:buNone/>
              <a:defRPr b="1" sz="2000"/>
            </a:lvl2pPr>
            <a:lvl3pPr indent="0" marL="914400" rtl="0">
              <a:spcBef>
                <a:spcPts val="0"/>
              </a:spcBef>
              <a:buFont typeface="Arial"/>
              <a:buNone/>
              <a:defRPr b="1" sz="1800"/>
            </a:lvl3pPr>
            <a:lvl4pPr indent="0" marL="1371600" rtl="0">
              <a:spcBef>
                <a:spcPts val="0"/>
              </a:spcBef>
              <a:buFont typeface="Arial"/>
              <a:buNone/>
              <a:defRPr b="1" sz="1600"/>
            </a:lvl4pPr>
            <a:lvl5pPr indent="0" marL="1828800" rtl="0">
              <a:spcBef>
                <a:spcPts val="0"/>
              </a:spcBef>
              <a:buFont typeface="Arial"/>
              <a:buNone/>
              <a:defRPr b="1" sz="1600"/>
            </a:lvl5pPr>
            <a:lvl6pPr indent="0" marL="2286000" rtl="0">
              <a:spcBef>
                <a:spcPts val="0"/>
              </a:spcBef>
              <a:buFont typeface="Arial"/>
              <a:buNone/>
              <a:defRPr b="1" sz="1600"/>
            </a:lvl6pPr>
            <a:lvl7pPr indent="0" marL="2743200" rtl="0">
              <a:spcBef>
                <a:spcPts val="0"/>
              </a:spcBef>
              <a:buFont typeface="Arial"/>
              <a:buNone/>
              <a:defRPr b="1" sz="1600"/>
            </a:lvl7pPr>
            <a:lvl8pPr indent="0" marL="3200400" rtl="0">
              <a:spcBef>
                <a:spcPts val="0"/>
              </a:spcBef>
              <a:buFont typeface="Arial"/>
              <a:buNone/>
              <a:defRPr b="1" sz="1600"/>
            </a:lvl8pPr>
            <a:lvl9pPr indent="0" marL="3657600" rtl="0">
              <a:spcBef>
                <a:spcPts val="0"/>
              </a:spcBef>
              <a:buFont typeface="Arial"/>
              <a:buNone/>
              <a:defRPr b="1" sz="1600"/>
            </a:lvl9pPr>
          </a:lstStyle>
          <a:p/>
        </p:txBody>
      </p:sp>
      <p:sp>
        <p:nvSpPr>
          <p:cNvPr id="44" name="Shape 44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400"/>
            </a:lvl1pPr>
            <a:lvl2pPr indent="0" marL="457200" rtl="0">
              <a:spcBef>
                <a:spcPts val="0"/>
              </a:spcBef>
              <a:buFont typeface="Arial"/>
              <a:buNone/>
              <a:defRPr sz="1200"/>
            </a:lvl2pPr>
            <a:lvl3pPr indent="0" marL="914400" rtl="0">
              <a:spcBef>
                <a:spcPts val="0"/>
              </a:spcBef>
              <a:buFont typeface="Arial"/>
              <a:buNone/>
              <a:defRPr sz="1000"/>
            </a:lvl3pPr>
            <a:lvl4pPr indent="0" marL="1371600" rtl="0">
              <a:spcBef>
                <a:spcPts val="0"/>
              </a:spcBef>
              <a:buFont typeface="Arial"/>
              <a:buNone/>
              <a:defRPr sz="900"/>
            </a:lvl4pPr>
            <a:lvl5pPr indent="0" marL="1828800" rtl="0">
              <a:spcBef>
                <a:spcPts val="0"/>
              </a:spcBef>
              <a:buFont typeface="Arial"/>
              <a:buNone/>
              <a:defRPr sz="900"/>
            </a:lvl5pPr>
            <a:lvl6pPr indent="0" marL="2286000" rtl="0">
              <a:spcBef>
                <a:spcPts val="0"/>
              </a:spcBef>
              <a:buFont typeface="Arial"/>
              <a:buNone/>
              <a:defRPr sz="900"/>
            </a:lvl6pPr>
            <a:lvl7pPr indent="0" marL="2743200" rtl="0">
              <a:spcBef>
                <a:spcPts val="0"/>
              </a:spcBef>
              <a:buFont typeface="Arial"/>
              <a:buNone/>
              <a:defRPr sz="900"/>
            </a:lvl7pPr>
            <a:lvl8pPr indent="0" marL="3200400" rtl="0">
              <a:spcBef>
                <a:spcPts val="0"/>
              </a:spcBef>
              <a:buFont typeface="Arial"/>
              <a:buNone/>
              <a:defRPr sz="900"/>
            </a:lvl8pPr>
            <a:lvl9pPr indent="0" marL="3657600" rtl="0">
              <a:spcBef>
                <a:spcPts val="0"/>
              </a:spcBef>
              <a:buFont typeface="Arial"/>
              <a:buNone/>
              <a:defRPr sz="900"/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rgbClr val="888888"/>
              </a:buClr>
              <a:buFont typeface="Arial"/>
              <a:buNone/>
              <a:defRPr b="0" baseline="0" i="0" sz="3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Arial"/>
              <a:buNone/>
              <a:defRPr sz="1400"/>
            </a:lvl1pPr>
            <a:lvl2pPr indent="0" marL="457200" rtl="0">
              <a:spcBef>
                <a:spcPts val="0"/>
              </a:spcBef>
              <a:buFont typeface="Arial"/>
              <a:buNone/>
              <a:defRPr sz="1200"/>
            </a:lvl2pPr>
            <a:lvl3pPr indent="0" marL="914400" rtl="0">
              <a:spcBef>
                <a:spcPts val="0"/>
              </a:spcBef>
              <a:buFont typeface="Arial"/>
              <a:buNone/>
              <a:defRPr sz="1000"/>
            </a:lvl3pPr>
            <a:lvl4pPr indent="0" marL="1371600" rtl="0">
              <a:spcBef>
                <a:spcPts val="0"/>
              </a:spcBef>
              <a:buFont typeface="Arial"/>
              <a:buNone/>
              <a:defRPr sz="900"/>
            </a:lvl4pPr>
            <a:lvl5pPr indent="0" marL="1828800" rtl="0">
              <a:spcBef>
                <a:spcPts val="0"/>
              </a:spcBef>
              <a:buFont typeface="Arial"/>
              <a:buNone/>
              <a:defRPr sz="900"/>
            </a:lvl5pPr>
            <a:lvl6pPr indent="0" marL="2286000" rtl="0">
              <a:spcBef>
                <a:spcPts val="0"/>
              </a:spcBef>
              <a:buFont typeface="Arial"/>
              <a:buNone/>
              <a:defRPr sz="900"/>
            </a:lvl6pPr>
            <a:lvl7pPr indent="0" marL="2743200" rtl="0">
              <a:spcBef>
                <a:spcPts val="0"/>
              </a:spcBef>
              <a:buFont typeface="Arial"/>
              <a:buNone/>
              <a:defRPr sz="900"/>
            </a:lvl7pPr>
            <a:lvl8pPr indent="0" marL="3200400" rtl="0">
              <a:spcBef>
                <a:spcPts val="0"/>
              </a:spcBef>
              <a:buFont typeface="Arial"/>
              <a:buNone/>
              <a:defRPr sz="900"/>
            </a:lvl8pPr>
            <a:lvl9pPr indent="0" marL="3657600" rtl="0">
              <a:spcBef>
                <a:spcPts val="0"/>
              </a:spcBef>
              <a:buFont typeface="Arial"/>
              <a:buNone/>
              <a:defRPr sz="900"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b="0" baseline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marL="742950" marR="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b="0" baseline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marL="1143000" marR="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marL="1600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marL="20574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marL="25146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marL="29718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marL="34290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marL="3886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fi-FI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6.jpg"/><Relationship Id="rId4" Type="http://schemas.openxmlformats.org/officeDocument/2006/relationships/image" Target="../media/image24.jpg"/><Relationship Id="rId5" Type="http://schemas.openxmlformats.org/officeDocument/2006/relationships/image" Target="../media/image23.jpg"/><Relationship Id="rId6" Type="http://schemas.openxmlformats.org/officeDocument/2006/relationships/image" Target="../media/image22.jpg"/><Relationship Id="rId7" Type="http://schemas.openxmlformats.org/officeDocument/2006/relationships/image" Target="../media/image2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6.jpg"/><Relationship Id="rId4" Type="http://schemas.openxmlformats.org/officeDocument/2006/relationships/image" Target="../media/image4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6.jpg"/><Relationship Id="rId4" Type="http://schemas.openxmlformats.org/officeDocument/2006/relationships/image" Target="../media/image27.jpg"/><Relationship Id="rId5" Type="http://schemas.openxmlformats.org/officeDocument/2006/relationships/image" Target="../media/image26.jpg"/><Relationship Id="rId6" Type="http://schemas.openxmlformats.org/officeDocument/2006/relationships/image" Target="../media/image28.jpg"/><Relationship Id="rId7" Type="http://schemas.openxmlformats.org/officeDocument/2006/relationships/image" Target="../media/image3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6.jpg"/><Relationship Id="rId4" Type="http://schemas.openxmlformats.org/officeDocument/2006/relationships/image" Target="../media/image3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6.jpg"/><Relationship Id="rId4" Type="http://schemas.openxmlformats.org/officeDocument/2006/relationships/image" Target="../media/image30.jpg"/><Relationship Id="rId5" Type="http://schemas.openxmlformats.org/officeDocument/2006/relationships/image" Target="../media/image3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6.jpg"/><Relationship Id="rId4" Type="http://schemas.openxmlformats.org/officeDocument/2006/relationships/image" Target="../media/image35.jpg"/><Relationship Id="rId5" Type="http://schemas.openxmlformats.org/officeDocument/2006/relationships/image" Target="../media/image32.jpg"/><Relationship Id="rId6" Type="http://schemas.openxmlformats.org/officeDocument/2006/relationships/image" Target="../media/image3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6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6.jpg"/><Relationship Id="rId4" Type="http://schemas.openxmlformats.org/officeDocument/2006/relationships/image" Target="../media/image4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6.jpg"/><Relationship Id="rId4" Type="http://schemas.openxmlformats.org/officeDocument/2006/relationships/image" Target="../media/image4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jpg"/><Relationship Id="rId4" Type="http://schemas.openxmlformats.org/officeDocument/2006/relationships/image" Target="../media/image03.jpg"/><Relationship Id="rId5" Type="http://schemas.openxmlformats.org/officeDocument/2006/relationships/image" Target="../media/image04.jpg"/><Relationship Id="rId6" Type="http://schemas.openxmlformats.org/officeDocument/2006/relationships/image" Target="../media/image00.jpg"/><Relationship Id="rId7" Type="http://schemas.openxmlformats.org/officeDocument/2006/relationships/image" Target="../media/image0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jpg"/><Relationship Id="rId4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Relationship Id="rId4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jpg"/><Relationship Id="rId4" Type="http://schemas.openxmlformats.org/officeDocument/2006/relationships/image" Target="../media/image41.jpg"/><Relationship Id="rId5" Type="http://schemas.openxmlformats.org/officeDocument/2006/relationships/image" Target="../media/image39.jpg"/><Relationship Id="rId6" Type="http://schemas.openxmlformats.org/officeDocument/2006/relationships/image" Target="../media/image42.jpg"/><Relationship Id="rId7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6.jpg"/><Relationship Id="rId4" Type="http://schemas.openxmlformats.org/officeDocument/2006/relationships/image" Target="../media/image10.jpg"/><Relationship Id="rId5" Type="http://schemas.openxmlformats.org/officeDocument/2006/relationships/image" Target="../media/image09.jpg"/><Relationship Id="rId6" Type="http://schemas.openxmlformats.org/officeDocument/2006/relationships/image" Target="../media/image11.jpg"/><Relationship Id="rId7" Type="http://schemas.openxmlformats.org/officeDocument/2006/relationships/image" Target="../media/image07.jpg"/><Relationship Id="rId8" Type="http://schemas.openxmlformats.org/officeDocument/2006/relationships/image" Target="../media/image0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jpg"/><Relationship Id="rId4" Type="http://schemas.openxmlformats.org/officeDocument/2006/relationships/image" Target="../media/image16.jpg"/><Relationship Id="rId5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6.jpg"/><Relationship Id="rId4" Type="http://schemas.openxmlformats.org/officeDocument/2006/relationships/image" Target="../media/image17.jpg"/><Relationship Id="rId10" Type="http://schemas.openxmlformats.org/officeDocument/2006/relationships/image" Target="../media/image29.jpg"/><Relationship Id="rId9" Type="http://schemas.openxmlformats.org/officeDocument/2006/relationships/image" Target="../media/image20.jpg"/><Relationship Id="rId5" Type="http://schemas.openxmlformats.org/officeDocument/2006/relationships/image" Target="../media/image14.jpg"/><Relationship Id="rId6" Type="http://schemas.openxmlformats.org/officeDocument/2006/relationships/image" Target="../media/image18.jpg"/><Relationship Id="rId7" Type="http://schemas.openxmlformats.org/officeDocument/2006/relationships/image" Target="../media/image19.jpg"/><Relationship Id="rId8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/>
          <p:nvPr/>
        </p:nvSpPr>
        <p:spPr>
          <a:xfrm>
            <a:off x="5287725" y="6334780"/>
            <a:ext cx="3888432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fi-FI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              Innovaatio 2015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fi-FI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Paula Viertola, Piia Larjomaa ja Johanna Fagerholm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36657" y="1108008"/>
            <a:ext cx="5097124" cy="1854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350" y="574804"/>
            <a:ext cx="2821954" cy="1782038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259919" y="2563844"/>
            <a:ext cx="424847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EASY TO MOVE WITH CAR TO PLACE FROM AN OTHER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265264" y="3244333"/>
            <a:ext cx="35283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SAVES TIME</a:t>
            </a: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873344" y="4023948"/>
            <a:ext cx="3960299" cy="2745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1" name="Shape 181"/>
          <p:cNvCxnSpPr/>
          <p:nvPr/>
        </p:nvCxnSpPr>
        <p:spPr>
          <a:xfrm>
            <a:off x="5724128" y="3934094"/>
            <a:ext cx="864095" cy="864095"/>
          </a:xfrm>
          <a:prstGeom prst="straightConnector1">
            <a:avLst/>
          </a:prstGeom>
          <a:noFill/>
          <a:ln cap="flat" cmpd="sng" w="38100">
            <a:solidFill>
              <a:srgbClr val="538CD5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182" name="Shape 182"/>
          <p:cNvSpPr txBox="1"/>
          <p:nvPr/>
        </p:nvSpPr>
        <p:spPr>
          <a:xfrm>
            <a:off x="4932039" y="3496880"/>
            <a:ext cx="216024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CORNER PIECE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251519" y="4023942"/>
            <a:ext cx="41044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COMBINE</a:t>
            </a: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LINE </a:t>
            </a: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33268" y="4753026"/>
            <a:ext cx="3501641" cy="17452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Shape 185"/>
          <p:cNvCxnSpPr/>
          <p:nvPr/>
        </p:nvCxnSpPr>
        <p:spPr>
          <a:xfrm>
            <a:off x="457350" y="3417178"/>
            <a:ext cx="586256" cy="1182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med" w="med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 rotWithShape="1">
          <a:blip r:embed="rId4">
            <a:alphaModFix/>
          </a:blip>
          <a:srcRect b="7533" l="0" r="0" t="6371"/>
          <a:stretch/>
        </p:blipFill>
        <p:spPr>
          <a:xfrm>
            <a:off x="1038500" y="1175650"/>
            <a:ext cx="7299972" cy="5251274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0" y="391875"/>
            <a:ext cx="9144000" cy="10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fi-FI" sz="3000"/>
              <a:t>COMBINABLE FOR DIFFERENT SPACES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4007" y="1860351"/>
            <a:ext cx="3744300" cy="21266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199" name="Shape 1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9564" y="4348569"/>
            <a:ext cx="3750900" cy="21302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200" name="Shape 20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2791" y="1860356"/>
            <a:ext cx="3744300" cy="21266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01" name="Shape 201"/>
          <p:cNvSpPr txBox="1"/>
          <p:nvPr/>
        </p:nvSpPr>
        <p:spPr>
          <a:xfrm>
            <a:off x="2843808" y="404663"/>
            <a:ext cx="432048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FEW SUGGESTIONS</a:t>
            </a: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ORGANIZATION FOR KAUPPATORI…</a:t>
            </a: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7">
            <a:alphaModFix/>
          </a:blip>
          <a:srcRect b="15939" l="0" r="0" t="14220"/>
          <a:stretch/>
        </p:blipFill>
        <p:spPr>
          <a:xfrm>
            <a:off x="4643945" y="4328464"/>
            <a:ext cx="3744300" cy="2170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Shape 20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9837" y="1879567"/>
            <a:ext cx="7524300" cy="487859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1619671" y="517714"/>
            <a:ext cx="6840760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IMAGINATION IS THE LIMIT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3419871" y="1186159"/>
            <a:ext cx="273630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CAFE, STAGE, SHOP….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92674" y="2420888"/>
            <a:ext cx="6376207" cy="3222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>
            <a:off x="306605" y="2420888"/>
            <a:ext cx="2150463" cy="322211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1187625" y="783775"/>
            <a:ext cx="6768899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fi-FI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HANGING AREA – ” SPACE IN SPACE”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Shape 2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Shape 2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560" y="2998788"/>
            <a:ext cx="7704332" cy="3671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86003" y="666274"/>
            <a:ext cx="1660292" cy="2299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/>
          <p:nvPr/>
        </p:nvSpPr>
        <p:spPr>
          <a:xfrm>
            <a:off x="683568" y="1554651"/>
            <a:ext cx="4161631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PLENTY OF LIGHTS…</a:t>
            </a:r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>
            <a:off x="6770662" y="666274"/>
            <a:ext cx="1518826" cy="229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Shape 2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Shape 2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29953" y="142439"/>
            <a:ext cx="4298529" cy="2877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Shape 2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5515" y="3095643"/>
            <a:ext cx="8712967" cy="3722582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Shape 235"/>
          <p:cNvSpPr txBox="1"/>
          <p:nvPr/>
        </p:nvSpPr>
        <p:spPr>
          <a:xfrm>
            <a:off x="899591" y="1104175"/>
            <a:ext cx="3384375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…AND FRIENDLY ATMOSPHERE…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Shape 2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pic>
        <p:nvPicPr>
          <p:cNvPr id="241" name="Shape 2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575" y="1195250"/>
            <a:ext cx="8296828" cy="4626399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 txBox="1"/>
          <p:nvPr/>
        </p:nvSpPr>
        <p:spPr>
          <a:xfrm flipH="1" rot="10800000">
            <a:off x="-5368825" y="1449975"/>
            <a:ext cx="117600" cy="372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Shape 2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45" y="1989956"/>
            <a:ext cx="9114000" cy="43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 txBox="1"/>
          <p:nvPr/>
        </p:nvSpPr>
        <p:spPr>
          <a:xfrm>
            <a:off x="2699791" y="620687"/>
            <a:ext cx="439248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YOU!!!!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sp>
        <p:nvSpPr>
          <p:cNvPr id="87" name="Shape 87"/>
          <p:cNvSpPr/>
          <p:nvPr/>
        </p:nvSpPr>
        <p:spPr>
          <a:xfrm>
            <a:off x="1218692" y="2358718"/>
            <a:ext cx="2880320" cy="3290390"/>
          </a:xfrm>
          <a:prstGeom prst="rect">
            <a:avLst/>
          </a:prstGeom>
          <a:solidFill>
            <a:srgbClr val="F2DADA"/>
          </a:solidFill>
          <a:ln cap="flat" cmpd="sng" w="25400">
            <a:solidFill>
              <a:srgbClr val="E5B8B7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5004048" y="2822455"/>
            <a:ext cx="2661395" cy="2674371"/>
          </a:xfrm>
          <a:prstGeom prst="rect">
            <a:avLst/>
          </a:prstGeom>
          <a:solidFill>
            <a:srgbClr val="DAE5F1"/>
          </a:solidFill>
          <a:ln cap="flat" cmpd="sng" w="25400">
            <a:solidFill>
              <a:srgbClr val="8CB3E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2627783" y="676485"/>
            <a:ext cx="576064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PROBLEM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5029673" y="3057668"/>
            <a:ext cx="2670269" cy="2585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LACK OF LIGHT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DARKNES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ENOUGH EVENTS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LACK OF COMMUNALITY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1218692" y="2358718"/>
            <a:ext cx="3024335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HOW HELSINKI COULD BE TRANSFORMED MORE ATTRACTIVE AND LIVABLE PLACE ALSO AT WINTER TIME?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FOR CITIZENS AND VISITORS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CITY AND SUBURBS </a:t>
            </a:r>
          </a:p>
        </p:txBody>
      </p:sp>
      <p:cxnSp>
        <p:nvCxnSpPr>
          <p:cNvPr id="92" name="Shape 92"/>
          <p:cNvCxnSpPr/>
          <p:nvPr/>
        </p:nvCxnSpPr>
        <p:spPr>
          <a:xfrm flipH="1" rot="10800000">
            <a:off x="3790689" y="3992926"/>
            <a:ext cx="1528919" cy="10988"/>
          </a:xfrm>
          <a:prstGeom prst="straightConnector1">
            <a:avLst/>
          </a:prstGeom>
          <a:noFill/>
          <a:ln cap="flat" cmpd="sng" w="76200">
            <a:solidFill>
              <a:srgbClr val="31859B"/>
            </a:solidFill>
            <a:prstDash val="solid"/>
            <a:round/>
            <a:headEnd len="med" w="med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2807532" y="466241"/>
            <a:ext cx="547260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 IDEA…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397381" y="1612309"/>
            <a:ext cx="324035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…WAS TO CREATE BIG WINTER EVENT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 b="-185" l="19402" r="14378" t="1786"/>
          <a:stretch/>
        </p:blipFill>
        <p:spPr>
          <a:xfrm>
            <a:off x="475312" y="2864383"/>
            <a:ext cx="2088232" cy="1974653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101" name="Shape 101"/>
          <p:cNvPicPr preferRelativeResize="0"/>
          <p:nvPr/>
        </p:nvPicPr>
        <p:blipFill rotWithShape="1">
          <a:blip r:embed="rId5">
            <a:alphaModFix/>
          </a:blip>
          <a:srcRect b="0" l="6261" r="23315" t="0"/>
          <a:stretch/>
        </p:blipFill>
        <p:spPr>
          <a:xfrm>
            <a:off x="4708246" y="1477266"/>
            <a:ext cx="2268671" cy="2138132"/>
          </a:xfrm>
          <a:prstGeom prst="ellipse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6">
            <a:alphaModFix/>
          </a:blip>
          <a:srcRect b="252" l="6904" r="25793" t="-252"/>
          <a:stretch/>
        </p:blipFill>
        <p:spPr>
          <a:xfrm>
            <a:off x="2807532" y="2036157"/>
            <a:ext cx="1656727" cy="1639453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2646269" y="4113680"/>
            <a:ext cx="3744415" cy="2585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fi-FI" sz="1800" u="none" cap="none" strike="noStrik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PROBLEM	: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FINANCIER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UNCOMFORTABLE CONDITIONS FOR SELLERS CUSTOMERS  AT MARKET PLACES – UGLY TENTS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(UNATTRACTIVE ATMOSPHERE)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7">
            <a:alphaModFix/>
          </a:blip>
          <a:srcRect b="0" l="10796" r="8625" t="9410"/>
          <a:stretch/>
        </p:blipFill>
        <p:spPr>
          <a:xfrm>
            <a:off x="6390685" y="3983919"/>
            <a:ext cx="2403146" cy="1863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2411759" y="332656"/>
            <a:ext cx="439248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VILLAGE IN CITY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467543" y="1844824"/>
            <a:ext cx="540059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OPTION FOR TENTS- </a:t>
            </a: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MAKE IT EASIER FOR THE SELLERS AND BUSSINESS OWNERS TO GO AND SELL THEIR PRODUCTS ON STREETS ALSO</a:t>
            </a:r>
          </a:p>
        </p:txBody>
      </p:sp>
      <p:cxnSp>
        <p:nvCxnSpPr>
          <p:cNvPr id="112" name="Shape 112"/>
          <p:cNvCxnSpPr/>
          <p:nvPr/>
        </p:nvCxnSpPr>
        <p:spPr>
          <a:xfrm>
            <a:off x="971600" y="3284983"/>
            <a:ext cx="0" cy="432047"/>
          </a:xfrm>
          <a:prstGeom prst="straightConnector1">
            <a:avLst/>
          </a:prstGeom>
          <a:noFill/>
          <a:ln cap="flat" cmpd="sng" w="76200">
            <a:solidFill>
              <a:srgbClr val="D99593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113" name="Shape 113"/>
          <p:cNvSpPr txBox="1"/>
          <p:nvPr/>
        </p:nvSpPr>
        <p:spPr>
          <a:xfrm>
            <a:off x="442052" y="3823880"/>
            <a:ext cx="4464496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PERMANENT ”ELEMENTS” FORM ”SPACE IN SPACE”-EFECT WHEN CONNECTED TO EACH OTHER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Shape 114"/>
          <p:cNvCxnSpPr/>
          <p:nvPr/>
        </p:nvCxnSpPr>
        <p:spPr>
          <a:xfrm>
            <a:off x="924825" y="4978335"/>
            <a:ext cx="0" cy="432047"/>
          </a:xfrm>
          <a:prstGeom prst="straightConnector1">
            <a:avLst/>
          </a:prstGeom>
          <a:noFill/>
          <a:ln cap="flat" cmpd="sng" w="76200">
            <a:solidFill>
              <a:srgbClr val="D99593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115" name="Shape 115"/>
          <p:cNvSpPr txBox="1"/>
          <p:nvPr/>
        </p:nvSpPr>
        <p:spPr>
          <a:xfrm>
            <a:off x="611560" y="5517232"/>
            <a:ext cx="4464496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PEOPLE MORE SOCIAL AND ENCOURAGE TO MAKE COMMUNITY SPIRIT STRONGER!</a:t>
            </a: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33421" y="2574399"/>
            <a:ext cx="3299019" cy="3155578"/>
          </a:xfrm>
          <a:prstGeom prst="ellipse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sp>
        <p:nvSpPr>
          <p:cNvPr id="122" name="Shape 122"/>
          <p:cNvSpPr txBox="1"/>
          <p:nvPr/>
        </p:nvSpPr>
        <p:spPr>
          <a:xfrm>
            <a:off x="548650" y="352700"/>
            <a:ext cx="7994399" cy="24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fi-FI" sz="3600">
                <a:latin typeface="Calibri"/>
                <a:ea typeface="Calibri"/>
                <a:cs typeface="Calibri"/>
                <a:sym typeface="Calibri"/>
              </a:rPr>
              <a:t>WHAT BRINGS PEOPLE TOGETHER?</a:t>
            </a:r>
          </a:p>
          <a:p>
            <a:pPr algn="ctr">
              <a:spcBef>
                <a:spcPts val="0"/>
              </a:spcBef>
              <a:buNone/>
            </a:pPr>
            <a:r>
              <a:rPr lang="fi-FI" sz="6000">
                <a:latin typeface="Calibri"/>
                <a:ea typeface="Calibri"/>
                <a:cs typeface="Calibri"/>
                <a:sym typeface="Calibri"/>
              </a:rPr>
              <a:t>FOOD!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0287" y="2501250"/>
            <a:ext cx="5191124" cy="345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2DADA"/>
          </a:solidFill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325" y="4420837"/>
            <a:ext cx="3145350" cy="1766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3025" y="421300"/>
            <a:ext cx="2285999" cy="342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22200" y="4112312"/>
            <a:ext cx="3579225" cy="238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3150" y="600975"/>
            <a:ext cx="4612175" cy="3069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hape 1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/>
        </p:nvSpPr>
        <p:spPr>
          <a:xfrm>
            <a:off x="3712721" y="598572"/>
            <a:ext cx="5400599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fi-FI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WINTER </a:t>
            </a:r>
            <a:r>
              <a:rPr b="0" baseline="0" i="0" lang="fi-FI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EVENT</a:t>
            </a:r>
            <a:r>
              <a:rPr lang="fi-FI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0" baseline="0" i="0" lang="fi-FI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155575" y="-144463"/>
            <a:ext cx="304799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727" y="1260291"/>
            <a:ext cx="6504743" cy="3652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4968" y="2937603"/>
            <a:ext cx="2624988" cy="1745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6">
            <a:alphaModFix/>
          </a:blip>
          <a:srcRect b="0" l="2015" r="4663" t="0"/>
          <a:stretch/>
        </p:blipFill>
        <p:spPr>
          <a:xfrm>
            <a:off x="5257826" y="4640507"/>
            <a:ext cx="3225834" cy="1950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74945" y="4703587"/>
            <a:ext cx="4097053" cy="1887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41895" y="1108075"/>
            <a:ext cx="2531133" cy="1688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35696" y="2917050"/>
            <a:ext cx="5299801" cy="350033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/>
          <p:nvPr/>
        </p:nvSpPr>
        <p:spPr>
          <a:xfrm>
            <a:off x="1907703" y="1268759"/>
            <a:ext cx="583264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fi-FI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PROOF THAN TENT, EASIER TO MOVE THAN SEACONTAINER</a:t>
            </a: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5">
            <a:alphaModFix/>
          </a:blip>
          <a:srcRect b="0" l="4504" r="25694" t="0"/>
          <a:stretch/>
        </p:blipFill>
        <p:spPr>
          <a:xfrm>
            <a:off x="3283207" y="488777"/>
            <a:ext cx="2232248" cy="1159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Shape 1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4944" y="2162122"/>
            <a:ext cx="3683696" cy="2260096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/>
          <p:nvPr/>
        </p:nvSpPr>
        <p:spPr>
          <a:xfrm>
            <a:off x="262175" y="476672"/>
            <a:ext cx="3888432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FRONT WALL WORKS ALSO AS A SHELTER WHEN YOU FLIP IT UP!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5345" y="4780182"/>
            <a:ext cx="1557685" cy="1557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6">
            <a:alphaModFix/>
          </a:blip>
          <a:srcRect b="0" l="0" r="14949" t="14115"/>
          <a:stretch/>
        </p:blipFill>
        <p:spPr>
          <a:xfrm>
            <a:off x="2206391" y="4780182"/>
            <a:ext cx="1584175" cy="155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 rotWithShape="1">
          <a:blip r:embed="rId7">
            <a:alphaModFix/>
          </a:blip>
          <a:srcRect b="0" l="0" r="47081" t="0"/>
          <a:stretch/>
        </p:blipFill>
        <p:spPr>
          <a:xfrm>
            <a:off x="5526939" y="4782492"/>
            <a:ext cx="1570024" cy="155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 rotWithShape="1">
          <a:blip r:embed="rId8">
            <a:alphaModFix/>
          </a:blip>
          <a:srcRect b="8279" l="9732" r="7052" t="8507"/>
          <a:stretch/>
        </p:blipFill>
        <p:spPr>
          <a:xfrm>
            <a:off x="7241270" y="4780182"/>
            <a:ext cx="1563463" cy="1563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 rotWithShape="1">
          <a:blip r:embed="rId9">
            <a:alphaModFix/>
          </a:blip>
          <a:srcRect b="1494" l="1008" r="-1008" t="37487"/>
          <a:stretch/>
        </p:blipFill>
        <p:spPr>
          <a:xfrm>
            <a:off x="3923928" y="4782492"/>
            <a:ext cx="1489490" cy="1555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007225" y="2244697"/>
            <a:ext cx="3265889" cy="236860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6" name="Shape 166"/>
          <p:cNvCxnSpPr/>
          <p:nvPr/>
        </p:nvCxnSpPr>
        <p:spPr>
          <a:xfrm flipH="1">
            <a:off x="6588224" y="2060848"/>
            <a:ext cx="360040" cy="720080"/>
          </a:xfrm>
          <a:prstGeom prst="straightConnector1">
            <a:avLst/>
          </a:prstGeom>
          <a:noFill/>
          <a:ln cap="flat" cmpd="sng" w="19050">
            <a:solidFill>
              <a:srgbClr val="4A7DBA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167" name="Shape 167"/>
          <p:cNvSpPr txBox="1"/>
          <p:nvPr/>
        </p:nvSpPr>
        <p:spPr>
          <a:xfrm>
            <a:off x="6798881" y="537441"/>
            <a:ext cx="1872207" cy="1354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WINDOWS WITH LED-LIGHT WHICH COLORS CAN BE CHANGED</a:t>
            </a: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4283967" y="425872"/>
            <a:ext cx="194421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fi-FI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GAS SPRING TO HELP THE LIFTING OF THE SHELTER</a:t>
            </a:r>
          </a:p>
        </p:txBody>
      </p:sp>
      <p:cxnSp>
        <p:nvCxnSpPr>
          <p:cNvPr id="169" name="Shape 169"/>
          <p:cNvCxnSpPr/>
          <p:nvPr/>
        </p:nvCxnSpPr>
        <p:spPr>
          <a:xfrm flipH="1">
            <a:off x="1961964" y="1512705"/>
            <a:ext cx="2302432" cy="908182"/>
          </a:xfrm>
          <a:prstGeom prst="straightConnector1">
            <a:avLst/>
          </a:prstGeom>
          <a:noFill/>
          <a:ln cap="flat" cmpd="sng" w="19050">
            <a:solidFill>
              <a:srgbClr val="4A7DBA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170" name="Shape 170"/>
          <p:cNvCxnSpPr/>
          <p:nvPr/>
        </p:nvCxnSpPr>
        <p:spPr>
          <a:xfrm>
            <a:off x="1187624" y="2420888"/>
            <a:ext cx="648071" cy="504056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nk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