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ia Sofia Larjomaa" initials="PSL" lastIdx="1" clrIdx="0">
    <p:extLst>
      <p:ext uri="{19B8F6BF-5375-455C-9EA6-DF929625EA0E}">
        <p15:presenceInfo xmlns:p15="http://schemas.microsoft.com/office/powerpoint/2012/main" userId="S-1-5-21-204199089-762843741-16482210-1552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 autoAdjust="0"/>
    <p:restoredTop sz="94660"/>
  </p:normalViewPr>
  <p:slideViewPr>
    <p:cSldViewPr snapToGrid="0">
      <p:cViewPr varScale="1">
        <p:scale>
          <a:sx n="89" d="100"/>
          <a:sy n="89" d="100"/>
        </p:scale>
        <p:origin x="34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08-31T13:07:05.151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70754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452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6771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32703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994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0466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30553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16058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0116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84961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74094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2914D-5613-4368-9C9D-F2058F0671F3}" type="datetimeFigureOut">
              <a:rPr lang="fi-FI" smtClean="0"/>
              <a:t>24.9.2015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44900-A642-4F43-9BE7-9E51B077B96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814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g"/><Relationship Id="rId3" Type="http://schemas.openxmlformats.org/officeDocument/2006/relationships/image" Target="../media/image39.jpg"/><Relationship Id="rId7" Type="http://schemas.openxmlformats.org/officeDocument/2006/relationships/image" Target="../media/image4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jpg"/><Relationship Id="rId4" Type="http://schemas.openxmlformats.org/officeDocument/2006/relationships/image" Target="../media/image40.jpg"/><Relationship Id="rId9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35"/>
          <a:stretch/>
        </p:blipFill>
        <p:spPr bwMode="auto">
          <a:xfrm>
            <a:off x="0" y="0"/>
            <a:ext cx="12404785" cy="866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748286" y="2888270"/>
            <a:ext cx="9144000" cy="2387600"/>
          </a:xfrm>
        </p:spPr>
        <p:txBody>
          <a:bodyPr>
            <a:normAutofit/>
          </a:bodyPr>
          <a:lstStyle/>
          <a:p>
            <a:r>
              <a:rPr lang="fi-FI" sz="7200" b="1" spc="6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HELSINKI AT WINTER</a:t>
            </a:r>
            <a:endParaRPr lang="fi-FI" sz="7200" b="1" spc="6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5266936"/>
            <a:ext cx="9144000" cy="1655762"/>
          </a:xfrm>
        </p:spPr>
        <p:txBody>
          <a:bodyPr>
            <a:normAutofit/>
          </a:bodyPr>
          <a:lstStyle/>
          <a:p>
            <a:r>
              <a:rPr lang="fi-FI" sz="1400" dirty="0" smtClean="0">
                <a:latin typeface="+mj-lt"/>
              </a:rPr>
              <a:t>Piia </a:t>
            </a:r>
            <a:r>
              <a:rPr lang="fi-FI" sz="1400" dirty="0" err="1" smtClean="0">
                <a:latin typeface="+mj-lt"/>
              </a:rPr>
              <a:t>Larjomaa</a:t>
            </a:r>
            <a:r>
              <a:rPr lang="fi-FI" sz="1400" dirty="0" smtClean="0">
                <a:latin typeface="+mj-lt"/>
              </a:rPr>
              <a:t>, Paula Viertola ja Johanna Fagerholm</a:t>
            </a:r>
            <a:endParaRPr lang="fi-FI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6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167" r="142" b="51047"/>
          <a:stretch/>
        </p:blipFill>
        <p:spPr bwMode="auto">
          <a:xfrm>
            <a:off x="-34506" y="-32657"/>
            <a:ext cx="12226506" cy="689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42682" y="1569226"/>
            <a:ext cx="493021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Ravintolapäivä 17.2</a:t>
            </a:r>
          </a:p>
          <a:p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Japan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week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21-26.10</a:t>
            </a:r>
          </a:p>
          <a:p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Lux-Helsinki 6-10.1</a:t>
            </a:r>
          </a:p>
          <a:p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Late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night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shopping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Kallio 17.12</a:t>
            </a:r>
          </a:p>
          <a:p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Streat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Helsinki 22.3</a:t>
            </a:r>
          </a:p>
          <a:p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Winter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fun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Helsinki 15.1-8.2</a:t>
            </a:r>
          </a:p>
          <a:p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Uudenvuoden juhlat senaatilla 30.12</a:t>
            </a:r>
          </a:p>
          <a:p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Food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carneval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15-16.11</a:t>
            </a:r>
          </a:p>
          <a:p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Joulupolku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seurasaari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13.12</a:t>
            </a:r>
          </a:p>
          <a:p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Joulukadun avajaiset 22.11</a:t>
            </a:r>
          </a:p>
          <a:p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Tuomaan markkinat 4-22.11</a:t>
            </a:r>
          </a:p>
          <a:p>
            <a:endParaRPr lang="fi-FI" dirty="0"/>
          </a:p>
        </p:txBody>
      </p:sp>
      <p:sp>
        <p:nvSpPr>
          <p:cNvPr id="6" name="TextBox 5"/>
          <p:cNvSpPr txBox="1"/>
          <p:nvPr/>
        </p:nvSpPr>
        <p:spPr>
          <a:xfrm>
            <a:off x="2149311" y="94268"/>
            <a:ext cx="6419653" cy="1348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7" name="TextBox 6"/>
          <p:cNvSpPr txBox="1"/>
          <p:nvPr/>
        </p:nvSpPr>
        <p:spPr>
          <a:xfrm>
            <a:off x="942681" y="768284"/>
            <a:ext cx="6730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3600" dirty="0" err="1">
                <a:solidFill>
                  <a:schemeClr val="bg1"/>
                </a:solidFill>
                <a:latin typeface="Agency FB" panose="020B0503020202020204" pitchFamily="34" charset="0"/>
              </a:rPr>
              <a:t>Existing</a:t>
            </a:r>
            <a:r>
              <a:rPr lang="fi-FI" sz="3600" dirty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fi-FI" sz="3600" dirty="0" err="1">
                <a:solidFill>
                  <a:schemeClr val="bg1"/>
                </a:solidFill>
                <a:latin typeface="Agency FB" panose="020B0503020202020204" pitchFamily="34" charset="0"/>
              </a:rPr>
              <a:t>events</a:t>
            </a:r>
            <a:r>
              <a:rPr lang="fi-FI" sz="3600" dirty="0">
                <a:solidFill>
                  <a:schemeClr val="bg1"/>
                </a:solidFill>
                <a:latin typeface="Agency FB" panose="020B0503020202020204" pitchFamily="34" charset="0"/>
              </a:rPr>
              <a:t> at </a:t>
            </a:r>
            <a:r>
              <a:rPr lang="fi-FI" sz="36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wintertime</a:t>
            </a:r>
            <a:r>
              <a:rPr lang="fi-FI" sz="36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in Helsinki</a:t>
            </a:r>
            <a:endParaRPr lang="fi-FI" sz="36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84645" y="1569226"/>
            <a:ext cx="53261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>
                <a:solidFill>
                  <a:schemeClr val="bg1"/>
                </a:solidFill>
                <a:latin typeface="Agency FB" panose="020B0503020202020204" pitchFamily="34" charset="0"/>
              </a:rPr>
              <a:t>Jääpuisto</a:t>
            </a:r>
          </a:p>
          <a:p>
            <a:r>
              <a:rPr lang="fi-FI" sz="2000" dirty="0">
                <a:solidFill>
                  <a:schemeClr val="bg1"/>
                </a:solidFill>
                <a:latin typeface="Agency FB" panose="020B0503020202020204" pitchFamily="34" charset="0"/>
              </a:rPr>
              <a:t>Korjaamon joulumarkkinat 15.12-16.12</a:t>
            </a:r>
          </a:p>
          <a:p>
            <a:r>
              <a:rPr lang="fi-FI" sz="2000" dirty="0">
                <a:solidFill>
                  <a:schemeClr val="bg1"/>
                </a:solidFill>
                <a:latin typeface="Agency FB" panose="020B0503020202020204" pitchFamily="34" charset="0"/>
              </a:rPr>
              <a:t>Naisten joulumessut 2-6.12</a:t>
            </a:r>
          </a:p>
          <a:p>
            <a:r>
              <a:rPr lang="fi-FI" sz="2000" dirty="0">
                <a:solidFill>
                  <a:schemeClr val="bg1"/>
                </a:solidFill>
                <a:latin typeface="Agency FB" panose="020B0503020202020204" pitchFamily="34" charset="0"/>
              </a:rPr>
              <a:t>Puotilan kartanon joulumarkkinat 13.12</a:t>
            </a:r>
          </a:p>
          <a:p>
            <a:r>
              <a:rPr lang="fi-FI" sz="2000" dirty="0">
                <a:solidFill>
                  <a:schemeClr val="bg1"/>
                </a:solidFill>
                <a:latin typeface="Agency FB" panose="020B0503020202020204" pitchFamily="34" charset="0"/>
              </a:rPr>
              <a:t>Kaapelin joulu 11-20.12</a:t>
            </a:r>
          </a:p>
          <a:p>
            <a:r>
              <a:rPr lang="fi-FI" sz="2000" dirty="0">
                <a:solidFill>
                  <a:schemeClr val="bg1"/>
                </a:solidFill>
                <a:latin typeface="Agency FB" panose="020B0503020202020204" pitchFamily="34" charset="0"/>
              </a:rPr>
              <a:t>Linnanmäki valokarnevaali 10-18.10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11016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167" r="142" b="51047"/>
          <a:stretch/>
        </p:blipFill>
        <p:spPr bwMode="auto">
          <a:xfrm>
            <a:off x="-34506" y="-32657"/>
            <a:ext cx="12226506" cy="689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6350" y="64197"/>
            <a:ext cx="7748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Light</a:t>
            </a:r>
            <a:r>
              <a:rPr lang="fi-FI" sz="4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fi-FI" sz="4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parties</a:t>
            </a:r>
            <a:endParaRPr lang="fi-FI" sz="40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21" y="935853"/>
            <a:ext cx="1798768" cy="31836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019" y="860808"/>
            <a:ext cx="3333750" cy="3333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399" y="860808"/>
            <a:ext cx="4379088" cy="33695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019" y="4495219"/>
            <a:ext cx="3186428" cy="212428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00248" y="4814645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i-FI" sz="2000" dirty="0">
                <a:solidFill>
                  <a:schemeClr val="bg1"/>
                </a:solidFill>
                <a:latin typeface="Agency FB" panose="020B0503020202020204" pitchFamily="34" charset="0"/>
              </a:rPr>
              <a:t>RENT/BUY COOL HATS AND VESTS. PIMP YOUR OWN CLOTHES TO LIGHT SURROUNDINGS. ”FREE” MARKETING TO THE EVENT. </a:t>
            </a:r>
          </a:p>
        </p:txBody>
      </p:sp>
    </p:spTree>
    <p:extLst>
      <p:ext uri="{BB962C8B-B14F-4D97-AF65-F5344CB8AC3E}">
        <p14:creationId xmlns:p14="http://schemas.microsoft.com/office/powerpoint/2010/main" val="2762950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167" r="142" b="51047"/>
          <a:stretch/>
        </p:blipFill>
        <p:spPr bwMode="auto">
          <a:xfrm>
            <a:off x="-34506" y="-32657"/>
            <a:ext cx="12226506" cy="689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515" y="498991"/>
            <a:ext cx="1857375" cy="24669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098" y="3278963"/>
            <a:ext cx="3024336" cy="3024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65463" y="2157568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Bright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light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and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light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!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Sponsor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Innolux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,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Innojok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?</a:t>
            </a:r>
            <a:endParaRPr lang="fi-FI" sz="20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934" y="587863"/>
            <a:ext cx="3059832" cy="20430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64" y="2781780"/>
            <a:ext cx="3613795" cy="19856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226" y="558849"/>
            <a:ext cx="2076822" cy="20768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37871" y="2575859"/>
            <a:ext cx="15841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Sauna and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swimming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in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hole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in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the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ice (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if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place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located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near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water</a:t>
            </a:r>
            <a:r>
              <a:rPr lang="fi-FI" sz="20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). </a:t>
            </a:r>
            <a:endParaRPr lang="fi-FI" sz="20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56714" y="182619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GRAZY FINNS!!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452" y="4851712"/>
            <a:ext cx="2628900" cy="17430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458" y="5007155"/>
            <a:ext cx="2181806" cy="12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356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09" y="-32658"/>
            <a:ext cx="11559045" cy="689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896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898" y="0"/>
            <a:ext cx="106122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6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7" t="-297" r="142" b="46404"/>
          <a:stretch/>
        </p:blipFill>
        <p:spPr bwMode="auto">
          <a:xfrm>
            <a:off x="-112144" y="-753859"/>
            <a:ext cx="12304143" cy="7865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Amercian Express Opening Party and Fireworks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4" t="1" r="19418" b="12282"/>
          <a:stretch/>
        </p:blipFill>
        <p:spPr bwMode="auto">
          <a:xfrm>
            <a:off x="7320809" y="3178829"/>
            <a:ext cx="3391357" cy="3123507"/>
          </a:xfrm>
          <a:prstGeom prst="ellipse">
            <a:avLst/>
          </a:prstGeom>
          <a:noFill/>
          <a:ln w="762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2409644" y="329882"/>
            <a:ext cx="9247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WHAT THEY HAVE THAT WE DON´T </a:t>
            </a:r>
            <a:r>
              <a:rPr lang="fi-FI" sz="5400" dirty="0" smtClean="0">
                <a:solidFill>
                  <a:schemeClr val="bg1"/>
                </a:solidFill>
                <a:latin typeface="Agency FB" panose="020B0503020202020204" pitchFamily="34" charset="0"/>
              </a:rPr>
              <a:t>???</a:t>
            </a:r>
            <a:endParaRPr lang="fi-FI" sz="5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pic>
        <p:nvPicPr>
          <p:cNvPr id="2050" name="Picture 2" descr="http://3.bp.blogspot.com/-p3z-xSSVya0/TyEeF1IvaHI/AAAAAAAAA74/UumK95HCjhM/s1600/kungstradgard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579" y="1704907"/>
            <a:ext cx="2703943" cy="2604890"/>
          </a:xfrm>
          <a:prstGeom prst="ellipse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test.allyearbaltics.com/sites/default/files/styles/800x600sc/public/tallinn1%5B1%5D.jpg?itok=Kqsz_lED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79476" y="3766943"/>
            <a:ext cx="2524206" cy="2414796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ony Mobile Evening Sessions Solo Female Artists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834" y="1691420"/>
            <a:ext cx="2096380" cy="1987783"/>
          </a:xfrm>
          <a:prstGeom prst="ellipse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lipsi 8"/>
          <p:cNvSpPr/>
          <p:nvPr/>
        </p:nvSpPr>
        <p:spPr>
          <a:xfrm>
            <a:off x="5116214" y="1989990"/>
            <a:ext cx="2699776" cy="263105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Tekstiruutu 9"/>
          <p:cNvSpPr txBox="1"/>
          <p:nvPr/>
        </p:nvSpPr>
        <p:spPr>
          <a:xfrm>
            <a:off x="5507786" y="2398780"/>
            <a:ext cx="21127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>
                <a:latin typeface="Agency FB" panose="020B0503020202020204" pitchFamily="34" charset="0"/>
              </a:rPr>
              <a:t>In </a:t>
            </a:r>
            <a:r>
              <a:rPr lang="fi-FI" sz="2000" dirty="0" err="1" smtClean="0">
                <a:latin typeface="Agency FB" panose="020B0503020202020204" pitchFamily="34" charset="0"/>
              </a:rPr>
              <a:t>other</a:t>
            </a:r>
            <a:r>
              <a:rPr lang="fi-FI" sz="2000" dirty="0" smtClean="0"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latin typeface="Agency FB" panose="020B0503020202020204" pitchFamily="34" charset="0"/>
              </a:rPr>
              <a:t>countries</a:t>
            </a:r>
            <a:r>
              <a:rPr lang="fi-FI" sz="2000" dirty="0" smtClean="0">
                <a:latin typeface="Agency FB" panose="020B0503020202020204" pitchFamily="34" charset="0"/>
              </a:rPr>
              <a:t>/</a:t>
            </a:r>
            <a:r>
              <a:rPr lang="fi-FI" sz="2000" dirty="0" err="1" smtClean="0">
                <a:latin typeface="Agency FB" panose="020B0503020202020204" pitchFamily="34" charset="0"/>
              </a:rPr>
              <a:t>big</a:t>
            </a:r>
            <a:r>
              <a:rPr lang="fi-FI" sz="2000" dirty="0" smtClean="0"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latin typeface="Agency FB" panose="020B0503020202020204" pitchFamily="34" charset="0"/>
              </a:rPr>
              <a:t>cities</a:t>
            </a:r>
            <a:r>
              <a:rPr lang="fi-FI" sz="2000" dirty="0" smtClean="0"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latin typeface="Agency FB" panose="020B0503020202020204" pitchFamily="34" charset="0"/>
              </a:rPr>
              <a:t>there</a:t>
            </a:r>
            <a:r>
              <a:rPr lang="fi-FI" sz="2000" dirty="0" smtClean="0"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latin typeface="Agency FB" panose="020B0503020202020204" pitchFamily="34" charset="0"/>
              </a:rPr>
              <a:t>are</a:t>
            </a:r>
            <a:r>
              <a:rPr lang="fi-FI" sz="2000" dirty="0" smtClean="0"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latin typeface="Agency FB" panose="020B0503020202020204" pitchFamily="34" charset="0"/>
              </a:rPr>
              <a:t>more</a:t>
            </a:r>
            <a:r>
              <a:rPr lang="fi-FI" sz="2000" dirty="0" smtClean="0"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latin typeface="Agency FB" panose="020B0503020202020204" pitchFamily="34" charset="0"/>
              </a:rPr>
              <a:t>events</a:t>
            </a:r>
            <a:r>
              <a:rPr lang="fi-FI" sz="2000" dirty="0" smtClean="0">
                <a:latin typeface="Agency FB" panose="020B0503020202020204" pitchFamily="34" charset="0"/>
              </a:rPr>
              <a:t> and </a:t>
            </a:r>
            <a:r>
              <a:rPr lang="fi-FI" sz="2000" dirty="0" err="1" smtClean="0">
                <a:latin typeface="Agency FB" panose="020B0503020202020204" pitchFamily="34" charset="0"/>
              </a:rPr>
              <a:t>activities</a:t>
            </a:r>
            <a:r>
              <a:rPr lang="fi-FI" sz="2000" dirty="0" smtClean="0">
                <a:latin typeface="Agency FB" panose="020B0503020202020204" pitchFamily="34" charset="0"/>
              </a:rPr>
              <a:t>  in </a:t>
            </a:r>
            <a:r>
              <a:rPr lang="fi-FI" sz="2000" dirty="0" err="1" smtClean="0">
                <a:latin typeface="Agency FB" panose="020B0503020202020204" pitchFamily="34" charset="0"/>
              </a:rPr>
              <a:t>wintertime</a:t>
            </a:r>
            <a:r>
              <a:rPr lang="fi-FI" sz="2000" dirty="0" smtClean="0"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latin typeface="Agency FB" panose="020B0503020202020204" pitchFamily="34" charset="0"/>
              </a:rPr>
              <a:t>that</a:t>
            </a:r>
            <a:r>
              <a:rPr lang="fi-FI" sz="2000" dirty="0" smtClean="0"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latin typeface="Agency FB" panose="020B0503020202020204" pitchFamily="34" charset="0"/>
              </a:rPr>
              <a:t>brings</a:t>
            </a:r>
            <a:r>
              <a:rPr lang="fi-FI" sz="2000" dirty="0" smtClean="0"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latin typeface="Agency FB" panose="020B0503020202020204" pitchFamily="34" charset="0"/>
              </a:rPr>
              <a:t>people</a:t>
            </a:r>
            <a:r>
              <a:rPr lang="fi-FI" sz="2000" dirty="0" smtClean="0">
                <a:latin typeface="Agency FB" panose="020B0503020202020204" pitchFamily="34" charset="0"/>
              </a:rPr>
              <a:t> </a:t>
            </a:r>
            <a:r>
              <a:rPr lang="fi-FI" sz="2000" dirty="0" err="1" smtClean="0">
                <a:latin typeface="Agency FB" panose="020B0503020202020204" pitchFamily="34" charset="0"/>
              </a:rPr>
              <a:t>together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11" name="Ellipsi 10"/>
          <p:cNvSpPr/>
          <p:nvPr/>
        </p:nvSpPr>
        <p:spPr>
          <a:xfrm>
            <a:off x="9812993" y="4520644"/>
            <a:ext cx="1457864" cy="13671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Tekstiruutu 12"/>
          <p:cNvSpPr txBox="1"/>
          <p:nvPr/>
        </p:nvSpPr>
        <p:spPr>
          <a:xfrm>
            <a:off x="9972136" y="4974341"/>
            <a:ext cx="1423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latin typeface="Agency FB" panose="020B0503020202020204" pitchFamily="34" charset="0"/>
              </a:rPr>
              <a:t>More </a:t>
            </a:r>
            <a:r>
              <a:rPr lang="fi-FI" dirty="0" err="1" smtClean="0">
                <a:latin typeface="Agency FB" panose="020B0503020202020204" pitchFamily="34" charset="0"/>
              </a:rPr>
              <a:t>Lights</a:t>
            </a:r>
            <a:endParaRPr lang="fi-FI" dirty="0">
              <a:latin typeface="Agency FB" panose="020B0503020202020204" pitchFamily="34" charset="0"/>
            </a:endParaRPr>
          </a:p>
        </p:txBody>
      </p:sp>
      <p:sp>
        <p:nvSpPr>
          <p:cNvPr id="14" name="Ellipsi 13"/>
          <p:cNvSpPr/>
          <p:nvPr/>
        </p:nvSpPr>
        <p:spPr>
          <a:xfrm>
            <a:off x="816538" y="4342694"/>
            <a:ext cx="1972478" cy="194582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Tekstiruutu 14"/>
          <p:cNvSpPr txBox="1"/>
          <p:nvPr/>
        </p:nvSpPr>
        <p:spPr>
          <a:xfrm>
            <a:off x="953298" y="4720557"/>
            <a:ext cx="1797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>
                <a:latin typeface="Agency FB" panose="020B0503020202020204" pitchFamily="34" charset="0"/>
              </a:rPr>
              <a:t>Better</a:t>
            </a:r>
            <a:r>
              <a:rPr lang="fi-FI" dirty="0" smtClean="0">
                <a:latin typeface="Agency FB" panose="020B0503020202020204" pitchFamily="34" charset="0"/>
              </a:rPr>
              <a:t> </a:t>
            </a:r>
            <a:r>
              <a:rPr lang="fi-FI" dirty="0" err="1" smtClean="0">
                <a:latin typeface="Agency FB" panose="020B0503020202020204" pitchFamily="34" charset="0"/>
              </a:rPr>
              <a:t>information</a:t>
            </a:r>
            <a:r>
              <a:rPr lang="fi-FI" dirty="0" smtClean="0">
                <a:latin typeface="Agency FB" panose="020B0503020202020204" pitchFamily="34" charset="0"/>
              </a:rPr>
              <a:t> </a:t>
            </a:r>
            <a:r>
              <a:rPr lang="fi-FI" dirty="0" err="1" smtClean="0">
                <a:latin typeface="Agency FB" panose="020B0503020202020204" pitchFamily="34" charset="0"/>
              </a:rPr>
              <a:t>servises</a:t>
            </a:r>
            <a:r>
              <a:rPr lang="fi-FI" dirty="0" smtClean="0">
                <a:latin typeface="Agency FB" panose="020B0503020202020204" pitchFamily="34" charset="0"/>
              </a:rPr>
              <a:t>. </a:t>
            </a:r>
          </a:p>
          <a:p>
            <a:r>
              <a:rPr lang="fi-FI" dirty="0" smtClean="0">
                <a:latin typeface="Agency FB" panose="020B0503020202020204" pitchFamily="34" charset="0"/>
              </a:rPr>
              <a:t>”</a:t>
            </a:r>
            <a:r>
              <a:rPr lang="fi-FI" dirty="0" err="1" smtClean="0">
                <a:latin typeface="Agency FB" panose="020B0503020202020204" pitchFamily="34" charset="0"/>
              </a:rPr>
              <a:t>What</a:t>
            </a:r>
            <a:r>
              <a:rPr lang="fi-FI" dirty="0" smtClean="0">
                <a:latin typeface="Agency FB" panose="020B0503020202020204" pitchFamily="34" charset="0"/>
              </a:rPr>
              <a:t>, </a:t>
            </a:r>
            <a:r>
              <a:rPr lang="fi-FI" dirty="0" err="1" smtClean="0">
                <a:latin typeface="Agency FB" panose="020B0503020202020204" pitchFamily="34" charset="0"/>
              </a:rPr>
              <a:t>Where</a:t>
            </a:r>
            <a:r>
              <a:rPr lang="fi-FI" dirty="0" smtClean="0">
                <a:latin typeface="Agency FB" panose="020B0503020202020204" pitchFamily="34" charset="0"/>
              </a:rPr>
              <a:t>, </a:t>
            </a:r>
            <a:r>
              <a:rPr lang="fi-FI" dirty="0" err="1" smtClean="0">
                <a:latin typeface="Agency FB" panose="020B0503020202020204" pitchFamily="34" charset="0"/>
              </a:rPr>
              <a:t>When</a:t>
            </a:r>
            <a:r>
              <a:rPr lang="fi-FI" dirty="0" smtClean="0">
                <a:latin typeface="Agency FB" panose="020B0503020202020204" pitchFamily="34" charset="0"/>
              </a:rPr>
              <a:t>?”</a:t>
            </a:r>
            <a:endParaRPr lang="fi-FI" dirty="0">
              <a:latin typeface="Agency FB" panose="020B0503020202020204" pitchFamily="34" charset="0"/>
            </a:endParaRPr>
          </a:p>
        </p:txBody>
      </p:sp>
      <p:pic>
        <p:nvPicPr>
          <p:cNvPr id="2060" name="Picture 12" descr="http://inapcache.boston.com/universal/site_graphics/blogs/bigpicture/harbin_012012/bp4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" t="3020" r="26636" b="4103"/>
          <a:stretch/>
        </p:blipFill>
        <p:spPr bwMode="auto">
          <a:xfrm>
            <a:off x="5205178" y="4758377"/>
            <a:ext cx="2070462" cy="1904028"/>
          </a:xfrm>
          <a:prstGeom prst="ellipse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msnbcmedia.msn.com/j/MSNBC/Components/Photo/_new/pb-130107-harbin-ice-festival-03.photoblog900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9" t="1858" r="19669" b="-578"/>
          <a:stretch/>
        </p:blipFill>
        <p:spPr bwMode="auto">
          <a:xfrm>
            <a:off x="8761918" y="1480060"/>
            <a:ext cx="3144894" cy="2905231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88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-298" r="142" b="51047"/>
          <a:stretch/>
        </p:blipFill>
        <p:spPr bwMode="auto">
          <a:xfrm>
            <a:off x="-34506" y="-72372"/>
            <a:ext cx="12226506" cy="69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orakulmio 2"/>
          <p:cNvSpPr/>
          <p:nvPr/>
        </p:nvSpPr>
        <p:spPr>
          <a:xfrm>
            <a:off x="2820652" y="1512927"/>
            <a:ext cx="6792244" cy="47089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i-FI" sz="60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SOME EXAMPLES OF…</a:t>
            </a:r>
          </a:p>
          <a:p>
            <a:pPr algn="ctr"/>
            <a:endParaRPr lang="fi-FI" sz="6000" b="1" dirty="0" smtClean="0">
              <a:solidFill>
                <a:schemeClr val="bg1"/>
              </a:solidFill>
              <a:latin typeface="Agency FB" panose="020B0503020202020204" pitchFamily="34" charset="0"/>
            </a:endParaRPr>
          </a:p>
          <a:p>
            <a:pPr algn="ctr"/>
            <a:endParaRPr lang="fi-FI" sz="6000" b="1" dirty="0">
              <a:solidFill>
                <a:schemeClr val="bg1"/>
              </a:solidFill>
              <a:latin typeface="Agency FB" panose="020B0503020202020204" pitchFamily="34" charset="0"/>
            </a:endParaRPr>
          </a:p>
          <a:p>
            <a:pPr algn="ctr"/>
            <a:r>
              <a:rPr lang="fi-FI" sz="60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EXISTING WINTER EVENTS</a:t>
            </a:r>
          </a:p>
          <a:p>
            <a:pPr algn="ctr"/>
            <a:r>
              <a:rPr lang="fi-FI" sz="60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 IN OTHER COUNTRIES </a:t>
            </a:r>
            <a:endParaRPr lang="fi-FI" sz="60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62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llipsi 12"/>
          <p:cNvSpPr/>
          <p:nvPr/>
        </p:nvSpPr>
        <p:spPr>
          <a:xfrm>
            <a:off x="375250" y="4323091"/>
            <a:ext cx="2510286" cy="247578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2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-298" r="142" b="51047"/>
          <a:stretch/>
        </p:blipFill>
        <p:spPr bwMode="auto">
          <a:xfrm>
            <a:off x="-34506" y="-72372"/>
            <a:ext cx="12226506" cy="69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iruutu 2"/>
          <p:cNvSpPr txBox="1"/>
          <p:nvPr/>
        </p:nvSpPr>
        <p:spPr>
          <a:xfrm>
            <a:off x="3521733" y="381333"/>
            <a:ext cx="53038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4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SNOW FESTIVAL, JAPAN</a:t>
            </a:r>
            <a:endParaRPr lang="fi-FI" sz="44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Ellipsi 8"/>
          <p:cNvSpPr/>
          <p:nvPr/>
        </p:nvSpPr>
        <p:spPr>
          <a:xfrm>
            <a:off x="858326" y="1607237"/>
            <a:ext cx="1751161" cy="168740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0" name="Tekstiruutu 9"/>
          <p:cNvSpPr txBox="1"/>
          <p:nvPr/>
        </p:nvSpPr>
        <p:spPr>
          <a:xfrm>
            <a:off x="1035171" y="1928743"/>
            <a:ext cx="1639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latin typeface="Agency FB" panose="020B0503020202020204" pitchFamily="34" charset="0"/>
              </a:rPr>
              <a:t>Sapporo </a:t>
            </a:r>
            <a:r>
              <a:rPr lang="fi-FI" b="1" dirty="0" err="1" smtClean="0">
                <a:latin typeface="Agency FB" panose="020B0503020202020204" pitchFamily="34" charset="0"/>
              </a:rPr>
              <a:t>Snow</a:t>
            </a:r>
            <a:r>
              <a:rPr lang="fi-FI" b="1" dirty="0" smtClean="0">
                <a:latin typeface="Agency FB" panose="020B0503020202020204" pitchFamily="34" charset="0"/>
              </a:rPr>
              <a:t> Festival</a:t>
            </a:r>
          </a:p>
          <a:p>
            <a:r>
              <a:rPr lang="fi-FI" dirty="0" smtClean="0">
                <a:latin typeface="Agency FB" panose="020B0503020202020204" pitchFamily="34" charset="0"/>
              </a:rPr>
              <a:t>(Sapporo, Japan)</a:t>
            </a:r>
          </a:p>
          <a:p>
            <a:endParaRPr lang="fi-FI" dirty="0"/>
          </a:p>
        </p:txBody>
      </p:sp>
      <p:sp>
        <p:nvSpPr>
          <p:cNvPr id="11" name="Ellipsi 10"/>
          <p:cNvSpPr/>
          <p:nvPr/>
        </p:nvSpPr>
        <p:spPr>
          <a:xfrm>
            <a:off x="720305" y="3008302"/>
            <a:ext cx="2027207" cy="197544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Ellipsi 13"/>
          <p:cNvSpPr/>
          <p:nvPr/>
        </p:nvSpPr>
        <p:spPr>
          <a:xfrm>
            <a:off x="440126" y="4288076"/>
            <a:ext cx="2587563" cy="237835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5" name="Suorakulmio 14"/>
          <p:cNvSpPr/>
          <p:nvPr/>
        </p:nvSpPr>
        <p:spPr>
          <a:xfrm>
            <a:off x="1125026" y="3427086"/>
            <a:ext cx="14025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Agency FB" panose="020B0503020202020204" pitchFamily="34" charset="0"/>
              </a:rPr>
              <a:t>For seven days in February, Sapporo is turned into a winter dreamland of crystal-like ice and white snow. </a:t>
            </a:r>
            <a:endParaRPr lang="fi-FI" dirty="0">
              <a:latin typeface="Agency FB" panose="020B0503020202020204" pitchFamily="34" charset="0"/>
            </a:endParaRPr>
          </a:p>
        </p:txBody>
      </p:sp>
      <p:pic>
        <p:nvPicPr>
          <p:cNvPr id="3074" name="Picture 2" descr="http://www.japan-guide.com/g3/6894_0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7" t="1096" r="25898" b="247"/>
          <a:stretch/>
        </p:blipFill>
        <p:spPr bwMode="auto">
          <a:xfrm>
            <a:off x="3027689" y="1604479"/>
            <a:ext cx="3324773" cy="312519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cdnph.upi.com/sv/b/upi/UPI-4861420471712/2015/2/7f4d94a00ca8b8fa3b8e10979e42bd1e/Cupid-train-carved-from-ice-at-Chinese-festiva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21" t="1854" r="20374" b="842"/>
          <a:stretch/>
        </p:blipFill>
        <p:spPr bwMode="auto">
          <a:xfrm>
            <a:off x="8150421" y="866303"/>
            <a:ext cx="3381362" cy="345678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cheapflights.co.uk/news/wp-content/uploads/2015/01/top-10-ice-and-snow-festivals-around-the-world-1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6" t="1295" r="17203" b="764"/>
          <a:stretch/>
        </p:blipFill>
        <p:spPr bwMode="auto">
          <a:xfrm>
            <a:off x="5733932" y="3550825"/>
            <a:ext cx="3467519" cy="326509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2" descr="http://inapcache.boston.com/universal/site_graphics/blogs/bigpicture/harbin_012012/bp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" t="3020" r="26636" b="4103"/>
          <a:stretch/>
        </p:blipFill>
        <p:spPr bwMode="auto">
          <a:xfrm>
            <a:off x="9414657" y="4379423"/>
            <a:ext cx="2387584" cy="2195658"/>
          </a:xfrm>
          <a:prstGeom prst="ellipse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32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-298" r="142" b="51047"/>
          <a:stretch/>
        </p:blipFill>
        <p:spPr bwMode="auto">
          <a:xfrm>
            <a:off x="-34506" y="-72372"/>
            <a:ext cx="12226506" cy="69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iruutu 2"/>
          <p:cNvSpPr txBox="1"/>
          <p:nvPr/>
        </p:nvSpPr>
        <p:spPr>
          <a:xfrm>
            <a:off x="1897812" y="408191"/>
            <a:ext cx="92216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800" b="1" dirty="0" err="1">
                <a:solidFill>
                  <a:schemeClr val="bg1"/>
                </a:solidFill>
                <a:latin typeface="Agency FB" panose="020B0503020202020204" pitchFamily="34" charset="0"/>
              </a:rPr>
              <a:t>Queenstown</a:t>
            </a:r>
            <a:r>
              <a:rPr lang="fi-FI" sz="4800" b="1" dirty="0">
                <a:solidFill>
                  <a:schemeClr val="bg1"/>
                </a:solidFill>
                <a:latin typeface="Agency FB" panose="020B0503020202020204" pitchFamily="34" charset="0"/>
              </a:rPr>
              <a:t> Winter </a:t>
            </a:r>
            <a:r>
              <a:rPr lang="fi-FI" sz="4800" b="1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Festiva</a:t>
            </a:r>
            <a:r>
              <a:rPr lang="fi-FI" sz="48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, New </a:t>
            </a:r>
            <a:r>
              <a:rPr lang="fi-FI" sz="4800" b="1" dirty="0" err="1" smtClean="0">
                <a:solidFill>
                  <a:schemeClr val="bg1"/>
                </a:solidFill>
                <a:latin typeface="Agency FB" panose="020B0503020202020204" pitchFamily="34" charset="0"/>
              </a:rPr>
              <a:t>Zealand</a:t>
            </a:r>
            <a:endParaRPr lang="fi-FI" sz="4800" b="1" dirty="0">
              <a:solidFill>
                <a:schemeClr val="bg1"/>
              </a:solidFill>
              <a:latin typeface="Agency FB" panose="020B0503020202020204" pitchFamily="34" charset="0"/>
            </a:endParaRPr>
          </a:p>
          <a:p>
            <a:endParaRPr lang="fi-FI" dirty="0"/>
          </a:p>
        </p:txBody>
      </p:sp>
      <p:sp>
        <p:nvSpPr>
          <p:cNvPr id="4" name="Ellipsi 3"/>
          <p:cNvSpPr/>
          <p:nvPr/>
        </p:nvSpPr>
        <p:spPr>
          <a:xfrm>
            <a:off x="7185948" y="1596236"/>
            <a:ext cx="3061215" cy="284671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Tekstiruutu 5"/>
          <p:cNvSpPr txBox="1"/>
          <p:nvPr/>
        </p:nvSpPr>
        <p:spPr>
          <a:xfrm>
            <a:off x="7711256" y="2094150"/>
            <a:ext cx="23463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gency FB" panose="020B0503020202020204" pitchFamily="34" charset="0"/>
              </a:rPr>
              <a:t>The Winter festival is a </a:t>
            </a:r>
            <a:r>
              <a:rPr lang="en-US" dirty="0">
                <a:latin typeface="Agency FB" panose="020B0503020202020204" pitchFamily="34" charset="0"/>
              </a:rPr>
              <a:t>ten day </a:t>
            </a:r>
            <a:r>
              <a:rPr lang="en-US" dirty="0" smtClean="0">
                <a:latin typeface="Agency FB" panose="020B0503020202020204" pitchFamily="34" charset="0"/>
              </a:rPr>
              <a:t>event </a:t>
            </a:r>
            <a:r>
              <a:rPr lang="en-US" dirty="0">
                <a:latin typeface="Agency FB" panose="020B0503020202020204" pitchFamily="34" charset="0"/>
              </a:rPr>
              <a:t>of Queenstown's unique culture and community with street parties, fireworks, international and local acts, </a:t>
            </a:r>
            <a:r>
              <a:rPr lang="en-US" dirty="0" smtClean="0">
                <a:latin typeface="Agency FB" panose="020B0503020202020204" pitchFamily="34" charset="0"/>
              </a:rPr>
              <a:t>comedy and </a:t>
            </a:r>
            <a:r>
              <a:rPr lang="en-US" dirty="0">
                <a:latin typeface="Agency FB" panose="020B0503020202020204" pitchFamily="34" charset="0"/>
              </a:rPr>
              <a:t>family </a:t>
            </a:r>
            <a:r>
              <a:rPr lang="en-US" dirty="0" smtClean="0">
                <a:latin typeface="Agency FB" panose="020B0503020202020204" pitchFamily="34" charset="0"/>
              </a:rPr>
              <a:t>fun</a:t>
            </a:r>
            <a:r>
              <a:rPr lang="en-US" dirty="0">
                <a:latin typeface="Agency FB" panose="020B0503020202020204" pitchFamily="34" charset="0"/>
              </a:rPr>
              <a:t>.</a:t>
            </a:r>
            <a:endParaRPr lang="fi-FI" dirty="0">
              <a:latin typeface="Agency FB" panose="020B0503020202020204" pitchFamily="34" charset="0"/>
            </a:endParaRPr>
          </a:p>
        </p:txBody>
      </p:sp>
      <p:pic>
        <p:nvPicPr>
          <p:cNvPr id="4098" name="Picture 2" descr="Auckland Airport Community Carnival at the 40th American Express Queenstown Winter Festival 2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2" r="20870"/>
          <a:stretch/>
        </p:blipFill>
        <p:spPr bwMode="auto">
          <a:xfrm>
            <a:off x="2205791" y="3946014"/>
            <a:ext cx="3003239" cy="2809423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Auckland Airport Community Carnival at the 40th American Express Queenstown Winter Festival 2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9" t="1597" r="15686" b="2808"/>
          <a:stretch/>
        </p:blipFill>
        <p:spPr bwMode="auto">
          <a:xfrm>
            <a:off x="5408180" y="4159230"/>
            <a:ext cx="2590221" cy="25557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Atomic Coffee Caravan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7" t="-41" r="22555" b="2575"/>
          <a:stretch/>
        </p:blipFill>
        <p:spPr bwMode="auto">
          <a:xfrm>
            <a:off x="518092" y="1424565"/>
            <a:ext cx="3116047" cy="3018387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Sony Mobile Evening Sessions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3" r="14124" b="1986"/>
          <a:stretch/>
        </p:blipFill>
        <p:spPr bwMode="auto">
          <a:xfrm>
            <a:off x="8396700" y="4418620"/>
            <a:ext cx="2298481" cy="233654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American Express Ice Rink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 r="14436"/>
          <a:stretch/>
        </p:blipFill>
        <p:spPr bwMode="auto">
          <a:xfrm>
            <a:off x="3795254" y="1397579"/>
            <a:ext cx="3264239" cy="307235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18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-298" r="142" b="51047"/>
          <a:stretch/>
        </p:blipFill>
        <p:spPr bwMode="auto">
          <a:xfrm>
            <a:off x="-34506" y="-72372"/>
            <a:ext cx="12226506" cy="69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iruutu 2"/>
          <p:cNvSpPr txBox="1"/>
          <p:nvPr/>
        </p:nvSpPr>
        <p:spPr>
          <a:xfrm>
            <a:off x="1015700" y="274757"/>
            <a:ext cx="108347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44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WINTER CITIES SHAKE-UP, FESTIVAL &amp; MARKET,</a:t>
            </a:r>
          </a:p>
          <a:p>
            <a:pPr algn="ctr"/>
            <a:r>
              <a:rPr lang="fi-FI" sz="44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EDMONTON, CANADA</a:t>
            </a:r>
            <a:endParaRPr lang="fi-FI" sz="44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Ellipsi 3"/>
          <p:cNvSpPr/>
          <p:nvPr/>
        </p:nvSpPr>
        <p:spPr>
          <a:xfrm>
            <a:off x="4655388" y="1817524"/>
            <a:ext cx="2846717" cy="270869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Tekstiruutu 5"/>
          <p:cNvSpPr txBox="1"/>
          <p:nvPr/>
        </p:nvSpPr>
        <p:spPr>
          <a:xfrm>
            <a:off x="4842293" y="2518774"/>
            <a:ext cx="26598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>
                <a:latin typeface="Agency FB" panose="020B0503020202020204" pitchFamily="34" charset="0"/>
              </a:rPr>
              <a:t>AN INTERNATIONAL CONFERENCE ON SHAKING UP PRECONCEPTIONS ABOUT HOW </a:t>
            </a:r>
            <a:r>
              <a:rPr lang="en-US" cap="all" dirty="0" smtClean="0">
                <a:latin typeface="Agency FB" panose="020B0503020202020204" pitchFamily="34" charset="0"/>
              </a:rPr>
              <a:t>TO </a:t>
            </a:r>
            <a:r>
              <a:rPr lang="en-US" cap="all" dirty="0">
                <a:latin typeface="Agency FB" panose="020B0503020202020204" pitchFamily="34" charset="0"/>
              </a:rPr>
              <a:t>PLAN, DESIGN, LIVE, WORK, AND PLAY IN WINTER CITIES.</a:t>
            </a:r>
            <a:endParaRPr lang="fi-FI" dirty="0">
              <a:latin typeface="Agency FB" panose="020B0503020202020204" pitchFamily="34" charset="0"/>
            </a:endParaRPr>
          </a:p>
        </p:txBody>
      </p:sp>
      <p:pic>
        <p:nvPicPr>
          <p:cNvPr id="6146" name="Picture 2" descr="_1Fb2Dv3h82RUOERik9vCSTAaZuni6YWmSSVcbDRiS4,u9UmIbAD969lsgtk0Q0FXPclcWYPIH0fFIQjc14HBw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81" t="-356" r="11023" b="4733"/>
          <a:stretch/>
        </p:blipFill>
        <p:spPr bwMode="auto">
          <a:xfrm>
            <a:off x="8345008" y="1177978"/>
            <a:ext cx="3599312" cy="3454160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7ph3o4SrYGJhdamLtYd3iCX-hIMPM4jdq5CuSijFIkk,eqlovZyHAKRmIvmJVgV3UM1gqG1xKMCw_K6l7RzprMU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9" t="469" r="34797" b="1361"/>
          <a:stretch/>
        </p:blipFill>
        <p:spPr bwMode="auto">
          <a:xfrm>
            <a:off x="468630" y="4252191"/>
            <a:ext cx="2512493" cy="2445341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www.makesomethingedmonton.ca/media/cache/07/ac/07acf9774f94031492dde0164e5a93f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03" t="1786" r="14378" b="-186"/>
          <a:stretch/>
        </p:blipFill>
        <p:spPr bwMode="auto">
          <a:xfrm>
            <a:off x="969604" y="1328624"/>
            <a:ext cx="3092630" cy="2924422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i0.wp.com/vipmedia.globalnews.ca/2015/01/01-12-winteryeg2.jpg?crop=85px%2C0px%2C659px%2C439px&amp;resize=720%2C480&amp;quality=70&amp;strip=all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7" r="7804"/>
          <a:stretch/>
        </p:blipFill>
        <p:spPr bwMode="auto">
          <a:xfrm>
            <a:off x="6836670" y="4108249"/>
            <a:ext cx="2820838" cy="2703515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6fzxRhK0Becc4t4f9aAaLXTUI4dbnrKKli0o_cAwU1Q,WHu1ruehp_S2e8ENs8dHRfAr7I5FezgxyYo8qUKXfQw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7" r="21552"/>
          <a:stretch/>
        </p:blipFill>
        <p:spPr bwMode="auto">
          <a:xfrm>
            <a:off x="4719636" y="4598333"/>
            <a:ext cx="2044161" cy="2067788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Ellipsi 7"/>
          <p:cNvSpPr/>
          <p:nvPr/>
        </p:nvSpPr>
        <p:spPr>
          <a:xfrm>
            <a:off x="10144664" y="5287992"/>
            <a:ext cx="1388853" cy="140954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Tekstiruutu 8"/>
          <p:cNvSpPr txBox="1"/>
          <p:nvPr/>
        </p:nvSpPr>
        <p:spPr>
          <a:xfrm>
            <a:off x="10269747" y="5692680"/>
            <a:ext cx="11386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100" dirty="0" smtClean="0">
                <a:solidFill>
                  <a:schemeClr val="accent1"/>
                </a:solidFill>
              </a:rPr>
              <a:t>http://www.wintercitiesconference.com/#start</a:t>
            </a:r>
            <a:endParaRPr lang="fi-FI" sz="1100" dirty="0">
              <a:solidFill>
                <a:schemeClr val="accent1"/>
              </a:solidFill>
            </a:endParaRPr>
          </a:p>
        </p:txBody>
      </p:sp>
      <p:sp>
        <p:nvSpPr>
          <p:cNvPr id="10" name="Ellipsi 9"/>
          <p:cNvSpPr/>
          <p:nvPr/>
        </p:nvSpPr>
        <p:spPr>
          <a:xfrm>
            <a:off x="3009903" y="3996102"/>
            <a:ext cx="1636860" cy="162146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1" name="Tekstiruutu 10"/>
          <p:cNvSpPr txBox="1"/>
          <p:nvPr/>
        </p:nvSpPr>
        <p:spPr>
          <a:xfrm>
            <a:off x="3197780" y="4286037"/>
            <a:ext cx="1425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all" dirty="0" smtClean="0">
                <a:latin typeface="Agency FB" panose="020B0503020202020204" pitchFamily="34" charset="0"/>
              </a:rPr>
              <a:t>“COLD</a:t>
            </a:r>
            <a:r>
              <a:rPr lang="en-US" cap="all" dirty="0">
                <a:latin typeface="Agency FB" panose="020B0503020202020204" pitchFamily="34" charset="0"/>
              </a:rPr>
              <a:t>. YES. DARK. YES. BORING? </a:t>
            </a:r>
            <a:r>
              <a:rPr lang="en-US" cap="all" dirty="0" smtClean="0">
                <a:latin typeface="Agency FB" panose="020B0503020202020204" pitchFamily="34" charset="0"/>
              </a:rPr>
              <a:t>NEVER”.</a:t>
            </a:r>
            <a:endParaRPr lang="en-US" cap="all" dirty="0">
              <a:latin typeface="Agency FB" panose="020B0503020202020204" pitchFamily="34" charset="0"/>
            </a:endParaRP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9986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167" r="142" b="51047"/>
          <a:stretch/>
        </p:blipFill>
        <p:spPr bwMode="auto">
          <a:xfrm>
            <a:off x="-34506" y="-32657"/>
            <a:ext cx="12226506" cy="689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2821" y="352332"/>
            <a:ext cx="10611852" cy="1081980"/>
          </a:xfrm>
          <a:prstGeom prst="ellipse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4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WINTER CARNIVAL, QUEBEC, KANADA </a:t>
            </a:r>
            <a:endParaRPr lang="fi-FI" sz="4400" b="1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787233" y="1540066"/>
            <a:ext cx="2269957" cy="232610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TextBox 4"/>
          <p:cNvSpPr txBox="1"/>
          <p:nvPr/>
        </p:nvSpPr>
        <p:spPr>
          <a:xfrm>
            <a:off x="1001246" y="2003332"/>
            <a:ext cx="21656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gency FB" panose="020B0503020202020204" pitchFamily="34" charset="0"/>
              </a:rPr>
              <a:t>For 60 years, the Québec Winter Carnival has organized the largest and most popular winter celebration in the world</a:t>
            </a:r>
            <a:r>
              <a:rPr lang="en-US" dirty="0"/>
              <a:t>.</a:t>
            </a:r>
            <a:endParaRPr lang="fi-FI" dirty="0"/>
          </a:p>
        </p:txBody>
      </p:sp>
      <p:pic>
        <p:nvPicPr>
          <p:cNvPr id="1026" name="Picture 2" descr="Snow caterpillar that lit up the 2008 Parade 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5" t="845" r="23324" b="1973"/>
          <a:stretch/>
        </p:blipFill>
        <p:spPr bwMode="auto">
          <a:xfrm>
            <a:off x="8509311" y="1356558"/>
            <a:ext cx="2919663" cy="27666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tatic.quebecregion.com/media/16961/site-carnavaldequebec.jpg?preset=format-snippet-400-30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6"/>
          <a:stretch/>
        </p:blipFill>
        <p:spPr bwMode="auto">
          <a:xfrm>
            <a:off x="5474169" y="3295816"/>
            <a:ext cx="3351514" cy="336117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0.gstatic.com/images?q=tbn:ANd9GcQSEt_uSt3_mIQtgHEplsUKKy8jg-A-RTJ6yd5_yn_p91pSaBfr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8" t="-460" r="14992" b="460"/>
          <a:stretch/>
        </p:blipFill>
        <p:spPr bwMode="auto">
          <a:xfrm>
            <a:off x="2141691" y="3806463"/>
            <a:ext cx="2988535" cy="293065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1.ytimg.com/vi/LEl_ZyuzXp4/maxresdefault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8" t="6218" r="28199" b="-205"/>
          <a:stretch/>
        </p:blipFill>
        <p:spPr bwMode="auto">
          <a:xfrm>
            <a:off x="9169627" y="4163209"/>
            <a:ext cx="2376336" cy="22857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montrealgazette.com/travel/cms/binary/9421312.jpg?size=640x420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6" r="12211"/>
          <a:stretch/>
        </p:blipFill>
        <p:spPr bwMode="auto">
          <a:xfrm>
            <a:off x="3634547" y="1356558"/>
            <a:ext cx="2687217" cy="269312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dabblemag.com/wp-content/uploads/2014/05/Quebec-City-travel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8" t="2983" r="15789" b="4497"/>
          <a:stretch/>
        </p:blipFill>
        <p:spPr bwMode="auto">
          <a:xfrm>
            <a:off x="6541243" y="1434312"/>
            <a:ext cx="1748589" cy="174858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61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167" r="142" b="51047"/>
          <a:stretch/>
        </p:blipFill>
        <p:spPr bwMode="auto">
          <a:xfrm>
            <a:off x="-34506" y="-32657"/>
            <a:ext cx="12226506" cy="689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80675" y="521369"/>
            <a:ext cx="97375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SARANAC LAKE WINTER CARNIVAL, NEW YORK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fi-FI" dirty="0"/>
          </a:p>
        </p:txBody>
      </p:sp>
      <p:sp>
        <p:nvSpPr>
          <p:cNvPr id="5" name="Oval 4"/>
          <p:cNvSpPr/>
          <p:nvPr/>
        </p:nvSpPr>
        <p:spPr>
          <a:xfrm>
            <a:off x="7791795" y="1535004"/>
            <a:ext cx="3525909" cy="330169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TextBox 7"/>
          <p:cNvSpPr txBox="1"/>
          <p:nvPr/>
        </p:nvSpPr>
        <p:spPr>
          <a:xfrm>
            <a:off x="8318860" y="1844808"/>
            <a:ext cx="28066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gency FB" panose="020B0503020202020204" pitchFamily="34" charset="0"/>
              </a:rPr>
              <a:t>A union of winter sports competitions as well as offbeat contests, concerts, fireworks, and a parade. But the centerpiece of this 115-year-old fete is an elaborate ice palace built by volunteers with ice blocks from Lake Flower. The festival Scheduled every year from January 31 to February 9.</a:t>
            </a:r>
            <a:endParaRPr lang="fi-FI" dirty="0">
              <a:latin typeface="Agency FB" panose="020B0503020202020204" pitchFamily="34" charset="0"/>
            </a:endParaRPr>
          </a:p>
        </p:txBody>
      </p:sp>
      <p:pic>
        <p:nvPicPr>
          <p:cNvPr id="2050" name="Picture 2" descr="Winter Carnival New York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3" t="506" r="17708" b="-506"/>
          <a:stretch/>
        </p:blipFill>
        <p:spPr bwMode="auto">
          <a:xfrm>
            <a:off x="208168" y="1450403"/>
            <a:ext cx="3955751" cy="3733300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theculturemom.com/wp-content/uploads/2012/02/Ice-Palace-SL-Winter-Carnival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9" r="20445"/>
          <a:stretch/>
        </p:blipFill>
        <p:spPr bwMode="auto">
          <a:xfrm>
            <a:off x="4258368" y="1651215"/>
            <a:ext cx="2982716" cy="285163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</p:pic>
      <p:pic>
        <p:nvPicPr>
          <p:cNvPr id="2054" name="Picture 6" descr="http://fodors.com/wire/7346-l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1" r="23315"/>
          <a:stretch/>
        </p:blipFill>
        <p:spPr bwMode="auto">
          <a:xfrm>
            <a:off x="5903729" y="4281257"/>
            <a:ext cx="2621314" cy="2470484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saranaclakewintercarnival.com/files/styles/1020_wide/public/_dsc7647_low_res.jpg?itok=A5TC_gGp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6" r="23552"/>
          <a:stretch/>
        </p:blipFill>
        <p:spPr bwMode="auto">
          <a:xfrm>
            <a:off x="3168949" y="4578659"/>
            <a:ext cx="2423420" cy="2203534"/>
          </a:xfrm>
          <a:prstGeom prst="ellipse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97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Lena Smirnova | mountains, sky and geometric northern light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167" r="142" b="51047"/>
          <a:stretch/>
        </p:blipFill>
        <p:spPr bwMode="auto">
          <a:xfrm>
            <a:off x="-34506" y="-32657"/>
            <a:ext cx="12226506" cy="6890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20778" y="352926"/>
            <a:ext cx="93365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  <a:latin typeface="Agency FB" panose="020B0503020202020204" pitchFamily="34" charset="0"/>
              </a:rPr>
              <a:t>Brits Music and Winter </a:t>
            </a:r>
            <a:r>
              <a:rPr lang="en-US" sz="4400" b="1" dirty="0" smtClean="0">
                <a:solidFill>
                  <a:schemeClr val="bg1"/>
                </a:solidFill>
                <a:latin typeface="Agency FB" panose="020B0503020202020204" pitchFamily="34" charset="0"/>
              </a:rPr>
              <a:t>Festival, Switzerland</a:t>
            </a:r>
            <a:endParaRPr lang="fi-FI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662856" y="2669674"/>
            <a:ext cx="2414339" cy="227145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5" name="TextBox 4"/>
          <p:cNvSpPr txBox="1"/>
          <p:nvPr/>
        </p:nvSpPr>
        <p:spPr>
          <a:xfrm>
            <a:off x="5995581" y="3066739"/>
            <a:ext cx="20373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gency FB" panose="020B0503020202020204" pitchFamily="34" charset="0"/>
              </a:rPr>
              <a:t>The Brits Festival provides its visitors with an entire week of music and skiing bonanza for all ages and sizes. </a:t>
            </a:r>
            <a:endParaRPr lang="fi-FI" dirty="0">
              <a:latin typeface="Agency FB" panose="020B0503020202020204" pitchFamily="34" charset="0"/>
            </a:endParaRPr>
          </a:p>
        </p:txBody>
      </p:sp>
      <p:pic>
        <p:nvPicPr>
          <p:cNvPr id="3074" name="Picture 2" descr="http://i.telegraph.co.uk/multimedia/archive/03166/Snowbombing_Andrew_3166267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8" r="20987"/>
          <a:stretch/>
        </p:blipFill>
        <p:spPr bwMode="auto">
          <a:xfrm>
            <a:off x="8206818" y="2456365"/>
            <a:ext cx="3811292" cy="363963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wonderslist.com/wp-content/uploads/2013/12/Brits-Music-and-Winter-Festival-Switzerlan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5" t="-253" r="25793" b="253"/>
          <a:stretch/>
        </p:blipFill>
        <p:spPr bwMode="auto">
          <a:xfrm>
            <a:off x="352709" y="3355220"/>
            <a:ext cx="3205246" cy="317182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voyagevixens.com/wp-content/uploads/2014/02/Best-Outdoor-Music-Festivals-in-Switzerland-300x21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7" r="3550"/>
          <a:stretch/>
        </p:blipFill>
        <p:spPr bwMode="auto">
          <a:xfrm>
            <a:off x="2863741" y="1408900"/>
            <a:ext cx="2832045" cy="275744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ciaobambino.wpengine.netdna-cdn.com/wp-content/uploads/2012/01/family-skiing-grindelwald-switzerland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4" t="1267" r="28747" b="1518"/>
          <a:stretch/>
        </p:blipFill>
        <p:spPr bwMode="auto">
          <a:xfrm>
            <a:off x="3779934" y="4418571"/>
            <a:ext cx="2293289" cy="213463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6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2568</TotalTime>
  <Words>367</Words>
  <Application>Microsoft Office PowerPoint</Application>
  <PresentationFormat>Laajakuva</PresentationFormat>
  <Paragraphs>53</Paragraphs>
  <Slides>14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14</vt:i4>
      </vt:variant>
    </vt:vector>
  </HeadingPairs>
  <TitlesOfParts>
    <vt:vector size="19" baseType="lpstr">
      <vt:lpstr>Agency FB</vt:lpstr>
      <vt:lpstr>Arial</vt:lpstr>
      <vt:lpstr>Calibri</vt:lpstr>
      <vt:lpstr>Calibri Light</vt:lpstr>
      <vt:lpstr>Office-teema</vt:lpstr>
      <vt:lpstr>HELSINKI AT WINTER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HELSINKI AT WINTER</dc:title>
  <dc:creator>Johanna Fagerholm</dc:creator>
  <cp:lastModifiedBy>Johanna Fagerholm</cp:lastModifiedBy>
  <cp:revision>47</cp:revision>
  <dcterms:created xsi:type="dcterms:W3CDTF">2015-08-29T14:29:45Z</dcterms:created>
  <dcterms:modified xsi:type="dcterms:W3CDTF">2015-09-24T16:10:23Z</dcterms:modified>
</cp:coreProperties>
</file>