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7" r:id="rId3"/>
    <p:sldId id="285" r:id="rId4"/>
    <p:sldId id="286" r:id="rId5"/>
    <p:sldId id="288" r:id="rId6"/>
    <p:sldId id="266" r:id="rId7"/>
    <p:sldId id="257" r:id="rId8"/>
    <p:sldId id="259" r:id="rId9"/>
    <p:sldId id="274" r:id="rId10"/>
    <p:sldId id="261" r:id="rId11"/>
    <p:sldId id="270" r:id="rId12"/>
    <p:sldId id="289" r:id="rId13"/>
    <p:sldId id="290" r:id="rId14"/>
    <p:sldId id="283" r:id="rId15"/>
    <p:sldId id="291" r:id="rId16"/>
    <p:sldId id="284" r:id="rId1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0066"/>
    <a:srgbClr val="F9B47B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5" autoAdjust="0"/>
    <p:restoredTop sz="90504" autoAdjust="0"/>
  </p:normalViewPr>
  <p:slideViewPr>
    <p:cSldViewPr>
      <p:cViewPr varScale="1">
        <p:scale>
          <a:sx n="91" d="100"/>
          <a:sy n="91" d="100"/>
        </p:scale>
        <p:origin x="123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D1E78-72CF-4BDD-8936-AF68BA44FF54}" type="datetimeFigureOut">
              <a:rPr lang="fi-FI" smtClean="0"/>
              <a:t>24.11.2015</a:t>
            </a:fld>
            <a:endParaRPr lang="fi-FI" dirty="0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 dirty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88C2A-54D8-49F6-B499-24B15B01C8FF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95559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88C2A-54D8-49F6-B499-24B15B01C8FF}" type="slidenum">
              <a:rPr lang="fi-FI" smtClean="0"/>
              <a:t>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05786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88C2A-54D8-49F6-B499-24B15B01C8FF}" type="slidenum">
              <a:rPr lang="fi-FI" smtClean="0"/>
              <a:t>2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9566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dirty="0" smtClean="0"/>
              <a:t>¨</a:t>
            </a:r>
            <a:r>
              <a:rPr lang="fi-FI" sz="1200" dirty="0" err="1" smtClean="0"/>
              <a:t>We</a:t>
            </a:r>
            <a:r>
              <a:rPr lang="fi-FI" sz="1200" dirty="0" smtClean="0"/>
              <a:t> </a:t>
            </a:r>
            <a:r>
              <a:rPr lang="fi-FI" sz="1200" dirty="0" err="1" smtClean="0"/>
              <a:t>all</a:t>
            </a:r>
            <a:r>
              <a:rPr lang="fi-FI" sz="1200" dirty="0" smtClean="0"/>
              <a:t> </a:t>
            </a:r>
            <a:r>
              <a:rPr lang="fi-FI" sz="1200" dirty="0" err="1" smtClean="0"/>
              <a:t>know</a:t>
            </a:r>
            <a:r>
              <a:rPr lang="fi-FI" sz="1200" dirty="0" smtClean="0"/>
              <a:t> </a:t>
            </a:r>
            <a:r>
              <a:rPr lang="fi-FI" sz="1200" dirty="0" err="1" smtClean="0"/>
              <a:t>boys</a:t>
            </a:r>
            <a:r>
              <a:rPr lang="fi-FI" sz="1200" dirty="0" smtClean="0"/>
              <a:t> </a:t>
            </a:r>
            <a:r>
              <a:rPr lang="fi-FI" sz="1200" dirty="0" err="1" smtClean="0"/>
              <a:t>have</a:t>
            </a:r>
            <a:r>
              <a:rPr lang="fi-FI" sz="1200" dirty="0" smtClean="0"/>
              <a:t> </a:t>
            </a:r>
            <a:r>
              <a:rPr lang="fi-FI" sz="1200" dirty="0" err="1" smtClean="0"/>
              <a:t>Legos</a:t>
            </a:r>
            <a:r>
              <a:rPr lang="fi-FI" sz="1200" dirty="0" smtClean="0"/>
              <a:t>. In </a:t>
            </a:r>
            <a:r>
              <a:rPr lang="fi-FI" sz="1200" dirty="0" err="1" smtClean="0"/>
              <a:t>addition</a:t>
            </a:r>
            <a:r>
              <a:rPr lang="fi-FI" sz="1200" dirty="0" smtClean="0"/>
              <a:t> </a:t>
            </a:r>
            <a:r>
              <a:rPr lang="fi-FI" sz="1200" dirty="0" err="1" smtClean="0"/>
              <a:t>there</a:t>
            </a:r>
            <a:r>
              <a:rPr lang="fi-FI" sz="1200" dirty="0" smtClean="0"/>
              <a:t> </a:t>
            </a:r>
            <a:r>
              <a:rPr lang="fi-FI" sz="1200" dirty="0" err="1" smtClean="0"/>
              <a:t>are</a:t>
            </a:r>
            <a:r>
              <a:rPr lang="fi-FI" sz="1200" dirty="0" smtClean="0"/>
              <a:t> </a:t>
            </a:r>
            <a:r>
              <a:rPr lang="fi-FI" sz="1200" dirty="0" err="1" smtClean="0"/>
              <a:t>lot’s</a:t>
            </a:r>
            <a:r>
              <a:rPr lang="fi-FI" sz="1200" dirty="0" smtClean="0"/>
              <a:t> of </a:t>
            </a:r>
            <a:r>
              <a:rPr lang="fi-FI" sz="1200" dirty="0" err="1" smtClean="0"/>
              <a:t>other</a:t>
            </a:r>
            <a:r>
              <a:rPr lang="fi-FI" sz="1200" dirty="0" smtClean="0"/>
              <a:t> </a:t>
            </a:r>
            <a:r>
              <a:rPr lang="fi-FI" sz="1200" dirty="0" err="1" smtClean="0"/>
              <a:t>building</a:t>
            </a:r>
            <a:r>
              <a:rPr lang="fi-FI" sz="1200" dirty="0" smtClean="0"/>
              <a:t> </a:t>
            </a:r>
            <a:r>
              <a:rPr lang="fi-FI" sz="1200" dirty="0" err="1" smtClean="0"/>
              <a:t>series</a:t>
            </a:r>
            <a:r>
              <a:rPr lang="fi-FI" sz="1200" dirty="0" smtClean="0"/>
              <a:t> (</a:t>
            </a:r>
            <a:r>
              <a:rPr lang="fi-FI" sz="1200" dirty="0" err="1" smtClean="0"/>
              <a:t>Brio</a:t>
            </a:r>
            <a:r>
              <a:rPr lang="fi-FI" sz="1200" dirty="0" smtClean="0"/>
              <a:t>, </a:t>
            </a:r>
            <a:r>
              <a:rPr lang="fi-FI" sz="1200" dirty="0" err="1" smtClean="0"/>
              <a:t>Zoob</a:t>
            </a:r>
            <a:r>
              <a:rPr lang="fi-FI" sz="1200" dirty="0" smtClean="0"/>
              <a:t>, </a:t>
            </a:r>
            <a:r>
              <a:rPr lang="fi-FI" sz="1200" dirty="0" err="1" smtClean="0"/>
              <a:t>Meccano</a:t>
            </a:r>
            <a:r>
              <a:rPr lang="fi-FI" sz="1200" dirty="0" smtClean="0"/>
              <a:t>, </a:t>
            </a:r>
            <a:r>
              <a:rPr lang="fi-FI" sz="1200" dirty="0" err="1" smtClean="0"/>
              <a:t>Playmobil</a:t>
            </a:r>
            <a:r>
              <a:rPr lang="fi-FI" sz="1200" dirty="0" smtClean="0"/>
              <a:t>) </a:t>
            </a:r>
            <a:r>
              <a:rPr lang="fi-FI" sz="1200" dirty="0" err="1" smtClean="0"/>
              <a:t>that</a:t>
            </a:r>
            <a:r>
              <a:rPr lang="fi-FI" sz="1200" dirty="0" smtClean="0"/>
              <a:t> </a:t>
            </a:r>
            <a:r>
              <a:rPr lang="fi-FI" sz="1200" dirty="0" err="1" smtClean="0"/>
              <a:t>are</a:t>
            </a:r>
            <a:r>
              <a:rPr lang="fi-FI" sz="1200" dirty="0" smtClean="0"/>
              <a:t> </a:t>
            </a:r>
            <a:r>
              <a:rPr lang="fi-FI" sz="1200" dirty="0" err="1" smtClean="0"/>
              <a:t>designed</a:t>
            </a:r>
            <a:r>
              <a:rPr lang="fi-FI" sz="1200" dirty="0" smtClean="0"/>
              <a:t> just MORE for </a:t>
            </a:r>
            <a:r>
              <a:rPr lang="fi-FI" sz="1200" dirty="0" err="1" smtClean="0"/>
              <a:t>boys</a:t>
            </a:r>
            <a:r>
              <a:rPr lang="fi-FI" sz="1200" dirty="0" smtClean="0"/>
              <a:t> </a:t>
            </a:r>
            <a:r>
              <a:rPr lang="fi-FI" sz="1200" dirty="0" err="1" smtClean="0"/>
              <a:t>than</a:t>
            </a:r>
            <a:r>
              <a:rPr lang="fi-FI" sz="1200" dirty="0" smtClean="0"/>
              <a:t> for </a:t>
            </a:r>
            <a:r>
              <a:rPr lang="fi-FI" sz="1200" dirty="0" err="1" smtClean="0"/>
              <a:t>girls</a:t>
            </a:r>
            <a:r>
              <a:rPr lang="fi-FI" sz="1200" dirty="0" smtClean="0"/>
              <a:t>. 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88C2A-54D8-49F6-B499-24B15B01C8FF}" type="slidenum">
              <a:rPr lang="fi-FI" smtClean="0"/>
              <a:t>3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66092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200" dirty="0" smtClean="0"/>
              <a:t>Is </a:t>
            </a:r>
            <a:r>
              <a:rPr lang="fi-FI" sz="1200" dirty="0" err="1" smtClean="0"/>
              <a:t>there</a:t>
            </a:r>
            <a:r>
              <a:rPr lang="fi-FI" sz="1200" dirty="0" smtClean="0"/>
              <a:t> </a:t>
            </a:r>
            <a:r>
              <a:rPr lang="fi-FI" sz="1200" dirty="0" err="1" smtClean="0"/>
              <a:t>anything</a:t>
            </a:r>
            <a:r>
              <a:rPr lang="fi-FI" sz="1200" dirty="0" smtClean="0"/>
              <a:t> </a:t>
            </a:r>
            <a:r>
              <a:rPr lang="fi-FI" sz="1200" dirty="0" err="1" smtClean="0"/>
              <a:t>similar</a:t>
            </a:r>
            <a:r>
              <a:rPr lang="fi-FI" sz="1200" dirty="0" smtClean="0"/>
              <a:t> </a:t>
            </a:r>
            <a:r>
              <a:rPr lang="fi-FI" sz="1200" dirty="0" err="1" smtClean="0"/>
              <a:t>available</a:t>
            </a:r>
            <a:r>
              <a:rPr lang="fi-FI" sz="1200" dirty="0" smtClean="0"/>
              <a:t> </a:t>
            </a:r>
            <a:r>
              <a:rPr lang="fi-FI" sz="1200" dirty="0" err="1" smtClean="0"/>
              <a:t>that</a:t>
            </a:r>
            <a:r>
              <a:rPr lang="fi-FI" sz="1200" dirty="0" smtClean="0"/>
              <a:t> is </a:t>
            </a:r>
            <a:r>
              <a:rPr lang="fi-FI" sz="1200" dirty="0" err="1" smtClean="0"/>
              <a:t>targeted</a:t>
            </a:r>
            <a:r>
              <a:rPr lang="fi-FI" sz="1200" dirty="0" smtClean="0"/>
              <a:t> </a:t>
            </a:r>
            <a:r>
              <a:rPr lang="fi-FI" sz="1200" dirty="0" err="1" smtClean="0"/>
              <a:t>especially</a:t>
            </a:r>
            <a:r>
              <a:rPr lang="fi-FI" sz="1200" dirty="0" smtClean="0"/>
              <a:t> for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the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future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girl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engineers</a:t>
            </a:r>
            <a:r>
              <a:rPr lang="fi-FI" sz="1200" dirty="0" smtClean="0"/>
              <a:t>? </a:t>
            </a:r>
            <a:r>
              <a:rPr lang="fi-FI" sz="1200" dirty="0" err="1" smtClean="0"/>
              <a:t>That</a:t>
            </a:r>
            <a:r>
              <a:rPr lang="fi-FI" sz="1200" baseline="0" dirty="0" smtClean="0"/>
              <a:t> is </a:t>
            </a:r>
            <a:r>
              <a:rPr lang="fi-FI" sz="1200" baseline="0" dirty="0" err="1" smtClean="0"/>
              <a:t>not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too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girly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but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yet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still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allures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girls</a:t>
            </a:r>
            <a:r>
              <a:rPr lang="fi-FI" sz="1200" baseline="0" dirty="0" smtClean="0"/>
              <a:t> to </a:t>
            </a:r>
            <a:r>
              <a:rPr lang="fi-FI" sz="1200" baseline="0" dirty="0" err="1" smtClean="0"/>
              <a:t>use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their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imagination</a:t>
            </a:r>
            <a:r>
              <a:rPr lang="fi-FI" sz="1200" baseline="0" dirty="0" smtClean="0"/>
              <a:t> and </a:t>
            </a:r>
            <a:r>
              <a:rPr lang="fi-FI" sz="1200" baseline="0" dirty="0" err="1" smtClean="0"/>
              <a:t>start</a:t>
            </a:r>
            <a:r>
              <a:rPr lang="fi-FI" sz="1200" baseline="0" dirty="0" smtClean="0"/>
              <a:t> </a:t>
            </a:r>
            <a:r>
              <a:rPr lang="fi-FI" sz="1200" baseline="0" dirty="0" err="1" smtClean="0"/>
              <a:t>building</a:t>
            </a:r>
            <a:r>
              <a:rPr lang="fi-FI" sz="1200" baseline="0" dirty="0" smtClean="0"/>
              <a:t>? 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88C2A-54D8-49F6-B499-24B15B01C8FF}" type="slidenum">
              <a:rPr lang="fi-FI" smtClean="0"/>
              <a:t>4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00264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200" dirty="0" smtClean="0"/>
              <a:t>So </a:t>
            </a:r>
            <a:r>
              <a:rPr lang="fi-FI" sz="1200" dirty="0" err="1" smtClean="0"/>
              <a:t>far</a:t>
            </a:r>
            <a:r>
              <a:rPr lang="fi-FI" sz="1200" dirty="0" smtClean="0"/>
              <a:t> (and </a:t>
            </a:r>
            <a:r>
              <a:rPr lang="fi-FI" sz="1200" dirty="0" err="1" smtClean="0"/>
              <a:t>after</a:t>
            </a:r>
            <a:r>
              <a:rPr lang="fi-FI" sz="1200" dirty="0" smtClean="0"/>
              <a:t> </a:t>
            </a:r>
            <a:r>
              <a:rPr lang="fi-FI" sz="1200" dirty="0" err="1" smtClean="0"/>
              <a:t>countless</a:t>
            </a:r>
            <a:r>
              <a:rPr lang="fi-FI" sz="1200" dirty="0" smtClean="0"/>
              <a:t> </a:t>
            </a:r>
            <a:r>
              <a:rPr lang="fi-FI" sz="1200" dirty="0" err="1" smtClean="0"/>
              <a:t>hours</a:t>
            </a:r>
            <a:r>
              <a:rPr lang="fi-FI" sz="1200" dirty="0" smtClean="0"/>
              <a:t> of Google </a:t>
            </a:r>
            <a:r>
              <a:rPr lang="fi-FI" sz="1200" dirty="0" err="1" smtClean="0"/>
              <a:t>searches</a:t>
            </a:r>
            <a:r>
              <a:rPr lang="fi-FI" sz="1200" dirty="0" smtClean="0"/>
              <a:t>) </a:t>
            </a:r>
            <a:r>
              <a:rPr lang="fi-FI" sz="1200" dirty="0" err="1" smtClean="0"/>
              <a:t>nothing</a:t>
            </a:r>
            <a:r>
              <a:rPr lang="fi-FI" sz="1200" baseline="0" dirty="0" smtClean="0"/>
              <a:t> just as </a:t>
            </a:r>
            <a:r>
              <a:rPr lang="fi-FI" sz="1200" baseline="0" dirty="0" err="1" smtClean="0"/>
              <a:t>described</a:t>
            </a:r>
            <a:r>
              <a:rPr lang="fi-FI" sz="1200" dirty="0" smtClean="0"/>
              <a:t> is </a:t>
            </a:r>
            <a:r>
              <a:rPr lang="fi-FI" sz="1200" dirty="0" err="1" smtClean="0"/>
              <a:t>found</a:t>
            </a:r>
            <a:r>
              <a:rPr lang="fi-FI" sz="1200" dirty="0" smtClean="0"/>
              <a:t>. </a:t>
            </a:r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88C2A-54D8-49F6-B499-24B15B01C8FF}" type="slidenum">
              <a:rPr lang="fi-FI" smtClean="0"/>
              <a:t>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22302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Next 4 </a:t>
            </a:r>
            <a:r>
              <a:rPr lang="fi-FI" dirty="0" err="1" smtClean="0"/>
              <a:t>slides</a:t>
            </a:r>
            <a:r>
              <a:rPr lang="fi-FI" dirty="0" smtClean="0"/>
              <a:t> </a:t>
            </a:r>
            <a:r>
              <a:rPr lang="fi-FI" dirty="0" err="1" smtClean="0"/>
              <a:t>give</a:t>
            </a:r>
            <a:r>
              <a:rPr lang="fi-FI" dirty="0" smtClean="0"/>
              <a:t> a </a:t>
            </a:r>
            <a:r>
              <a:rPr lang="fi-FI" dirty="0" err="1" smtClean="0"/>
              <a:t>glimpse</a:t>
            </a:r>
            <a:r>
              <a:rPr lang="fi-FI" baseline="0" dirty="0" smtClean="0"/>
              <a:t> of </a:t>
            </a:r>
            <a:r>
              <a:rPr lang="fi-FI" baseline="0" dirty="0" err="1" smtClean="0"/>
              <a:t>what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the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collections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could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possibly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be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88C2A-54D8-49F6-B499-24B15B01C8FF}" type="slidenum">
              <a:rPr lang="fi-FI" smtClean="0"/>
              <a:t>9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07856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88C2A-54D8-49F6-B499-24B15B01C8FF}" type="slidenum">
              <a:rPr lang="fi-FI" smtClean="0"/>
              <a:t>12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8875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88C2A-54D8-49F6-B499-24B15B01C8FF}" type="slidenum">
              <a:rPr lang="fi-FI" smtClean="0"/>
              <a:t>16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28912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23926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08111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3590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79190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01782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06041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6519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30683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862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19541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9973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BF3FF-882B-4876-B569-14A7D8333D90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9570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ika.kortelainen@onninen.fi" TargetMode="External"/><Relationship Id="rId2" Type="http://schemas.openxmlformats.org/officeDocument/2006/relationships/hyperlink" Target="mailto:maria.ulvinen@valo.f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395536" y="1844824"/>
            <a:ext cx="8435340" cy="3074671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1259632" y="40050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spc="380" dirty="0" smtClean="0">
                <a:latin typeface="Segoe Script" panose="020B0504020000000003" pitchFamily="34" charset="0"/>
                <a:ea typeface="Adobe Ming Std L" pitchFamily="18" charset="-128"/>
                <a:cs typeface="Sakkal Majalla" panose="02000000000000000000" pitchFamily="2" charset="-78"/>
              </a:rPr>
              <a:t> build the  </a:t>
            </a:r>
            <a:r>
              <a:rPr lang="fi-FI" sz="2400" spc="230" dirty="0" smtClean="0">
                <a:latin typeface="Segoe Script" panose="020B0504020000000003" pitchFamily="34" charset="0"/>
                <a:ea typeface="Adobe Ming Std L" pitchFamily="18" charset="-128"/>
                <a:cs typeface="Sakkal Majalla" panose="02000000000000000000" pitchFamily="2" charset="-78"/>
              </a:rPr>
              <a:t>      </a:t>
            </a:r>
            <a:r>
              <a:rPr lang="fi-FI" sz="2400" spc="380" dirty="0" smtClean="0">
                <a:latin typeface="Segoe Script" panose="020B0504020000000003" pitchFamily="34" charset="0"/>
                <a:ea typeface="Adobe Ming Std L" pitchFamily="18" charset="-128"/>
                <a:cs typeface="Sakkal Majalla" panose="02000000000000000000" pitchFamily="2" charset="-78"/>
              </a:rPr>
              <a:t>world with pearls</a:t>
            </a:r>
            <a:endParaRPr lang="fi-FI" sz="2400" spc="380" dirty="0">
              <a:latin typeface="Segoe Script" panose="020B0504020000000003" pitchFamily="34" charset="0"/>
              <a:ea typeface="Adobe Ming Std L" pitchFamily="18" charset="-128"/>
              <a:cs typeface="Sakkal Majalla" panose="02000000000000000000" pitchFamily="2" charset="-78"/>
            </a:endParaRPr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476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96" y="2684570"/>
            <a:ext cx="2186446" cy="1991614"/>
          </a:xfrm>
          <a:prstGeom prst="rect">
            <a:avLst/>
          </a:prstGeom>
        </p:spPr>
      </p:pic>
      <p:pic>
        <p:nvPicPr>
          <p:cNvPr id="7" name="Kuv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3630">
            <a:off x="2700934" y="1820982"/>
            <a:ext cx="2100011" cy="1912881"/>
          </a:xfrm>
          <a:prstGeom prst="rect">
            <a:avLst/>
          </a:prstGeom>
        </p:spPr>
      </p:pic>
      <p:sp>
        <p:nvSpPr>
          <p:cNvPr id="9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4000" dirty="0" smtClean="0">
                <a:latin typeface="Segoe Script" panose="020B0504020000000003" pitchFamily="34" charset="0"/>
              </a:rPr>
              <a:t>Just to </a:t>
            </a:r>
            <a:r>
              <a:rPr lang="fi-FI" sz="4000" dirty="0" err="1" smtClean="0">
                <a:latin typeface="Segoe Script" panose="020B0504020000000003" pitchFamily="34" charset="0"/>
              </a:rPr>
              <a:t>give</a:t>
            </a:r>
            <a:r>
              <a:rPr lang="fi-FI" sz="4000" dirty="0" smtClean="0">
                <a:latin typeface="Segoe Script" panose="020B0504020000000003" pitchFamily="34" charset="0"/>
              </a:rPr>
              <a:t> </a:t>
            </a:r>
            <a:r>
              <a:rPr lang="fi-FI" sz="4000" dirty="0" err="1" smtClean="0">
                <a:latin typeface="Segoe Script" panose="020B0504020000000003" pitchFamily="34" charset="0"/>
              </a:rPr>
              <a:t>few</a:t>
            </a:r>
            <a:r>
              <a:rPr lang="fi-FI" sz="4000" dirty="0" smtClean="0">
                <a:latin typeface="Segoe Script" panose="020B0504020000000003" pitchFamily="34" charset="0"/>
              </a:rPr>
              <a:t> </a:t>
            </a:r>
            <a:r>
              <a:rPr lang="fi-FI" sz="4000" dirty="0" err="1" smtClean="0">
                <a:latin typeface="Segoe Script" panose="020B0504020000000003" pitchFamily="34" charset="0"/>
              </a:rPr>
              <a:t>simple</a:t>
            </a:r>
            <a:r>
              <a:rPr lang="fi-FI" sz="4000" dirty="0" smtClean="0">
                <a:latin typeface="Segoe Script" panose="020B0504020000000003" pitchFamily="34" charset="0"/>
              </a:rPr>
              <a:t> </a:t>
            </a:r>
            <a:r>
              <a:rPr lang="fi-FI" sz="4000" dirty="0" err="1" smtClean="0">
                <a:latin typeface="Segoe Script" panose="020B0504020000000003" pitchFamily="34" charset="0"/>
              </a:rPr>
              <a:t>examples</a:t>
            </a:r>
            <a:endParaRPr lang="fi-FI" sz="4000" dirty="0">
              <a:latin typeface="Segoe Script" panose="020B0504020000000003" pitchFamily="34" charset="0"/>
            </a:endParaRP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14" name="Alatunnisteen paikkamerkki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pic>
        <p:nvPicPr>
          <p:cNvPr id="12" name="Kuva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  <p:pic>
        <p:nvPicPr>
          <p:cNvPr id="13" name="Sisällön paikkamerkki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" b="5375"/>
          <a:stretch/>
        </p:blipFill>
        <p:spPr>
          <a:xfrm>
            <a:off x="3864303" y="3757741"/>
            <a:ext cx="3218875" cy="2246079"/>
          </a:xfrm>
          <a:prstGeom prst="rect">
            <a:avLst/>
          </a:prstGeom>
        </p:spPr>
      </p:pic>
      <p:pic>
        <p:nvPicPr>
          <p:cNvPr id="15" name="Picture 2" descr="C:\Maria Ulvinen Tmi\Pegador\Mini-Dolls_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9" r="7850"/>
          <a:stretch/>
        </p:blipFill>
        <p:spPr bwMode="auto">
          <a:xfrm>
            <a:off x="2497803" y="3930315"/>
            <a:ext cx="1212423" cy="166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Kuva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0"/>
          <a:stretch/>
        </p:blipFill>
        <p:spPr>
          <a:xfrm rot="171871">
            <a:off x="4736144" y="1969534"/>
            <a:ext cx="2142823" cy="2012827"/>
          </a:xfrm>
          <a:prstGeom prst="rect">
            <a:avLst/>
          </a:prstGeom>
        </p:spPr>
      </p:pic>
      <p:pic>
        <p:nvPicPr>
          <p:cNvPr id="19" name="Kuva 1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22"/>
          <a:stretch/>
        </p:blipFill>
        <p:spPr>
          <a:xfrm>
            <a:off x="6963075" y="3114104"/>
            <a:ext cx="1604516" cy="191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9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25794" y="439068"/>
            <a:ext cx="8557325" cy="1143000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latin typeface="Segoe Script" panose="020B0504020000000003" pitchFamily="34" charset="0"/>
              </a:rPr>
              <a:t>HOW TO BUILD</a:t>
            </a:r>
            <a:br>
              <a:rPr lang="fi-FI" dirty="0" smtClean="0">
                <a:latin typeface="Segoe Script" panose="020B0504020000000003" pitchFamily="34" charset="0"/>
              </a:rPr>
            </a:br>
            <a:r>
              <a:rPr lang="fi-FI" dirty="0" smtClean="0">
                <a:latin typeface="Segoe Script" panose="020B0504020000000003" pitchFamily="34" charset="0"/>
              </a:rPr>
              <a:t>Basic </a:t>
            </a:r>
            <a:r>
              <a:rPr lang="fi-FI" sz="4000" dirty="0" smtClean="0">
                <a:latin typeface="Segoe Script" panose="020B0504020000000003" pitchFamily="34" charset="0"/>
              </a:rPr>
              <a:t>3-step </a:t>
            </a:r>
            <a:r>
              <a:rPr lang="fi-FI" sz="4000" dirty="0" err="1" smtClean="0">
                <a:latin typeface="Segoe Script" panose="020B0504020000000003" pitchFamily="34" charset="0"/>
              </a:rPr>
              <a:t>model</a:t>
            </a:r>
            <a:endParaRPr lang="fi-FI" sz="4000" dirty="0">
              <a:latin typeface="Segoe Script" panose="020B0504020000000003" pitchFamily="34" charset="0"/>
            </a:endParaRPr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  <p:sp>
        <p:nvSpPr>
          <p:cNvPr id="13" name="Otsikko 1"/>
          <p:cNvSpPr txBox="1">
            <a:spLocks/>
          </p:cNvSpPr>
          <p:nvPr/>
        </p:nvSpPr>
        <p:spPr>
          <a:xfrm>
            <a:off x="312309" y="5382431"/>
            <a:ext cx="7848872" cy="482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i="1" dirty="0" err="1">
                <a:latin typeface="Sanchez Regular" panose="02000000000000000000" pitchFamily="50" charset="0"/>
              </a:rPr>
              <a:t>W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hen</a:t>
            </a:r>
            <a:r>
              <a:rPr lang="fi-FI" sz="2400" i="1" dirty="0" smtClean="0">
                <a:latin typeface="Sanchez Regular" panose="02000000000000000000" pitchFamily="50" charset="0"/>
              </a:rPr>
              <a:t> 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needed</a:t>
            </a:r>
            <a:r>
              <a:rPr lang="fi-FI" sz="2400" i="1" dirty="0" smtClean="0">
                <a:latin typeface="Sanchez Regular" panose="02000000000000000000" pitchFamily="50" charset="0"/>
              </a:rPr>
              <a:t> 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special</a:t>
            </a:r>
            <a:r>
              <a:rPr lang="fi-FI" sz="2400" i="1" dirty="0" smtClean="0">
                <a:latin typeface="Sanchez Regular" panose="02000000000000000000" pitchFamily="50" charset="0"/>
              </a:rPr>
              <a:t> 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parts</a:t>
            </a:r>
            <a:r>
              <a:rPr lang="fi-FI" sz="2400" i="1" dirty="0" smtClean="0">
                <a:latin typeface="Sanchez Regular" panose="02000000000000000000" pitchFamily="50" charset="0"/>
              </a:rPr>
              <a:t>, 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support</a:t>
            </a:r>
            <a:r>
              <a:rPr lang="fi-FI" sz="2400" i="1" dirty="0" smtClean="0">
                <a:latin typeface="Sanchez Regular" panose="02000000000000000000" pitchFamily="50" charset="0"/>
              </a:rPr>
              <a:t> 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parts</a:t>
            </a:r>
            <a:r>
              <a:rPr lang="fi-FI" sz="2400" i="1" dirty="0" smtClean="0">
                <a:latin typeface="Sanchez Regular" panose="02000000000000000000" pitchFamily="50" charset="0"/>
              </a:rPr>
              <a:t>, 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bases</a:t>
            </a:r>
            <a:r>
              <a:rPr lang="fi-FI" sz="2400" i="1" dirty="0" smtClean="0">
                <a:latin typeface="Sanchez Regular" panose="02000000000000000000" pitchFamily="50" charset="0"/>
              </a:rPr>
              <a:t>, 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etc</a:t>
            </a:r>
            <a:r>
              <a:rPr lang="fi-FI" sz="2400" i="1" dirty="0">
                <a:latin typeface="Sanchez Regular" panose="02000000000000000000" pitchFamily="50" charset="0"/>
              </a:rPr>
              <a:t> 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are</a:t>
            </a:r>
            <a:r>
              <a:rPr lang="fi-FI" sz="2400" i="1" dirty="0" smtClean="0">
                <a:latin typeface="Sanchez Regular" panose="02000000000000000000" pitchFamily="50" charset="0"/>
              </a:rPr>
              <a:t> </a:t>
            </a:r>
            <a:r>
              <a:rPr lang="fi-FI" sz="2400" i="1" dirty="0" err="1" smtClean="0">
                <a:latin typeface="Sanchez Regular" panose="02000000000000000000" pitchFamily="50" charset="0"/>
              </a:rPr>
              <a:t>used</a:t>
            </a:r>
            <a:r>
              <a:rPr lang="fi-FI" sz="2400" i="1" dirty="0" smtClean="0">
                <a:latin typeface="Sanchez Regular" panose="02000000000000000000" pitchFamily="50" charset="0"/>
              </a:rPr>
              <a:t> </a:t>
            </a:r>
            <a:endParaRPr lang="fi-FI" sz="2000" i="1" dirty="0">
              <a:latin typeface="Sanchez Regular" panose="02000000000000000000" pitchFamily="50" charset="0"/>
            </a:endParaRPr>
          </a:p>
        </p:txBody>
      </p:sp>
      <p:sp>
        <p:nvSpPr>
          <p:cNvPr id="14" name="Sisällön paikkamerkki 2"/>
          <p:cNvSpPr>
            <a:spLocks noGrp="1"/>
          </p:cNvSpPr>
          <p:nvPr>
            <p:ph idx="1"/>
          </p:nvPr>
        </p:nvSpPr>
        <p:spPr>
          <a:xfrm>
            <a:off x="323528" y="1772817"/>
            <a:ext cx="8363272" cy="3769394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fi-FI" dirty="0" err="1" smtClean="0">
                <a:latin typeface="Sanchez Regular" panose="02000000000000000000" pitchFamily="50" charset="0"/>
              </a:rPr>
              <a:t>Deside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the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shape</a:t>
            </a:r>
            <a:r>
              <a:rPr lang="fi-FI" dirty="0" smtClean="0">
                <a:latin typeface="Sanchez Regular" panose="02000000000000000000" pitchFamily="50" charset="0"/>
              </a:rPr>
              <a:t> and </a:t>
            </a:r>
            <a:r>
              <a:rPr lang="fi-FI" dirty="0" err="1" smtClean="0">
                <a:latin typeface="Sanchez Regular" panose="02000000000000000000" pitchFamily="50" charset="0"/>
              </a:rPr>
              <a:t>select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the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right</a:t>
            </a:r>
            <a:r>
              <a:rPr lang="fi-FI" dirty="0" smtClean="0">
                <a:latin typeface="Sanchez Regular" panose="02000000000000000000" pitchFamily="50" charset="0"/>
              </a:rPr>
              <a:t> STRING PARTS</a:t>
            </a:r>
          </a:p>
          <a:p>
            <a:pPr marL="514350" indent="-514350">
              <a:buAutoNum type="arabicParenR"/>
            </a:pPr>
            <a:r>
              <a:rPr lang="fi-FI" dirty="0" err="1" smtClean="0">
                <a:latin typeface="Sanchez Regular" panose="02000000000000000000" pitchFamily="50" charset="0"/>
              </a:rPr>
              <a:t>Use</a:t>
            </a:r>
            <a:r>
              <a:rPr lang="fi-FI" dirty="0" smtClean="0">
                <a:latin typeface="Sanchez Regular" panose="02000000000000000000" pitchFamily="50" charset="0"/>
              </a:rPr>
              <a:t> ATTACHMENT PARTS to </a:t>
            </a:r>
            <a:r>
              <a:rPr lang="fi-FI" dirty="0" err="1" smtClean="0">
                <a:latin typeface="Sanchez Regular" panose="02000000000000000000" pitchFamily="50" charset="0"/>
              </a:rPr>
              <a:t>build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the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strings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together</a:t>
            </a:r>
            <a:endParaRPr lang="fi-FI" dirty="0">
              <a:latin typeface="Sanchez Regular" panose="02000000000000000000" pitchFamily="50" charset="0"/>
            </a:endParaRPr>
          </a:p>
          <a:p>
            <a:pPr marL="514350" indent="-514350">
              <a:buAutoNum type="arabicParenR"/>
            </a:pPr>
            <a:r>
              <a:rPr lang="fi-FI" dirty="0" err="1" smtClean="0">
                <a:latin typeface="Sanchez Regular" panose="02000000000000000000" pitchFamily="50" charset="0"/>
              </a:rPr>
              <a:t>Thread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the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selected</a:t>
            </a:r>
            <a:r>
              <a:rPr lang="fi-FI" dirty="0" smtClean="0">
                <a:latin typeface="Sanchez Regular" panose="02000000000000000000" pitchFamily="50" charset="0"/>
              </a:rPr>
              <a:t> PEARLS into </a:t>
            </a:r>
            <a:r>
              <a:rPr lang="fi-FI" dirty="0" err="1" smtClean="0">
                <a:latin typeface="Sanchez Regular" panose="02000000000000000000" pitchFamily="50" charset="0"/>
              </a:rPr>
              <a:t>the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strings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along</a:t>
            </a:r>
            <a:r>
              <a:rPr lang="fi-FI" dirty="0" smtClean="0">
                <a:latin typeface="Sanchez Regular" panose="02000000000000000000" pitchFamily="50" charset="0"/>
              </a:rPr>
              <a:t> as </a:t>
            </a:r>
            <a:r>
              <a:rPr lang="fi-FI" dirty="0" err="1" smtClean="0">
                <a:latin typeface="Sanchez Regular" panose="02000000000000000000" pitchFamily="50" charset="0"/>
              </a:rPr>
              <a:t>building</a:t>
            </a:r>
            <a:endParaRPr lang="fi-FI" dirty="0" smtClean="0">
              <a:latin typeface="Sanchez Regular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378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Confidential. Copyright Maria Ulvinen.</a:t>
            </a:r>
            <a:endParaRPr lang="fi-FI" dirty="0"/>
          </a:p>
        </p:txBody>
      </p:sp>
      <p:sp>
        <p:nvSpPr>
          <p:cNvPr id="6" name="Otsikko 1"/>
          <p:cNvSpPr>
            <a:spLocks noGrp="1"/>
          </p:cNvSpPr>
          <p:nvPr>
            <p:ph idx="1"/>
          </p:nvPr>
        </p:nvSpPr>
        <p:spPr>
          <a:xfrm>
            <a:off x="179512" y="548680"/>
            <a:ext cx="8712968" cy="5577483"/>
          </a:xfrm>
        </p:spPr>
        <p:txBody>
          <a:bodyPr>
            <a:normAutofit fontScale="90000" lnSpcReduction="20000"/>
          </a:bodyPr>
          <a:lstStyle/>
          <a:p>
            <a:pPr marL="0" indent="0" algn="ctr">
              <a:buNone/>
            </a:pPr>
            <a:r>
              <a:rPr lang="fi-FI" sz="4900" dirty="0" err="1" smtClean="0">
                <a:latin typeface="Segoe Script" panose="020B0504020000000003" pitchFamily="34" charset="0"/>
              </a:rPr>
              <a:t>The</a:t>
            </a:r>
            <a:r>
              <a:rPr lang="fi-FI" sz="4900" dirty="0" smtClean="0">
                <a:latin typeface="Segoe Script" panose="020B0504020000000003" pitchFamily="34" charset="0"/>
              </a:rPr>
              <a:t> </a:t>
            </a:r>
            <a:r>
              <a:rPr lang="fi-FI" sz="4900" dirty="0" err="1" smtClean="0">
                <a:latin typeface="Segoe Script" panose="020B0504020000000003" pitchFamily="34" charset="0"/>
              </a:rPr>
              <a:t>need</a:t>
            </a:r>
            <a:r>
              <a:rPr lang="fi-FI" sz="4900" dirty="0" smtClean="0">
                <a:latin typeface="Segoe Script" panose="020B0504020000000003" pitchFamily="34" charset="0"/>
              </a:rPr>
              <a:t> at </a:t>
            </a:r>
            <a:r>
              <a:rPr lang="fi-FI" sz="4900" dirty="0" err="1" smtClean="0">
                <a:latin typeface="Segoe Script" panose="020B0504020000000003" pitchFamily="34" charset="0"/>
              </a:rPr>
              <a:t>the</a:t>
            </a:r>
            <a:r>
              <a:rPr lang="fi-FI" sz="4900" dirty="0" smtClean="0">
                <a:latin typeface="Segoe Script" panose="020B0504020000000003" pitchFamily="34" charset="0"/>
              </a:rPr>
              <a:t> </a:t>
            </a:r>
            <a:r>
              <a:rPr lang="fi-FI" sz="4900" dirty="0" err="1" smtClean="0">
                <a:latin typeface="Segoe Script" panose="020B0504020000000003" pitchFamily="34" charset="0"/>
              </a:rPr>
              <a:t>moment</a:t>
            </a:r>
            <a:r>
              <a:rPr lang="fi-FI" sz="4900" dirty="0" smtClean="0">
                <a:latin typeface="Segoe Script" panose="020B0504020000000003" pitchFamily="34" charset="0"/>
              </a:rPr>
              <a:t>?</a:t>
            </a:r>
          </a:p>
          <a:p>
            <a:pPr marL="0" indent="0" algn="ctr">
              <a:buNone/>
            </a:pPr>
            <a:endParaRPr lang="fi-FI" sz="2200" dirty="0" smtClean="0">
              <a:latin typeface="Segoe Script" panose="020B0504020000000003" pitchFamily="34" charset="0"/>
            </a:endParaRPr>
          </a:p>
          <a:p>
            <a:pPr marL="0" indent="0" algn="ctr">
              <a:buNone/>
            </a:pPr>
            <a:r>
              <a:rPr lang="fi-FI" sz="4600" dirty="0" err="1">
                <a:solidFill>
                  <a:srgbClr val="7030A0"/>
                </a:solidFill>
                <a:latin typeface="Sanchez Regular" panose="02000000000000000000" pitchFamily="50" charset="0"/>
              </a:rPr>
              <a:t>O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ptimize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and design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the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basic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    3-step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building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model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and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the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construction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parts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with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3D design (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dimensions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,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sizes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,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special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parts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, </a:t>
            </a:r>
            <a:r>
              <a:rPr lang="fi-FI" sz="4600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bases</a:t>
            </a:r>
            <a:r>
              <a:rPr lang="fi-FI" sz="4600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, etc.)</a:t>
            </a:r>
          </a:p>
          <a:p>
            <a:pPr marL="0" indent="0" algn="ctr">
              <a:buNone/>
            </a:pPr>
            <a:endParaRPr lang="fi-FI" sz="2100" dirty="0">
              <a:latin typeface="Sanchez Regular" panose="02000000000000000000" pitchFamily="50" charset="0"/>
            </a:endParaRPr>
          </a:p>
          <a:p>
            <a:pPr marL="0" indent="0" algn="ctr">
              <a:buNone/>
            </a:pPr>
            <a:r>
              <a:rPr lang="fi-FI" sz="4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 </a:t>
            </a:r>
            <a:r>
              <a:rPr lang="fi-FI" sz="4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p</a:t>
            </a:r>
            <a:r>
              <a:rPr lang="fi-FI" sz="4200" dirty="0" err="1" smtClean="0">
                <a:latin typeface="Sanchez Regular" panose="02000000000000000000" pitchFamily="50" charset="0"/>
              </a:rPr>
              <a:t>roduce</a:t>
            </a:r>
            <a:r>
              <a:rPr lang="fi-FI" sz="4200" dirty="0" smtClean="0">
                <a:latin typeface="Sanchez Regular" panose="02000000000000000000" pitchFamily="50" charset="0"/>
              </a:rPr>
              <a:t>/</a:t>
            </a:r>
            <a:r>
              <a:rPr lang="fi-FI" sz="4200" dirty="0" err="1" smtClean="0">
                <a:latin typeface="Sanchez Regular" panose="02000000000000000000" pitchFamily="50" charset="0"/>
              </a:rPr>
              <a:t>print</a:t>
            </a:r>
            <a:r>
              <a:rPr lang="fi-FI" sz="4200" dirty="0" smtClean="0">
                <a:latin typeface="Sanchez Regular" panose="02000000000000000000" pitchFamily="50" charset="0"/>
              </a:rPr>
              <a:t> </a:t>
            </a:r>
            <a:r>
              <a:rPr lang="fi-FI" sz="4200" dirty="0" err="1" smtClean="0">
                <a:latin typeface="Sanchez Regular" panose="02000000000000000000" pitchFamily="50" charset="0"/>
              </a:rPr>
              <a:t>prototypes</a:t>
            </a:r>
            <a:r>
              <a:rPr lang="fi-FI" sz="4200" dirty="0" smtClean="0">
                <a:latin typeface="Sanchez Regular" panose="02000000000000000000" pitchFamily="50" charset="0"/>
              </a:rPr>
              <a:t> for </a:t>
            </a:r>
            <a:r>
              <a:rPr lang="fi-FI" sz="4200" dirty="0" err="1" smtClean="0">
                <a:latin typeface="Sanchez Regular" panose="02000000000000000000" pitchFamily="50" charset="0"/>
              </a:rPr>
              <a:t>real</a:t>
            </a:r>
            <a:r>
              <a:rPr lang="fi-FI" sz="4200" dirty="0" smtClean="0">
                <a:latin typeface="Sanchez Regular" panose="02000000000000000000" pitchFamily="50" charset="0"/>
              </a:rPr>
              <a:t>-life </a:t>
            </a:r>
            <a:r>
              <a:rPr lang="fi-FI" sz="4200" dirty="0" err="1" smtClean="0">
                <a:latin typeface="Sanchez Regular" panose="02000000000000000000" pitchFamily="50" charset="0"/>
              </a:rPr>
              <a:t>testing</a:t>
            </a:r>
            <a:endParaRPr lang="fi-FI" sz="4200" dirty="0" smtClean="0">
              <a:latin typeface="Sanchez Regular" panose="02000000000000000000" pitchFamily="50" charset="0"/>
            </a:endParaRPr>
          </a:p>
          <a:p>
            <a:pPr marL="0" indent="0" algn="ctr">
              <a:buNone/>
            </a:pPr>
            <a:r>
              <a:rPr lang="fi-FI" sz="3100" i="1" dirty="0">
                <a:latin typeface="Sanchez Regular" panose="02000000000000000000" pitchFamily="50" charset="0"/>
              </a:rPr>
              <a:t> </a:t>
            </a:r>
            <a:r>
              <a:rPr lang="fi-FI" sz="3100" i="1" dirty="0" err="1">
                <a:latin typeface="Sanchez Regular" panose="02000000000000000000" pitchFamily="50" charset="0"/>
              </a:rPr>
              <a:t>R</a:t>
            </a:r>
            <a:r>
              <a:rPr lang="fi-FI" sz="3100" i="1" dirty="0" err="1" smtClean="0">
                <a:latin typeface="Sanchez Regular" panose="02000000000000000000" pitchFamily="50" charset="0"/>
              </a:rPr>
              <a:t>edesign</a:t>
            </a:r>
            <a:r>
              <a:rPr lang="fi-FI" sz="3100" i="1" dirty="0" smtClean="0">
                <a:latin typeface="Sanchez Regular" panose="02000000000000000000" pitchFamily="50" charset="0"/>
              </a:rPr>
              <a:t>, </a:t>
            </a:r>
            <a:r>
              <a:rPr lang="fi-FI" sz="3100" i="1" dirty="0" err="1" smtClean="0">
                <a:latin typeface="Sanchez Regular" panose="02000000000000000000" pitchFamily="50" charset="0"/>
              </a:rPr>
              <a:t>rework</a:t>
            </a:r>
            <a:r>
              <a:rPr lang="fi-FI" sz="3100" i="1" dirty="0" smtClean="0">
                <a:latin typeface="Sanchez Regular" panose="02000000000000000000" pitchFamily="50" charset="0"/>
              </a:rPr>
              <a:t>, </a:t>
            </a:r>
            <a:r>
              <a:rPr lang="fi-FI" sz="3100" i="1" dirty="0" err="1" smtClean="0">
                <a:latin typeface="Sanchez Regular" panose="02000000000000000000" pitchFamily="50" charset="0"/>
              </a:rPr>
              <a:t>improve</a:t>
            </a:r>
            <a:r>
              <a:rPr lang="fi-FI" sz="3100" i="1" dirty="0" smtClean="0">
                <a:latin typeface="Sanchez Regular" panose="02000000000000000000" pitchFamily="50" charset="0"/>
              </a:rPr>
              <a:t>, </a:t>
            </a:r>
            <a:r>
              <a:rPr lang="fi-FI" sz="3100" i="1" dirty="0" err="1" smtClean="0">
                <a:latin typeface="Sanchez Regular" panose="02000000000000000000" pitchFamily="50" charset="0"/>
              </a:rPr>
              <a:t>print</a:t>
            </a:r>
            <a:r>
              <a:rPr lang="fi-FI" sz="3100" i="1" dirty="0" smtClean="0">
                <a:latin typeface="Sanchez Regular" panose="02000000000000000000" pitchFamily="50" charset="0"/>
              </a:rPr>
              <a:t> </a:t>
            </a:r>
            <a:r>
              <a:rPr lang="fi-FI" sz="3100" i="1" dirty="0" err="1" smtClean="0">
                <a:latin typeface="Sanchez Regular" panose="02000000000000000000" pitchFamily="50" charset="0"/>
              </a:rPr>
              <a:t>again</a:t>
            </a:r>
            <a:r>
              <a:rPr lang="fi-FI" sz="3100" i="1" dirty="0" smtClean="0">
                <a:latin typeface="Sanchez Regular" panose="02000000000000000000" pitchFamily="50" charset="0"/>
              </a:rPr>
              <a:t>!</a:t>
            </a:r>
            <a:endParaRPr lang="fi-FI" sz="2700" i="1" dirty="0">
              <a:latin typeface="Segoe Script" panose="020B0504020000000003" pitchFamily="34" charset="0"/>
            </a:endParaRPr>
          </a:p>
          <a:p>
            <a:pPr marL="0" indent="0">
              <a:buNone/>
            </a:pPr>
            <a:endParaRPr lang="fi-FI" sz="3600" dirty="0">
              <a:latin typeface="Segoe Script" panose="020B0504020000000003" pitchFamily="34" charset="0"/>
            </a:endParaRPr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49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48680"/>
            <a:ext cx="8219256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4400" dirty="0" smtClean="0">
                <a:latin typeface="Segoe Script" panose="020B0504020000000003" pitchFamily="34" charset="0"/>
              </a:rPr>
              <a:t>Next </a:t>
            </a:r>
            <a:r>
              <a:rPr lang="fi-FI" sz="4400" dirty="0" err="1" smtClean="0">
                <a:latin typeface="Segoe Script" panose="020B0504020000000003" pitchFamily="34" charset="0"/>
              </a:rPr>
              <a:t>steps</a:t>
            </a:r>
            <a:r>
              <a:rPr lang="fi-FI" sz="4400" dirty="0" smtClean="0">
                <a:latin typeface="Segoe Script" panose="020B0504020000000003" pitchFamily="34" charset="0"/>
              </a:rPr>
              <a:t> and </a:t>
            </a:r>
            <a:r>
              <a:rPr lang="fi-FI" sz="4400" dirty="0" err="1" smtClean="0">
                <a:latin typeface="Segoe Script" panose="020B0504020000000003" pitchFamily="34" charset="0"/>
              </a:rPr>
              <a:t>plans</a:t>
            </a:r>
            <a:r>
              <a:rPr lang="fi-FI" sz="4400" dirty="0" smtClean="0">
                <a:latin typeface="Segoe Script" panose="020B0504020000000003" pitchFamily="34" charset="0"/>
              </a:rPr>
              <a:t>?</a:t>
            </a:r>
          </a:p>
          <a:p>
            <a:pPr marL="0" indent="0" algn="ctr">
              <a:buNone/>
            </a:pPr>
            <a:endParaRPr lang="fi-FI" sz="1400" dirty="0" smtClean="0">
              <a:latin typeface="Segoe Script" panose="020B0504020000000003" pitchFamily="34" charset="0"/>
            </a:endParaRPr>
          </a:p>
          <a:p>
            <a:pPr marL="0" indent="0">
              <a:buNone/>
            </a:pPr>
            <a:r>
              <a:rPr lang="fi-FI" dirty="0" smtClean="0">
                <a:latin typeface="Sanchez Regular" panose="02000000000000000000" pitchFamily="50" charset="0"/>
              </a:rPr>
              <a:t>STEP 2: </a:t>
            </a:r>
            <a:r>
              <a:rPr lang="fi-FI" dirty="0">
                <a:latin typeface="Sanchez Regular" panose="02000000000000000000" pitchFamily="50" charset="0"/>
              </a:rPr>
              <a:t>Online </a:t>
            </a:r>
            <a:r>
              <a:rPr lang="fi-FI" dirty="0" err="1" smtClean="0">
                <a:latin typeface="Sanchez Regular" panose="02000000000000000000" pitchFamily="50" charset="0"/>
              </a:rPr>
              <a:t>application</a:t>
            </a:r>
            <a:r>
              <a:rPr lang="fi-FI" dirty="0" smtClean="0">
                <a:latin typeface="Sanchez Regular" panose="02000000000000000000" pitchFamily="50" charset="0"/>
              </a:rPr>
              <a:t> to </a:t>
            </a:r>
            <a:r>
              <a:rPr lang="fi-FI" dirty="0" err="1">
                <a:latin typeface="Sanchez Regular" panose="02000000000000000000" pitchFamily="50" charset="0"/>
              </a:rPr>
              <a:t>support</a:t>
            </a:r>
            <a:r>
              <a:rPr lang="fi-FI" dirty="0">
                <a:latin typeface="Sanchez Regular" panose="02000000000000000000" pitchFamily="50" charset="0"/>
              </a:rPr>
              <a:t> </a:t>
            </a:r>
            <a:r>
              <a:rPr lang="fi-FI" dirty="0" err="1">
                <a:latin typeface="Sanchez Regular" panose="02000000000000000000" pitchFamily="50" charset="0"/>
              </a:rPr>
              <a:t>creativity</a:t>
            </a:r>
            <a:r>
              <a:rPr lang="fi-FI" dirty="0">
                <a:latin typeface="Sanchez Regular" panose="02000000000000000000" pitchFamily="50" charset="0"/>
              </a:rPr>
              <a:t> and to </a:t>
            </a:r>
            <a:r>
              <a:rPr lang="fi-FI" dirty="0" err="1">
                <a:latin typeface="Sanchez Regular" panose="02000000000000000000" pitchFamily="50" charset="0"/>
              </a:rPr>
              <a:t>generate</a:t>
            </a:r>
            <a:r>
              <a:rPr lang="fi-FI" dirty="0">
                <a:latin typeface="Sanchez Regular" panose="02000000000000000000" pitchFamily="50" charset="0"/>
              </a:rPr>
              <a:t> a </a:t>
            </a:r>
            <a:r>
              <a:rPr lang="fi-FI" dirty="0" err="1">
                <a:latin typeface="Sanchez Regular" panose="02000000000000000000" pitchFamily="50" charset="0"/>
              </a:rPr>
              <a:t>strong</a:t>
            </a:r>
            <a:r>
              <a:rPr lang="fi-FI" dirty="0">
                <a:latin typeface="Sanchez Regular" panose="02000000000000000000" pitchFamily="50" charset="0"/>
              </a:rPr>
              <a:t> </a:t>
            </a:r>
            <a:r>
              <a:rPr lang="fi-FI" dirty="0" err="1">
                <a:latin typeface="Sanchez Regular" panose="02000000000000000000" pitchFamily="50" charset="0"/>
              </a:rPr>
              <a:t>social</a:t>
            </a:r>
            <a:r>
              <a:rPr lang="fi-FI" dirty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community</a:t>
            </a:r>
            <a:r>
              <a:rPr lang="fi-FI" dirty="0" smtClean="0">
                <a:latin typeface="Sanchez Regular" panose="02000000000000000000" pitchFamily="50" charset="0"/>
              </a:rPr>
              <a:t>.</a:t>
            </a:r>
          </a:p>
          <a:p>
            <a:pPr marL="0" indent="0">
              <a:buNone/>
            </a:pPr>
            <a:endParaRPr lang="fi-FI" sz="1800" dirty="0" smtClean="0">
              <a:latin typeface="Sanchez Regular" panose="02000000000000000000" pitchFamily="50" charset="0"/>
            </a:endParaRPr>
          </a:p>
          <a:p>
            <a:pPr marL="0" indent="0">
              <a:buNone/>
            </a:pPr>
            <a:r>
              <a:rPr lang="fi-FI" dirty="0" smtClean="0">
                <a:latin typeface="Sanchez Regular" panose="02000000000000000000" pitchFamily="50" charset="0"/>
              </a:rPr>
              <a:t>OPPORTUNITY: </a:t>
            </a:r>
            <a:r>
              <a:rPr lang="fi-FI" dirty="0" err="1" smtClean="0">
                <a:latin typeface="Sanchez Regular" panose="02000000000000000000" pitchFamily="50" charset="0"/>
              </a:rPr>
              <a:t>Innovative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people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will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be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needed</a:t>
            </a:r>
            <a:r>
              <a:rPr lang="fi-FI" dirty="0" smtClean="0">
                <a:latin typeface="Sanchez Regular" panose="02000000000000000000" pitchFamily="50" charset="0"/>
              </a:rPr>
              <a:t> to </a:t>
            </a:r>
            <a:r>
              <a:rPr lang="fi-FI" dirty="0" err="1" smtClean="0">
                <a:latin typeface="Sanchez Regular" panose="02000000000000000000" pitchFamily="50" charset="0"/>
              </a:rPr>
              <a:t>the</a:t>
            </a:r>
            <a:r>
              <a:rPr lang="fi-FI" dirty="0" smtClean="0">
                <a:latin typeface="Sanchez Regular" panose="02000000000000000000" pitchFamily="50" charset="0"/>
              </a:rPr>
              <a:t> team </a:t>
            </a:r>
            <a:r>
              <a:rPr lang="fi-FI" dirty="0" err="1" smtClean="0">
                <a:latin typeface="Sanchez Regular" panose="02000000000000000000" pitchFamily="50" charset="0"/>
              </a:rPr>
              <a:t>if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the</a:t>
            </a:r>
            <a:r>
              <a:rPr lang="fi-FI" dirty="0" smtClean="0">
                <a:latin typeface="Sanchez Regular" panose="02000000000000000000" pitchFamily="50" charset="0"/>
              </a:rPr>
              <a:t> idea is </a:t>
            </a:r>
            <a:r>
              <a:rPr lang="fi-FI" dirty="0" err="1" smtClean="0">
                <a:latin typeface="Sanchez Regular" panose="02000000000000000000" pitchFamily="50" charset="0"/>
              </a:rPr>
              <a:t>proven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functional</a:t>
            </a:r>
            <a:r>
              <a:rPr lang="fi-FI" dirty="0" smtClean="0">
                <a:latin typeface="Sanchez Regular" panose="02000000000000000000" pitchFamily="50" charset="0"/>
              </a:rPr>
              <a:t> and </a:t>
            </a:r>
            <a:r>
              <a:rPr lang="fi-FI" dirty="0" err="1" smtClean="0">
                <a:latin typeface="Sanchez Regular" panose="02000000000000000000" pitchFamily="50" charset="0"/>
              </a:rPr>
              <a:t>the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need</a:t>
            </a:r>
            <a:r>
              <a:rPr lang="fi-FI" dirty="0" smtClean="0">
                <a:latin typeface="Sanchez Regular" panose="02000000000000000000" pitchFamily="50" charset="0"/>
              </a:rPr>
              <a:t> is </a:t>
            </a:r>
            <a:r>
              <a:rPr lang="fi-FI" dirty="0" err="1" smtClean="0">
                <a:latin typeface="Sanchez Regular" panose="02000000000000000000" pitchFamily="50" charset="0"/>
              </a:rPr>
              <a:t>endorsed</a:t>
            </a:r>
            <a:r>
              <a:rPr lang="fi-FI" dirty="0" smtClean="0">
                <a:latin typeface="Sanchez Regular" panose="02000000000000000000" pitchFamily="50" charset="0"/>
              </a:rPr>
              <a:t>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Confidential. Copyright Maria Ulvinen.</a:t>
            </a:r>
            <a:endParaRPr lang="fi-FI" dirty="0"/>
          </a:p>
        </p:txBody>
      </p:sp>
      <p:pic>
        <p:nvPicPr>
          <p:cNvPr id="6" name="Kuva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112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fi-FI" sz="4000" dirty="0" smtClean="0">
                <a:latin typeface="Segoe Script" panose="020B0504020000000003" pitchFamily="34" charset="0"/>
              </a:rPr>
              <a:t>Pegado Value Statement</a:t>
            </a:r>
            <a:endParaRPr lang="fi-FI" sz="4000" dirty="0">
              <a:latin typeface="Segoe Script" panose="020B0504020000000003" pitchFamily="34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23528" y="1501049"/>
            <a:ext cx="8640960" cy="489654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We belive </a:t>
            </a:r>
            <a:r>
              <a:rPr lang="fi-FI" dirty="0" smtClean="0">
                <a:latin typeface="Sanchez Regular" panose="02000000000000000000" pitchFamily="50" charset="0"/>
              </a:rPr>
              <a:t>that child’s 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strong self-esteem</a:t>
            </a:r>
            <a:r>
              <a:rPr lang="fi-FI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dirty="0" smtClean="0">
                <a:latin typeface="Sanchez Regular" panose="02000000000000000000" pitchFamily="50" charset="0"/>
              </a:rPr>
              <a:t>is built with the 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feeling of being good at what she does</a:t>
            </a:r>
            <a:r>
              <a:rPr lang="fi-FI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dirty="0" smtClean="0">
                <a:latin typeface="Sanchez Regular" panose="02000000000000000000" pitchFamily="50" charset="0"/>
              </a:rPr>
              <a:t>and when she is able to 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express herself in creative way</a:t>
            </a:r>
            <a:r>
              <a:rPr lang="fi-FI" dirty="0" smtClean="0">
                <a:latin typeface="Sanchez Regular" panose="02000000000000000000" pitchFamily="50" charset="0"/>
              </a:rPr>
              <a:t>. </a:t>
            </a:r>
            <a:r>
              <a:rPr lang="fi-FI" dirty="0">
                <a:latin typeface="Sanchez Regular" panose="02000000000000000000" pitchFamily="50" charset="0"/>
              </a:rPr>
              <a:t>We believe that it is </a:t>
            </a:r>
            <a:r>
              <a:rPr lang="fi-FI" b="1" dirty="0">
                <a:solidFill>
                  <a:srgbClr val="7030A0"/>
                </a:solidFill>
                <a:latin typeface="Sanchez Regular" panose="02000000000000000000" pitchFamily="50" charset="0"/>
              </a:rPr>
              <a:t>every 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child’s </a:t>
            </a:r>
            <a:r>
              <a:rPr lang="fi-FI" b="1" dirty="0">
                <a:solidFill>
                  <a:srgbClr val="7030A0"/>
                </a:solidFill>
                <a:latin typeface="Sanchez Regular" panose="02000000000000000000" pitchFamily="50" charset="0"/>
              </a:rPr>
              <a:t>right to be able to use 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her </a:t>
            </a:r>
            <a:r>
              <a:rPr lang="fi-FI" b="1" dirty="0">
                <a:solidFill>
                  <a:srgbClr val="7030A0"/>
                </a:solidFill>
                <a:latin typeface="Sanchez Regular" panose="02000000000000000000" pitchFamily="50" charset="0"/>
              </a:rPr>
              <a:t>endless 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imagination</a:t>
            </a:r>
            <a:r>
              <a:rPr lang="fi-FI" dirty="0">
                <a:latin typeface="Sanchez Regular" panose="02000000000000000000" pitchFamily="50" charset="0"/>
              </a:rPr>
              <a:t> </a:t>
            </a:r>
            <a:r>
              <a:rPr lang="fi-FI" dirty="0" smtClean="0">
                <a:latin typeface="Sanchez Regular" panose="02000000000000000000" pitchFamily="50" charset="0"/>
              </a:rPr>
              <a:t>and she needs to 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be </a:t>
            </a:r>
            <a:r>
              <a:rPr lang="fi-FI" b="1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given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b="1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opportunities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and </a:t>
            </a:r>
            <a:r>
              <a:rPr lang="fi-FI" b="1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encouraged</a:t>
            </a:r>
            <a:r>
              <a:rPr lang="fi-FI" b="1" dirty="0" smtClean="0">
                <a:solidFill>
                  <a:srgbClr val="CC0099"/>
                </a:solidFill>
                <a:latin typeface="Sanchez Regular" panose="02000000000000000000" pitchFamily="50" charset="0"/>
              </a:rPr>
              <a:t> </a:t>
            </a:r>
            <a:r>
              <a:rPr lang="fi-FI" dirty="0" smtClean="0">
                <a:latin typeface="Sanchez Regular" panose="02000000000000000000" pitchFamily="50" charset="0"/>
              </a:rPr>
              <a:t>to do so.</a:t>
            </a:r>
          </a:p>
          <a:p>
            <a:pPr marL="457200" lvl="1" indent="0">
              <a:buNone/>
            </a:pPr>
            <a:endParaRPr lang="fi-FI" sz="1600" dirty="0">
              <a:latin typeface="Sanchez Regular" panose="02000000000000000000" pitchFamily="50" charset="0"/>
            </a:endParaRPr>
          </a:p>
          <a:p>
            <a:pPr marL="457200" lvl="1" indent="0">
              <a:buNone/>
            </a:pPr>
            <a:r>
              <a:rPr lang="fi-FI" sz="2400" dirty="0" smtClean="0">
                <a:latin typeface="Sanchez Regular" panose="02000000000000000000" pitchFamily="50" charset="0"/>
              </a:rPr>
              <a:t>Pegado offers solutions for children to endlessly create, experiment and produce something new.  </a:t>
            </a:r>
            <a:endParaRPr lang="fi-FI" sz="2400" dirty="0">
              <a:latin typeface="Sanchez Regular" panose="02000000000000000000" pitchFamily="50" charset="0"/>
            </a:endParaRPr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  <p:sp>
        <p:nvSpPr>
          <p:cNvPr id="4" name="Tekstiruutu 3"/>
          <p:cNvSpPr txBox="1"/>
          <p:nvPr/>
        </p:nvSpPr>
        <p:spPr>
          <a:xfrm>
            <a:off x="188710" y="1340768"/>
            <a:ext cx="6142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6000" dirty="0" smtClean="0">
                <a:solidFill>
                  <a:srgbClr val="7030A0"/>
                </a:solidFill>
                <a:latin typeface="Cooper Black" panose="0208090404030B020404" pitchFamily="18" charset="0"/>
                <a:ea typeface="Adobe Gothic Std B" pitchFamily="34" charset="-128"/>
              </a:rPr>
              <a:t>”</a:t>
            </a:r>
            <a:endParaRPr lang="fi-FI" sz="1400" dirty="0">
              <a:solidFill>
                <a:srgbClr val="7030A0"/>
              </a:solidFill>
              <a:latin typeface="Cooper Black" panose="0208090404030B020404" pitchFamily="18" charset="0"/>
              <a:ea typeface="Adobe Gothic Std B" pitchFamily="34" charset="-128"/>
            </a:endParaRPr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5081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fi-FI" sz="4000" dirty="0" err="1" smtClean="0">
                <a:latin typeface="Segoe Script" panose="020B0504020000000003" pitchFamily="34" charset="0"/>
              </a:rPr>
              <a:t>Caught</a:t>
            </a:r>
            <a:r>
              <a:rPr lang="fi-FI" sz="4000" dirty="0" smtClean="0">
                <a:latin typeface="Segoe Script" panose="020B0504020000000003" pitchFamily="34" charset="0"/>
              </a:rPr>
              <a:t> </a:t>
            </a:r>
            <a:r>
              <a:rPr lang="fi-FI" sz="4000" dirty="0" err="1" smtClean="0">
                <a:latin typeface="Segoe Script" panose="020B0504020000000003" pitchFamily="34" charset="0"/>
              </a:rPr>
              <a:t>your</a:t>
            </a:r>
            <a:r>
              <a:rPr lang="fi-FI" sz="4000" dirty="0" smtClean="0">
                <a:latin typeface="Segoe Script" panose="020B0504020000000003" pitchFamily="34" charset="0"/>
              </a:rPr>
              <a:t> </a:t>
            </a:r>
            <a:r>
              <a:rPr lang="fi-FI" sz="4000" dirty="0" err="1" smtClean="0">
                <a:latin typeface="Segoe Script" panose="020B0504020000000003" pitchFamily="34" charset="0"/>
              </a:rPr>
              <a:t>interest</a:t>
            </a:r>
            <a:r>
              <a:rPr lang="fi-FI" sz="4000" dirty="0" smtClean="0">
                <a:latin typeface="Segoe Script" panose="020B0504020000000003" pitchFamily="34" charset="0"/>
              </a:rPr>
              <a:t> ?</a:t>
            </a:r>
            <a:endParaRPr lang="fi-FI" sz="4000" dirty="0">
              <a:latin typeface="Segoe Script" panose="020B0504020000000003" pitchFamily="34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23528" y="1501049"/>
            <a:ext cx="8640960" cy="489654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i-FI" b="1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Reveal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b="1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your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team for </a:t>
            </a:r>
            <a:r>
              <a:rPr lang="fi-FI" b="1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further</a:t>
            </a:r>
            <a:r>
              <a:rPr lang="fi-FI" b="1" dirty="0" smtClean="0">
                <a:solidFill>
                  <a:srgbClr val="7030A0"/>
                </a:solidFill>
                <a:latin typeface="Sanchez Regular" panose="02000000000000000000" pitchFamily="50" charset="0"/>
              </a:rPr>
              <a:t> </a:t>
            </a:r>
            <a:r>
              <a:rPr lang="fi-FI" b="1" dirty="0" err="1" smtClean="0">
                <a:solidFill>
                  <a:srgbClr val="7030A0"/>
                </a:solidFill>
                <a:latin typeface="Sanchez Regular" panose="02000000000000000000" pitchFamily="50" charset="0"/>
              </a:rPr>
              <a:t>information</a:t>
            </a:r>
            <a:endParaRPr lang="fi-FI" b="1" dirty="0" smtClean="0">
              <a:solidFill>
                <a:srgbClr val="7030A0"/>
              </a:solidFill>
              <a:latin typeface="Sanchez Regular" panose="02000000000000000000" pitchFamily="50" charset="0"/>
            </a:endParaRPr>
          </a:p>
          <a:p>
            <a:pPr marL="457200" lvl="1" indent="0">
              <a:buNone/>
            </a:pPr>
            <a:endParaRPr lang="fi-FI" sz="1600" dirty="0">
              <a:latin typeface="Sanchez Regular" panose="02000000000000000000" pitchFamily="50" charset="0"/>
            </a:endParaRPr>
          </a:p>
          <a:p>
            <a:pPr marL="457200" lvl="1" indent="0">
              <a:buNone/>
            </a:pPr>
            <a:r>
              <a:rPr lang="fi-FI" dirty="0" smtClean="0">
                <a:latin typeface="Sanchez Regular" panose="02000000000000000000" pitchFamily="50" charset="0"/>
              </a:rPr>
              <a:t>Maria Ulvinen</a:t>
            </a:r>
          </a:p>
          <a:p>
            <a:pPr marL="457200" lvl="1" indent="0">
              <a:buNone/>
            </a:pPr>
            <a:r>
              <a:rPr lang="fi-FI" dirty="0" smtClean="0">
                <a:latin typeface="Sanchez Regular" panose="02000000000000000000" pitchFamily="50" charset="0"/>
              </a:rPr>
              <a:t>0400 436 493</a:t>
            </a:r>
          </a:p>
          <a:p>
            <a:pPr marL="457200" lvl="1" indent="0">
              <a:buNone/>
            </a:pPr>
            <a:r>
              <a:rPr lang="fi-FI" dirty="0">
                <a:latin typeface="Sanchez Regular" panose="02000000000000000000" pitchFamily="50" charset="0"/>
                <a:hlinkClick r:id="rId2"/>
              </a:rPr>
              <a:t>m</a:t>
            </a:r>
            <a:r>
              <a:rPr lang="fi-FI" dirty="0" smtClean="0">
                <a:latin typeface="Sanchez Regular" panose="02000000000000000000" pitchFamily="50" charset="0"/>
                <a:hlinkClick r:id="rId2"/>
              </a:rPr>
              <a:t>aria.ulvinen@valo.fi</a:t>
            </a:r>
            <a:endParaRPr lang="fi-FI" dirty="0" smtClean="0">
              <a:latin typeface="Sanchez Regular" panose="02000000000000000000" pitchFamily="50" charset="0"/>
            </a:endParaRPr>
          </a:p>
          <a:p>
            <a:pPr marL="457200" lvl="1" indent="0">
              <a:buNone/>
            </a:pPr>
            <a:endParaRPr lang="fi-FI" sz="1800" dirty="0">
              <a:latin typeface="Sanchez Regular" panose="02000000000000000000" pitchFamily="50" charset="0"/>
            </a:endParaRPr>
          </a:p>
          <a:p>
            <a:pPr marL="457200" lvl="1" indent="0">
              <a:buNone/>
            </a:pPr>
            <a:r>
              <a:rPr lang="fi-FI" dirty="0" smtClean="0">
                <a:latin typeface="Sanchez Regular" panose="02000000000000000000" pitchFamily="50" charset="0"/>
              </a:rPr>
              <a:t>Mika Kortelainen</a:t>
            </a:r>
          </a:p>
          <a:p>
            <a:pPr marL="457200" lvl="1" indent="0">
              <a:buNone/>
            </a:pPr>
            <a:r>
              <a:rPr lang="fi-FI" dirty="0">
                <a:latin typeface="Sanchez Regular" panose="02000000000000000000" pitchFamily="50" charset="0"/>
              </a:rPr>
              <a:t>040 483 </a:t>
            </a:r>
            <a:r>
              <a:rPr lang="fi-FI" dirty="0" smtClean="0">
                <a:latin typeface="Sanchez Regular" panose="02000000000000000000" pitchFamily="50" charset="0"/>
              </a:rPr>
              <a:t>5473</a:t>
            </a:r>
          </a:p>
          <a:p>
            <a:pPr marL="457200" lvl="1" indent="0">
              <a:buNone/>
            </a:pPr>
            <a:r>
              <a:rPr lang="fi-FI" dirty="0">
                <a:latin typeface="Sanchez Regular" panose="02000000000000000000" pitchFamily="50" charset="0"/>
                <a:hlinkClick r:id="rId3"/>
              </a:rPr>
              <a:t>m</a:t>
            </a:r>
            <a:r>
              <a:rPr lang="fi-FI" dirty="0" smtClean="0">
                <a:latin typeface="Sanchez Regular" panose="02000000000000000000" pitchFamily="50" charset="0"/>
                <a:hlinkClick r:id="rId3"/>
              </a:rPr>
              <a:t>ika.kortelainen@onninen.fi</a:t>
            </a:r>
            <a:r>
              <a:rPr lang="fi-FI" sz="2400" dirty="0" smtClean="0">
                <a:latin typeface="Sanchez Regular" panose="02000000000000000000" pitchFamily="50" charset="0"/>
              </a:rPr>
              <a:t> </a:t>
            </a:r>
            <a:endParaRPr lang="fi-FI" sz="2400" dirty="0">
              <a:latin typeface="Sanchez Regular" panose="02000000000000000000" pitchFamily="50" charset="0"/>
            </a:endParaRPr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  <p:sp>
        <p:nvSpPr>
          <p:cNvPr id="9" name="Päivämäärän paikkamerkki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307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395536" y="1844824"/>
            <a:ext cx="8435340" cy="3074671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1259632" y="400506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spc="380" dirty="0" smtClean="0">
                <a:latin typeface="Segoe Script" panose="020B0504020000000003" pitchFamily="34" charset="0"/>
                <a:ea typeface="Adobe Ming Std L" pitchFamily="18" charset="-128"/>
                <a:cs typeface="Sakkal Majalla" panose="02000000000000000000" pitchFamily="2" charset="-78"/>
              </a:rPr>
              <a:t> build the  </a:t>
            </a:r>
            <a:r>
              <a:rPr lang="fi-FI" sz="2400" spc="230" dirty="0" smtClean="0">
                <a:latin typeface="Segoe Script" panose="020B0504020000000003" pitchFamily="34" charset="0"/>
                <a:ea typeface="Adobe Ming Std L" pitchFamily="18" charset="-128"/>
                <a:cs typeface="Sakkal Majalla" panose="02000000000000000000" pitchFamily="2" charset="-78"/>
              </a:rPr>
              <a:t>      </a:t>
            </a:r>
            <a:r>
              <a:rPr lang="fi-FI" sz="2400" spc="380" dirty="0" smtClean="0">
                <a:latin typeface="Segoe Script" panose="020B0504020000000003" pitchFamily="34" charset="0"/>
                <a:ea typeface="Adobe Ming Std L" pitchFamily="18" charset="-128"/>
                <a:cs typeface="Sakkal Majalla" panose="02000000000000000000" pitchFamily="2" charset="-78"/>
              </a:rPr>
              <a:t>world with pearls</a:t>
            </a:r>
            <a:endParaRPr lang="fi-FI" sz="2400" spc="380" dirty="0">
              <a:latin typeface="Segoe Script" panose="020B0504020000000003" pitchFamily="34" charset="0"/>
              <a:ea typeface="Adobe Ming Std L" pitchFamily="18" charset="-128"/>
              <a:cs typeface="Sakkal Majalla" panose="02000000000000000000" pitchFamily="2" charset="-78"/>
            </a:endParaRPr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9366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Confidential. Copyright Maria Ulvinen.</a:t>
            </a:r>
            <a:endParaRPr lang="fi-FI" dirty="0"/>
          </a:p>
        </p:txBody>
      </p:sp>
      <p:sp>
        <p:nvSpPr>
          <p:cNvPr id="6" name="Otsikko 1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145435"/>
          </a:xfrm>
        </p:spPr>
        <p:txBody>
          <a:bodyPr>
            <a:normAutofit fontScale="90000" lnSpcReduction="20000"/>
          </a:bodyPr>
          <a:lstStyle/>
          <a:p>
            <a:pPr marL="0" indent="0" algn="ctr">
              <a:buNone/>
            </a:pPr>
            <a:r>
              <a:rPr lang="fi-FI" sz="5300" b="1" dirty="0" err="1" smtClean="0">
                <a:latin typeface="Segoe Script" panose="020B0504020000000003" pitchFamily="34" charset="0"/>
              </a:rPr>
              <a:t>Less</a:t>
            </a:r>
            <a:r>
              <a:rPr lang="fi-FI" sz="5300" b="1" dirty="0" smtClean="0">
                <a:latin typeface="Segoe Script" panose="020B0504020000000003" pitchFamily="34" charset="0"/>
              </a:rPr>
              <a:t> </a:t>
            </a:r>
            <a:r>
              <a:rPr lang="fi-FI" sz="5300" b="1" dirty="0" err="1" smtClean="0">
                <a:latin typeface="Segoe Script" panose="020B0504020000000003" pitchFamily="34" charset="0"/>
              </a:rPr>
              <a:t>than</a:t>
            </a:r>
            <a:r>
              <a:rPr lang="fi-FI" sz="5300" b="1" dirty="0" smtClean="0">
                <a:latin typeface="Segoe Script" panose="020B0504020000000003" pitchFamily="34" charset="0"/>
              </a:rPr>
              <a:t> 20% of </a:t>
            </a:r>
            <a:r>
              <a:rPr lang="fi-FI" sz="5300" b="1" dirty="0" err="1" smtClean="0">
                <a:latin typeface="Segoe Script" panose="020B0504020000000003" pitchFamily="34" charset="0"/>
              </a:rPr>
              <a:t>engineers</a:t>
            </a:r>
            <a:r>
              <a:rPr lang="fi-FI" sz="5300" b="1" dirty="0" smtClean="0">
                <a:latin typeface="Segoe Script" panose="020B0504020000000003" pitchFamily="34" charset="0"/>
              </a:rPr>
              <a:t> </a:t>
            </a:r>
            <a:r>
              <a:rPr lang="fi-FI" sz="5300" b="1" dirty="0" err="1" smtClean="0">
                <a:latin typeface="Segoe Script" panose="020B0504020000000003" pitchFamily="34" charset="0"/>
              </a:rPr>
              <a:t>are</a:t>
            </a:r>
            <a:r>
              <a:rPr lang="fi-FI" sz="5300" b="1" dirty="0" smtClean="0">
                <a:latin typeface="Segoe Script" panose="020B0504020000000003" pitchFamily="34" charset="0"/>
              </a:rPr>
              <a:t> </a:t>
            </a:r>
            <a:r>
              <a:rPr lang="fi-FI" sz="5300" b="1" dirty="0" err="1" smtClean="0">
                <a:latin typeface="Segoe Script" panose="020B0504020000000003" pitchFamily="34" charset="0"/>
              </a:rPr>
              <a:t>women</a:t>
            </a:r>
            <a:r>
              <a:rPr lang="fi-FI" sz="5300" b="1" dirty="0" smtClean="0">
                <a:latin typeface="Segoe Script" panose="020B0504020000000003" pitchFamily="34" charset="0"/>
              </a:rPr>
              <a:t> in </a:t>
            </a:r>
            <a:r>
              <a:rPr lang="fi-FI" sz="5300" b="1" dirty="0" err="1" smtClean="0">
                <a:latin typeface="Segoe Script" panose="020B0504020000000003" pitchFamily="34" charset="0"/>
              </a:rPr>
              <a:t>the</a:t>
            </a:r>
            <a:r>
              <a:rPr lang="fi-FI" sz="5300" b="1" dirty="0" smtClean="0">
                <a:latin typeface="Segoe Script" panose="020B0504020000000003" pitchFamily="34" charset="0"/>
              </a:rPr>
              <a:t> </a:t>
            </a:r>
            <a:r>
              <a:rPr lang="fi-FI" sz="5300" b="1" dirty="0" err="1" smtClean="0">
                <a:latin typeface="Segoe Script" panose="020B0504020000000003" pitchFamily="34" charset="0"/>
              </a:rPr>
              <a:t>whole</a:t>
            </a:r>
            <a:r>
              <a:rPr lang="fi-FI" sz="5300" b="1" dirty="0" smtClean="0">
                <a:latin typeface="Segoe Script" panose="020B0504020000000003" pitchFamily="34" charset="0"/>
              </a:rPr>
              <a:t> </a:t>
            </a:r>
            <a:r>
              <a:rPr lang="fi-FI" sz="5300" b="1" dirty="0" err="1" smtClean="0">
                <a:latin typeface="Segoe Script" panose="020B0504020000000003" pitchFamily="34" charset="0"/>
              </a:rPr>
              <a:t>world</a:t>
            </a:r>
            <a:endParaRPr lang="fi-FI" sz="5300" b="1" dirty="0">
              <a:latin typeface="Segoe Script" panose="020B0504020000000003" pitchFamily="34" charset="0"/>
            </a:endParaRPr>
          </a:p>
          <a:p>
            <a:pPr marL="0" indent="0" algn="ctr">
              <a:buNone/>
            </a:pPr>
            <a:endParaRPr lang="fi-FI" sz="3300" dirty="0" smtClean="0">
              <a:latin typeface="Sanchez Regular" panose="02000000000000000000" pitchFamily="50" charset="0"/>
            </a:endParaRPr>
          </a:p>
          <a:p>
            <a:pPr marL="0" indent="0" algn="ctr">
              <a:buNone/>
            </a:pPr>
            <a:r>
              <a:rPr lang="fi-FI" sz="4100" dirty="0" smtClean="0">
                <a:latin typeface="Sanchez Regular" panose="02000000000000000000" pitchFamily="50" charset="0"/>
              </a:rPr>
              <a:t>Just </a:t>
            </a:r>
            <a:r>
              <a:rPr lang="fi-FI" sz="4100" dirty="0" err="1" smtClean="0">
                <a:latin typeface="Sanchez Regular" panose="02000000000000000000" pitchFamily="50" charset="0"/>
              </a:rPr>
              <a:t>wondering</a:t>
            </a:r>
            <a:r>
              <a:rPr lang="fi-FI" sz="4100" dirty="0" smtClean="0">
                <a:latin typeface="Sanchez Regular" panose="02000000000000000000" pitchFamily="50" charset="0"/>
              </a:rPr>
              <a:t> . . .</a:t>
            </a:r>
          </a:p>
          <a:p>
            <a:pPr marL="0" indent="0" algn="ctr">
              <a:buNone/>
            </a:pPr>
            <a:r>
              <a:rPr lang="fi-FI" sz="4100" dirty="0" smtClean="0">
                <a:latin typeface="Sanchez Regular" panose="02000000000000000000" pitchFamily="50" charset="0"/>
              </a:rPr>
              <a:t>is </a:t>
            </a:r>
            <a:r>
              <a:rPr lang="fi-FI" sz="4100" dirty="0" err="1" smtClean="0">
                <a:latin typeface="Sanchez Regular" panose="02000000000000000000" pitchFamily="50" charset="0"/>
              </a:rPr>
              <a:t>there</a:t>
            </a:r>
            <a:r>
              <a:rPr lang="fi-FI" sz="4100" dirty="0" smtClean="0">
                <a:latin typeface="Sanchez Regular" panose="02000000000000000000" pitchFamily="50" charset="0"/>
              </a:rPr>
              <a:t> </a:t>
            </a:r>
            <a:r>
              <a:rPr lang="fi-FI" sz="4100" dirty="0" err="1" smtClean="0">
                <a:latin typeface="Sanchez Regular" panose="02000000000000000000" pitchFamily="50" charset="0"/>
              </a:rPr>
              <a:t>any</a:t>
            </a:r>
            <a:r>
              <a:rPr lang="fi-FI" sz="4100" dirty="0" smtClean="0">
                <a:latin typeface="Sanchez Regular" panose="02000000000000000000" pitchFamily="50" charset="0"/>
              </a:rPr>
              <a:t> </a:t>
            </a:r>
            <a:r>
              <a:rPr lang="fi-FI" sz="4100" dirty="0" err="1" smtClean="0">
                <a:latin typeface="Sanchez Regular" panose="02000000000000000000" pitchFamily="50" charset="0"/>
              </a:rPr>
              <a:t>difference</a:t>
            </a:r>
            <a:r>
              <a:rPr lang="fi-FI" sz="4100" dirty="0" smtClean="0">
                <a:latin typeface="Sanchez Regular" panose="02000000000000000000" pitchFamily="50" charset="0"/>
              </a:rPr>
              <a:t> </a:t>
            </a:r>
            <a:r>
              <a:rPr lang="fi-FI" sz="4100" dirty="0" err="1" smtClean="0">
                <a:latin typeface="Sanchez Regular" panose="02000000000000000000" pitchFamily="50" charset="0"/>
              </a:rPr>
              <a:t>how</a:t>
            </a:r>
            <a:r>
              <a:rPr lang="fi-FI" sz="4100" dirty="0" smtClean="0">
                <a:latin typeface="Sanchez Regular" panose="02000000000000000000" pitchFamily="50" charset="0"/>
              </a:rPr>
              <a:t> </a:t>
            </a:r>
            <a:r>
              <a:rPr lang="fi-FI" sz="4100" dirty="0" err="1" smtClean="0">
                <a:latin typeface="Sanchez Regular" panose="02000000000000000000" pitchFamily="50" charset="0"/>
              </a:rPr>
              <a:t>girls</a:t>
            </a:r>
            <a:r>
              <a:rPr lang="fi-FI" sz="4100" dirty="0" smtClean="0">
                <a:latin typeface="Sanchez Regular" panose="02000000000000000000" pitchFamily="50" charset="0"/>
              </a:rPr>
              <a:t> and </a:t>
            </a:r>
            <a:r>
              <a:rPr lang="fi-FI" sz="4100" dirty="0" err="1" smtClean="0">
                <a:latin typeface="Sanchez Regular" panose="02000000000000000000" pitchFamily="50" charset="0"/>
              </a:rPr>
              <a:t>boys</a:t>
            </a:r>
            <a:r>
              <a:rPr lang="fi-FI" sz="4100" dirty="0" smtClean="0">
                <a:latin typeface="Sanchez Regular" panose="02000000000000000000" pitchFamily="50" charset="0"/>
              </a:rPr>
              <a:t> </a:t>
            </a:r>
            <a:r>
              <a:rPr lang="fi-FI" sz="4100" dirty="0" err="1" smtClean="0">
                <a:latin typeface="Sanchez Regular" panose="02000000000000000000" pitchFamily="50" charset="0"/>
              </a:rPr>
              <a:t>are</a:t>
            </a:r>
            <a:r>
              <a:rPr lang="fi-FI" sz="4100" dirty="0" smtClean="0">
                <a:latin typeface="Sanchez Regular" panose="02000000000000000000" pitchFamily="50" charset="0"/>
              </a:rPr>
              <a:t> </a:t>
            </a:r>
            <a:r>
              <a:rPr lang="fi-FI" sz="4100" dirty="0" err="1" smtClean="0">
                <a:latin typeface="Sanchez Regular" panose="02000000000000000000" pitchFamily="50" charset="0"/>
              </a:rPr>
              <a:t>inspired</a:t>
            </a:r>
            <a:r>
              <a:rPr lang="fi-FI" sz="4100" dirty="0" smtClean="0">
                <a:latin typeface="Sanchez Regular" panose="02000000000000000000" pitchFamily="50" charset="0"/>
              </a:rPr>
              <a:t> to </a:t>
            </a:r>
            <a:r>
              <a:rPr lang="fi-FI" sz="4100" dirty="0" err="1" smtClean="0">
                <a:latin typeface="Sanchez Regular" panose="02000000000000000000" pitchFamily="50" charset="0"/>
              </a:rPr>
              <a:t>use</a:t>
            </a:r>
            <a:r>
              <a:rPr lang="fi-FI" sz="4100" dirty="0" smtClean="0">
                <a:latin typeface="Sanchez Regular" panose="02000000000000000000" pitchFamily="50" charset="0"/>
              </a:rPr>
              <a:t> </a:t>
            </a:r>
            <a:r>
              <a:rPr lang="fi-FI" sz="4100" dirty="0" err="1" smtClean="0">
                <a:latin typeface="Sanchez Regular" panose="02000000000000000000" pitchFamily="50" charset="0"/>
              </a:rPr>
              <a:t>their</a:t>
            </a:r>
            <a:r>
              <a:rPr lang="fi-FI" sz="4100" dirty="0" smtClean="0">
                <a:latin typeface="Sanchez Regular" panose="02000000000000000000" pitchFamily="50" charset="0"/>
              </a:rPr>
              <a:t> ”engineering </a:t>
            </a:r>
            <a:r>
              <a:rPr lang="fi-FI" sz="4100" dirty="0" err="1" smtClean="0">
                <a:latin typeface="Sanchez Regular" panose="02000000000000000000" pitchFamily="50" charset="0"/>
              </a:rPr>
              <a:t>skills</a:t>
            </a:r>
            <a:r>
              <a:rPr lang="fi-FI" sz="4100" dirty="0" smtClean="0">
                <a:latin typeface="Sanchez Regular" panose="02000000000000000000" pitchFamily="50" charset="0"/>
              </a:rPr>
              <a:t>” </a:t>
            </a:r>
            <a:r>
              <a:rPr lang="fi-FI" sz="4100" dirty="0" err="1" smtClean="0">
                <a:latin typeface="Sanchez Regular" panose="02000000000000000000" pitchFamily="50" charset="0"/>
              </a:rPr>
              <a:t>when</a:t>
            </a:r>
            <a:r>
              <a:rPr lang="fi-FI" sz="4100" dirty="0" smtClean="0">
                <a:latin typeface="Sanchez Regular" panose="02000000000000000000" pitchFamily="50" charset="0"/>
              </a:rPr>
              <a:t> </a:t>
            </a:r>
            <a:r>
              <a:rPr lang="fi-FI" sz="4100" dirty="0" err="1" smtClean="0">
                <a:latin typeface="Sanchez Regular" panose="02000000000000000000" pitchFamily="50" charset="0"/>
              </a:rPr>
              <a:t>growing</a:t>
            </a:r>
            <a:r>
              <a:rPr lang="fi-FI" sz="4100" dirty="0" smtClean="0">
                <a:latin typeface="Sanchez Regular" panose="02000000000000000000" pitchFamily="50" charset="0"/>
              </a:rPr>
              <a:t> </a:t>
            </a:r>
            <a:r>
              <a:rPr lang="fi-FI" sz="4100" dirty="0" err="1" smtClean="0">
                <a:latin typeface="Sanchez Regular" panose="02000000000000000000" pitchFamily="50" charset="0"/>
              </a:rPr>
              <a:t>up</a:t>
            </a:r>
            <a:r>
              <a:rPr lang="fi-FI" sz="4100" dirty="0" smtClean="0">
                <a:latin typeface="Sanchez Regular" panose="02000000000000000000" pitchFamily="50" charset="0"/>
              </a:rPr>
              <a:t>?</a:t>
            </a:r>
          </a:p>
          <a:p>
            <a:pPr marL="0" indent="0" algn="ctr">
              <a:buNone/>
            </a:pPr>
            <a:endParaRPr lang="fi-FI" sz="4000" dirty="0">
              <a:latin typeface="Segoe Script" panose="020B0504020000000003" pitchFamily="34" charset="0"/>
            </a:endParaRPr>
          </a:p>
          <a:p>
            <a:pPr marL="0" indent="0">
              <a:buNone/>
            </a:pPr>
            <a:endParaRPr lang="fi-FI" sz="4000" dirty="0">
              <a:latin typeface="Segoe Script" panose="020B0504020000000003" pitchFamily="34" charset="0"/>
            </a:endParaRPr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66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hintaseuranta.fi/API/products/1957208/defaultimage/jpg300x270?brio-builder-rakennussarja-135-osa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01989"/>
            <a:ext cx="3092734" cy="277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Confidential</a:t>
            </a:r>
            <a:r>
              <a:rPr lang="fi-FI" dirty="0" smtClean="0"/>
              <a:t>. Copyright Maria Ulvinen.</a:t>
            </a:r>
            <a:endParaRPr lang="fi-FI" dirty="0"/>
          </a:p>
        </p:txBody>
      </p:sp>
      <p:pic>
        <p:nvPicPr>
          <p:cNvPr id="1026" name="Picture 2" descr="https://lastenverkkokauppa.valmiskauppa.fi/images/kuvat/zoob_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"/>
          <a:stretch/>
        </p:blipFill>
        <p:spPr bwMode="auto">
          <a:xfrm>
            <a:off x="254226" y="1659734"/>
            <a:ext cx="1827827" cy="194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inimaraton.fi/WebRoot/vilkas02/Shops/20110313-11092-29489-1/5143/9124/0253/A847/E1E8/0A28/1005/DC8F/z35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41" y="3662269"/>
            <a:ext cx="2336574" cy="259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lekmer.fi/mediaarchive/1065712/3100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27486"/>
            <a:ext cx="2764908" cy="235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dn.coolstuff.com/autogen/preset/aspectThumb/1200x900/6195a051846f4cbaa6194621e8c6488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0"/>
          <a:stretch/>
        </p:blipFill>
        <p:spPr bwMode="auto">
          <a:xfrm>
            <a:off x="5847153" y="1634329"/>
            <a:ext cx="2307980" cy="193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a-lekmer-363630.c.cdn77.org/1123874/meccano-25-model-set-off-road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581" y="4336598"/>
            <a:ext cx="2529080" cy="201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tsikko 1"/>
          <p:cNvSpPr>
            <a:spLocks noGrp="1"/>
          </p:cNvSpPr>
          <p:nvPr>
            <p:ph type="title"/>
          </p:nvPr>
        </p:nvSpPr>
        <p:spPr>
          <a:xfrm>
            <a:off x="140320" y="116632"/>
            <a:ext cx="8824168" cy="1323901"/>
          </a:xfrm>
        </p:spPr>
        <p:txBody>
          <a:bodyPr>
            <a:normAutofit fontScale="90000"/>
          </a:bodyPr>
          <a:lstStyle/>
          <a:p>
            <a:r>
              <a:rPr lang="fi-FI" sz="4000" dirty="0" err="1" smtClean="0">
                <a:latin typeface="Sanchez Regular" panose="02000000000000000000" pitchFamily="50" charset="0"/>
              </a:rPr>
              <a:t>The</a:t>
            </a:r>
            <a:r>
              <a:rPr lang="fi-FI" sz="4000" dirty="0" smtClean="0">
                <a:latin typeface="Sanchez Regular" panose="02000000000000000000" pitchFamily="50" charset="0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</a:rPr>
              <a:t>offering</a:t>
            </a:r>
            <a:r>
              <a:rPr lang="fi-FI" sz="4000" dirty="0" smtClean="0">
                <a:latin typeface="Sanchez Regular" panose="02000000000000000000" pitchFamily="50" charset="0"/>
              </a:rPr>
              <a:t> for ”</a:t>
            </a:r>
            <a:r>
              <a:rPr lang="fi-FI" sz="4000" dirty="0" err="1" smtClean="0">
                <a:latin typeface="Sanchez Regular" panose="02000000000000000000" pitchFamily="50" charset="0"/>
              </a:rPr>
              <a:t>the</a:t>
            </a:r>
            <a:r>
              <a:rPr lang="fi-FI" sz="4000" dirty="0" smtClean="0">
                <a:latin typeface="Sanchez Regular" panose="02000000000000000000" pitchFamily="50" charset="0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</a:rPr>
              <a:t>future</a:t>
            </a:r>
            <a:r>
              <a:rPr lang="fi-FI" sz="4000" dirty="0" smtClean="0">
                <a:latin typeface="Sanchez Regular" panose="02000000000000000000" pitchFamily="50" charset="0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</a:rPr>
              <a:t>boy</a:t>
            </a:r>
            <a:r>
              <a:rPr lang="fi-FI" sz="4000" dirty="0" smtClean="0">
                <a:latin typeface="Sanchez Regular" panose="02000000000000000000" pitchFamily="50" charset="0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</a:rPr>
              <a:t>engineers</a:t>
            </a:r>
            <a:r>
              <a:rPr lang="fi-FI" sz="4000" dirty="0" smtClean="0">
                <a:latin typeface="Sanchez Regular" panose="02000000000000000000" pitchFamily="50" charset="0"/>
              </a:rPr>
              <a:t>” is </a:t>
            </a:r>
            <a:r>
              <a:rPr lang="fi-FI" sz="4000" dirty="0" err="1" smtClean="0">
                <a:latin typeface="Sanchez Regular" panose="02000000000000000000" pitchFamily="50" charset="0"/>
              </a:rPr>
              <a:t>inspirational</a:t>
            </a:r>
            <a:r>
              <a:rPr lang="fi-FI" sz="4000" dirty="0" smtClean="0">
                <a:latin typeface="Sanchez Regular" panose="02000000000000000000" pitchFamily="50" charset="0"/>
              </a:rPr>
              <a:t> and </a:t>
            </a:r>
            <a:r>
              <a:rPr lang="fi-FI" sz="4000" dirty="0" err="1" smtClean="0">
                <a:latin typeface="Sanchez Regular" panose="02000000000000000000" pitchFamily="50" charset="0"/>
              </a:rPr>
              <a:t>massive</a:t>
            </a:r>
            <a:r>
              <a:rPr lang="fi-FI" sz="4000" dirty="0" smtClean="0">
                <a:latin typeface="Sanchez Regular" panose="02000000000000000000" pitchFamily="50" charset="0"/>
              </a:rPr>
              <a:t>!</a:t>
            </a:r>
            <a:endParaRPr lang="fi-FI" sz="4000" dirty="0">
              <a:latin typeface="Sanchez Regular" panose="02000000000000000000" pitchFamily="50" charset="0"/>
            </a:endParaRPr>
          </a:p>
        </p:txBody>
      </p:sp>
      <p:pic>
        <p:nvPicPr>
          <p:cNvPr id="14" name="Kuva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01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Confidential. Copyright Maria Ulvinen.</a:t>
            </a:r>
            <a:endParaRPr lang="fi-FI" dirty="0"/>
          </a:p>
        </p:txBody>
      </p:sp>
      <p:pic>
        <p:nvPicPr>
          <p:cNvPr id="2050" name="Picture 2" descr="http://a-lekmer-363630.c.cdn77.org/1156008/productmanMeasurement465x500/disney-princess-frozen-elsa-paint-and-style-head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38260"/>
            <a:ext cx="3045756" cy="246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-lekmer-363630.c.cdn77.org/1156019/productmanMeasurement465x500/disney-princess-frozen-air-brush-studi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21" y="4202979"/>
            <a:ext cx="2310588" cy="207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tsikk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r>
              <a:rPr lang="fi-FI" sz="4000" dirty="0" err="1" smtClean="0">
                <a:latin typeface="Sanchez Regular" panose="02000000000000000000" pitchFamily="50" charset="0"/>
              </a:rPr>
              <a:t>What</a:t>
            </a:r>
            <a:r>
              <a:rPr lang="fi-FI" sz="4000" dirty="0" smtClean="0">
                <a:latin typeface="Sanchez Regular" panose="02000000000000000000" pitchFamily="50" charset="0"/>
              </a:rPr>
              <a:t> is </a:t>
            </a:r>
            <a:r>
              <a:rPr lang="fi-FI" sz="4000" dirty="0" err="1" smtClean="0">
                <a:latin typeface="Sanchez Regular" panose="02000000000000000000" pitchFamily="50" charset="0"/>
              </a:rPr>
              <a:t>found</a:t>
            </a:r>
            <a:r>
              <a:rPr lang="fi-FI" sz="4000" dirty="0" smtClean="0">
                <a:latin typeface="Sanchez Regular" panose="02000000000000000000" pitchFamily="50" charset="0"/>
              </a:rPr>
              <a:t> for . . .</a:t>
            </a:r>
            <a:endParaRPr lang="fi-FI" sz="4000" dirty="0">
              <a:latin typeface="Sanchez Regular" panose="02000000000000000000" pitchFamily="50" charset="0"/>
            </a:endParaRPr>
          </a:p>
        </p:txBody>
      </p:sp>
      <p:pic>
        <p:nvPicPr>
          <p:cNvPr id="2054" name="Picture 6" descr="http://a-lekmer-363630.c.cdn77.org/1110236/productmanMeasurement465x500/lego-friends-heartlakes-galleri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48" y="3638021"/>
            <a:ext cx="2787652" cy="254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a-lekmer-363630.c.cdn77.org/1126864/productmanMeasurement465x500/gl-style-fashion-hair-bead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639" y="4202979"/>
            <a:ext cx="2589161" cy="17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b-lekmer-363630.c.cdn77.org/1040495/productmanMeasurement465x500/orb-factory-stick-n-style-crystal-clutch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639" y="1629739"/>
            <a:ext cx="2077876" cy="207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a-lekmer-363630.c.cdn77.org/1126614/productmanMeasurement465x500/style-me-up-gor-egna-shamballaarmband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464" y="1513775"/>
            <a:ext cx="1704666" cy="194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Kuva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7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10.3.2015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Confidential. Copyright Maria Ulvinen.</a:t>
            </a:r>
            <a:endParaRPr lang="fi-FI" dirty="0"/>
          </a:p>
        </p:txBody>
      </p:sp>
      <p:sp>
        <p:nvSpPr>
          <p:cNvPr id="6" name="Sisällön paikkamerkki 2"/>
          <p:cNvSpPr txBox="1">
            <a:spLocks noGrp="1"/>
          </p:cNvSpPr>
          <p:nvPr>
            <p:ph idx="1"/>
          </p:nvPr>
        </p:nvSpPr>
        <p:spPr>
          <a:xfrm>
            <a:off x="457200" y="1417638"/>
            <a:ext cx="3826768" cy="4819674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lvl="1" indent="0">
              <a:buFont typeface="Arial" panose="020B0604020202020204" pitchFamily="34" charset="0"/>
              <a:buNone/>
            </a:pPr>
            <a:endParaRPr lang="fi-FI" sz="10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90488" lvl="1" indent="0">
              <a:buFont typeface="Arial" panose="020B0604020202020204" pitchFamily="34" charset="0"/>
              <a:buNone/>
            </a:pP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-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Styleheads</a:t>
            </a:r>
            <a:endParaRPr lang="fi-FI" sz="2400" dirty="0" smtClean="0">
              <a:solidFill>
                <a:schemeClr val="bg1"/>
              </a:solidFill>
              <a:latin typeface="Sanchez Regular" panose="02000000000000000000" pitchFamily="50" charset="0"/>
              <a:sym typeface="Wingdings" panose="05000000000000000000" pitchFamily="2" charset="2"/>
            </a:endParaRPr>
          </a:p>
          <a:p>
            <a:pPr marL="90488" lvl="1" indent="0">
              <a:buFont typeface="Arial" panose="020B0604020202020204" pitchFamily="34" charset="0"/>
              <a:buNone/>
            </a:pP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-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Drawing</a:t>
            </a: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packages</a:t>
            </a:r>
            <a:endParaRPr lang="fi-FI" sz="2400" dirty="0" smtClean="0">
              <a:solidFill>
                <a:schemeClr val="bg1"/>
              </a:solidFill>
              <a:latin typeface="Sanchez Regular" panose="02000000000000000000" pitchFamily="50" charset="0"/>
              <a:sym typeface="Wingdings" panose="05000000000000000000" pitchFamily="2" charset="2"/>
            </a:endParaRPr>
          </a:p>
          <a:p>
            <a:pPr marL="90488" lvl="1" indent="0">
              <a:buFont typeface="Arial" panose="020B0604020202020204" pitchFamily="34" charset="0"/>
              <a:buNone/>
            </a:pP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- Style me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up</a:t>
            </a: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kits</a:t>
            </a:r>
            <a:endParaRPr lang="fi-FI" sz="2400" dirty="0" smtClean="0">
              <a:solidFill>
                <a:schemeClr val="bg1"/>
              </a:solidFill>
              <a:latin typeface="Sanchez Regular" panose="02000000000000000000" pitchFamily="50" charset="0"/>
              <a:sym typeface="Wingdings" panose="05000000000000000000" pitchFamily="2" charset="2"/>
            </a:endParaRPr>
          </a:p>
          <a:p>
            <a:pPr marL="90488" lvl="1" indent="0">
              <a:buFont typeface="Arial" panose="020B0604020202020204" pitchFamily="34" charset="0"/>
              <a:buNone/>
            </a:pP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- Make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decorations</a:t>
            </a:r>
            <a:r>
              <a:rPr lang="fi-FI" sz="2400" dirty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toolboxes</a:t>
            </a:r>
            <a:endParaRPr lang="fi-FI" sz="2400" dirty="0" smtClean="0">
              <a:solidFill>
                <a:schemeClr val="bg1"/>
              </a:solidFill>
              <a:latin typeface="Sanchez Regular" panose="02000000000000000000" pitchFamily="50" charset="0"/>
              <a:sym typeface="Wingdings" panose="05000000000000000000" pitchFamily="2" charset="2"/>
            </a:endParaRPr>
          </a:p>
          <a:p>
            <a:pPr marL="90488" lvl="1" indent="0">
              <a:buFont typeface="Arial" panose="020B0604020202020204" pitchFamily="34" charset="0"/>
              <a:buNone/>
            </a:pP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- Lego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Friend</a:t>
            </a: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building</a:t>
            </a: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series</a:t>
            </a:r>
            <a:r>
              <a:rPr lang="fi-FI" sz="2400" dirty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i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(</a:t>
            </a:r>
            <a:r>
              <a:rPr lang="fi-FI" sz="2400" i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the</a:t>
            </a:r>
            <a:r>
              <a:rPr lang="fi-FI" sz="2400" i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i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only</a:t>
            </a:r>
            <a:r>
              <a:rPr lang="fi-FI" sz="2400" i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i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real</a:t>
            </a:r>
            <a:r>
              <a:rPr lang="fi-FI" sz="2400" i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i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purpose</a:t>
            </a:r>
            <a:r>
              <a:rPr lang="fi-FI" sz="2400" i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i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building</a:t>
            </a:r>
            <a:r>
              <a:rPr lang="fi-FI" sz="2400" i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i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serie</a:t>
            </a:r>
            <a:r>
              <a:rPr lang="fi-FI" sz="2400" i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i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found</a:t>
            </a:r>
            <a:r>
              <a:rPr lang="fi-FI" sz="2400" i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?)</a:t>
            </a:r>
          </a:p>
          <a:p>
            <a:pPr marL="90488" lvl="1" indent="0">
              <a:buFont typeface="Arial" panose="020B0604020202020204" pitchFamily="34" charset="0"/>
              <a:buNone/>
            </a:pPr>
            <a:endParaRPr lang="fi-FI" sz="1400" dirty="0" smtClean="0">
              <a:solidFill>
                <a:schemeClr val="bg1"/>
              </a:solidFill>
              <a:latin typeface="Sanchez Regular" panose="02000000000000000000" pitchFamily="50" charset="0"/>
              <a:sym typeface="Wingdings" panose="05000000000000000000" pitchFamily="2" charset="2"/>
            </a:endParaRPr>
          </a:p>
          <a:p>
            <a:pPr marL="90488" lvl="1" indent="0">
              <a:buFont typeface="Arial" panose="020B0604020202020204" pitchFamily="34" charset="0"/>
              <a:buNone/>
            </a:pP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- </a:t>
            </a:r>
            <a:r>
              <a:rPr lang="fi-FI" sz="2400" dirty="0" err="1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L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ot’s</a:t>
            </a: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of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other</a:t>
            </a: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”</a:t>
            </a:r>
            <a:r>
              <a:rPr lang="fi-FI" sz="2400" b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how</a:t>
            </a:r>
            <a:r>
              <a:rPr lang="fi-FI" sz="2400" b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to </a:t>
            </a:r>
            <a:r>
              <a:rPr lang="fi-FI" sz="2400" b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be</a:t>
            </a:r>
            <a:r>
              <a:rPr lang="fi-FI" sz="2400" b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400" b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pretty</a:t>
            </a:r>
            <a:r>
              <a:rPr lang="fi-FI" sz="2400" b="1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 and </a:t>
            </a:r>
            <a:r>
              <a:rPr lang="fi-FI" sz="2400" b="1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cute</a:t>
            </a:r>
            <a:r>
              <a:rPr lang="fi-FI" sz="2400" dirty="0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” </a:t>
            </a:r>
            <a:r>
              <a:rPr lang="fi-FI" sz="2400" dirty="0" err="1" smtClean="0">
                <a:solidFill>
                  <a:schemeClr val="bg1"/>
                </a:solidFill>
                <a:latin typeface="Sanchez Regular" panose="02000000000000000000" pitchFamily="50" charset="0"/>
                <a:sym typeface="Wingdings" panose="05000000000000000000" pitchFamily="2" charset="2"/>
              </a:rPr>
              <a:t>toys</a:t>
            </a:r>
            <a:endParaRPr lang="fi-FI" sz="2400" dirty="0" smtClean="0">
              <a:solidFill>
                <a:schemeClr val="bg1"/>
              </a:solidFill>
              <a:latin typeface="Sanchez Regular" panose="02000000000000000000" pitchFamily="50" charset="0"/>
              <a:sym typeface="Wingdings" panose="05000000000000000000" pitchFamily="2" charset="2"/>
            </a:endParaRPr>
          </a:p>
          <a:p>
            <a:pPr marL="90488" lvl="1" indent="0">
              <a:buFont typeface="Arial" panose="020B0604020202020204" pitchFamily="34" charset="0"/>
              <a:buNone/>
            </a:pPr>
            <a:endParaRPr lang="fi-FI" sz="2000" dirty="0" smtClean="0">
              <a:sym typeface="Wingdings" panose="05000000000000000000" pitchFamily="2" charset="2"/>
            </a:endParaRPr>
          </a:p>
          <a:p>
            <a:pPr marL="90488" lvl="1" indent="0">
              <a:buFont typeface="Arial" panose="020B0604020202020204" pitchFamily="34" charset="0"/>
              <a:buNone/>
            </a:pPr>
            <a:endParaRPr lang="fi-FI" sz="2000" dirty="0" smtClean="0">
              <a:sym typeface="Wingdings" panose="05000000000000000000" pitchFamily="2" charset="2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fi-FI" sz="1800" dirty="0"/>
          </a:p>
        </p:txBody>
      </p:sp>
      <p:sp>
        <p:nvSpPr>
          <p:cNvPr id="7" name="Sisällön paikkamerkki 2"/>
          <p:cNvSpPr txBox="1">
            <a:spLocks/>
          </p:cNvSpPr>
          <p:nvPr/>
        </p:nvSpPr>
        <p:spPr>
          <a:xfrm>
            <a:off x="4427984" y="1417638"/>
            <a:ext cx="4392488" cy="49387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lvl="1" indent="0">
              <a:buFont typeface="Arial" panose="020B0604020202020204" pitchFamily="34" charset="0"/>
              <a:buNone/>
            </a:pP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Ultimately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,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there’s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nothing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wrong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with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having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this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type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of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toys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for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girls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.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Assumingly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they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also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help to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build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imagination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and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creativeness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.</a:t>
            </a:r>
          </a:p>
          <a:p>
            <a:pPr marL="90488" lvl="1" indent="0">
              <a:buFont typeface="Arial" panose="020B0604020202020204" pitchFamily="34" charset="0"/>
              <a:buNone/>
            </a:pPr>
            <a:endParaRPr lang="fi-FI" sz="1600" dirty="0">
              <a:latin typeface="Sanchez Regular" panose="02000000000000000000" pitchFamily="50" charset="0"/>
              <a:sym typeface="Wingdings" panose="05000000000000000000" pitchFamily="2" charset="2"/>
            </a:endParaRPr>
          </a:p>
          <a:p>
            <a:pPr marL="90488" lvl="1" indent="0">
              <a:buFont typeface="Arial" panose="020B0604020202020204" pitchFamily="34" charset="0"/>
              <a:buNone/>
            </a:pP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But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there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is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still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lack</a:t>
            </a:r>
            <a:r>
              <a:rPr lang="fi-FI" sz="22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of REAL BUILDING SERIE TARGETED FOR GIRLS WHICH LASTS TIME AND TEMPTS TO GIVE WINGS TO GIRLS’ IMAGINATION OVER AND OVER AGAIN!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fi-FI" sz="2200" dirty="0">
              <a:latin typeface="Sanchez Regular" panose="02000000000000000000" pitchFamily="50" charset="0"/>
            </a:endParaRP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000" dirty="0" smtClean="0">
                <a:latin typeface="Sanchez Regular" panose="02000000000000000000" pitchFamily="50" charset="0"/>
              </a:rPr>
              <a:t>. . . ”</a:t>
            </a:r>
            <a:r>
              <a:rPr lang="fi-FI" sz="4000" dirty="0" err="1" smtClean="0">
                <a:latin typeface="Sanchez Regular" panose="02000000000000000000" pitchFamily="50" charset="0"/>
              </a:rPr>
              <a:t>the</a:t>
            </a:r>
            <a:r>
              <a:rPr lang="fi-FI" sz="4000" dirty="0" smtClean="0">
                <a:latin typeface="Sanchez Regular" panose="02000000000000000000" pitchFamily="50" charset="0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</a:rPr>
              <a:t>future</a:t>
            </a:r>
            <a:r>
              <a:rPr lang="fi-FI" sz="4000" dirty="0" smtClean="0">
                <a:latin typeface="Sanchez Regular" panose="02000000000000000000" pitchFamily="50" charset="0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</a:rPr>
              <a:t>girl</a:t>
            </a:r>
            <a:r>
              <a:rPr lang="fi-FI" sz="4000" dirty="0" smtClean="0">
                <a:latin typeface="Sanchez Regular" panose="02000000000000000000" pitchFamily="50" charset="0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</a:rPr>
              <a:t>engineers</a:t>
            </a:r>
            <a:r>
              <a:rPr lang="fi-FI" sz="4000" dirty="0" smtClean="0">
                <a:latin typeface="Sanchez Regular" panose="02000000000000000000" pitchFamily="50" charset="0"/>
              </a:rPr>
              <a:t>”?</a:t>
            </a:r>
            <a:endParaRPr lang="fi-FI" sz="4000" dirty="0">
              <a:latin typeface="Sanchez Regular" panose="02000000000000000000" pitchFamily="50" charset="0"/>
            </a:endParaRPr>
          </a:p>
        </p:txBody>
      </p:sp>
      <p:pic>
        <p:nvPicPr>
          <p:cNvPr id="9" name="Kuva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339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124744"/>
            <a:ext cx="8507288" cy="500141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. . . </a:t>
            </a:r>
            <a:r>
              <a:rPr lang="fi-FI" sz="40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With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what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kind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of </a:t>
            </a:r>
            <a:r>
              <a:rPr lang="fi-FI" sz="40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building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serie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4000" dirty="0" err="1">
                <a:latin typeface="Sanchez Regular" panose="02000000000000000000" pitchFamily="50" charset="0"/>
                <a:sym typeface="Wingdings" panose="05000000000000000000" pitchFamily="2" charset="2"/>
              </a:rPr>
              <a:t>w</a:t>
            </a:r>
            <a:r>
              <a:rPr lang="fi-FI" sz="40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ould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4000" dirty="0">
                <a:latin typeface="Sanchez Regular" panose="02000000000000000000" pitchFamily="50" charset="0"/>
                <a:sym typeface="Wingdings" panose="05000000000000000000" pitchFamily="2" charset="2"/>
              </a:rPr>
              <a:t>girls build and play as intensively as how boys play </a:t>
            </a:r>
            <a:r>
              <a:rPr lang="fi-FI" sz="4000" dirty="0" err="1">
                <a:latin typeface="Sanchez Regular" panose="02000000000000000000" pitchFamily="50" charset="0"/>
                <a:sym typeface="Wingdings" panose="05000000000000000000" pitchFamily="2" charset="2"/>
              </a:rPr>
              <a:t>with</a:t>
            </a:r>
            <a:r>
              <a:rPr lang="fi-FI" sz="4000" dirty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40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Legos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and </a:t>
            </a:r>
            <a:r>
              <a:rPr lang="fi-FI" sz="40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such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?</a:t>
            </a:r>
          </a:p>
          <a:p>
            <a:pPr marL="457200" lvl="1" indent="0">
              <a:buNone/>
            </a:pPr>
            <a:endParaRPr lang="fi-FI" sz="2000" dirty="0">
              <a:latin typeface="Sanchez Regular" panose="02000000000000000000" pitchFamily="50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. . . </a:t>
            </a:r>
            <a:r>
              <a:rPr lang="fi-FI" sz="4000" dirty="0" err="1">
                <a:latin typeface="Sanchez Regular" panose="02000000000000000000" pitchFamily="50" charset="0"/>
                <a:sym typeface="Wingdings" panose="05000000000000000000" pitchFamily="2" charset="2"/>
              </a:rPr>
              <a:t>W</a:t>
            </a:r>
            <a:r>
              <a:rPr lang="fi-FI" sz="4000" dirty="0" err="1" smtClean="0">
                <a:latin typeface="Sanchez Regular" panose="02000000000000000000" pitchFamily="50" charset="0"/>
                <a:sym typeface="Wingdings" panose="05000000000000000000" pitchFamily="2" charset="2"/>
              </a:rPr>
              <a:t>hat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 </a:t>
            </a:r>
            <a:r>
              <a:rPr lang="fi-FI" sz="4000" dirty="0">
                <a:latin typeface="Sanchez Regular" panose="02000000000000000000" pitchFamily="50" charset="0"/>
                <a:sym typeface="Wingdings" panose="05000000000000000000" pitchFamily="2" charset="2"/>
              </a:rPr>
              <a:t>kind of </a:t>
            </a:r>
            <a:r>
              <a:rPr lang="fi-FI" sz="4000" dirty="0" smtClean="0">
                <a:latin typeface="Sanchez Regular" panose="02000000000000000000" pitchFamily="50" charset="0"/>
                <a:sym typeface="Wingdings" panose="05000000000000000000" pitchFamily="2" charset="2"/>
              </a:rPr>
              <a:t>building serie </a:t>
            </a:r>
            <a:r>
              <a:rPr lang="fi-FI" sz="4000" dirty="0">
                <a:latin typeface="Sanchez Regular" panose="02000000000000000000" pitchFamily="50" charset="0"/>
                <a:sym typeface="Wingdings" panose="05000000000000000000" pitchFamily="2" charset="2"/>
              </a:rPr>
              <a:t>would catch girls interest?</a:t>
            </a:r>
          </a:p>
          <a:p>
            <a:endParaRPr lang="fi-FI" sz="3600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0777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9252520" cy="1584176"/>
          </a:xfrm>
        </p:spPr>
        <p:txBody>
          <a:bodyPr>
            <a:noAutofit/>
          </a:bodyPr>
          <a:lstStyle/>
          <a:p>
            <a:r>
              <a:rPr lang="fi-FI" sz="3600" dirty="0" smtClean="0">
                <a:latin typeface="Segoe Script" panose="020B0504020000000003" pitchFamily="34" charset="0"/>
                <a:ea typeface="Adobe Song Std L" pitchFamily="18" charset="-128"/>
              </a:rPr>
              <a:t>Can it be </a:t>
            </a:r>
            <a:r>
              <a:rPr lang="fi-FI" sz="3600" dirty="0" err="1" smtClean="0">
                <a:latin typeface="Segoe Script" panose="020B0504020000000003" pitchFamily="34" charset="0"/>
                <a:ea typeface="Adobe Song Std L" pitchFamily="18" charset="-128"/>
              </a:rPr>
              <a:t>so</a:t>
            </a:r>
            <a:r>
              <a:rPr lang="fi-FI" sz="3600" dirty="0" smtClean="0">
                <a:latin typeface="Segoe Script" panose="020B0504020000000003" pitchFamily="34" charset="0"/>
                <a:ea typeface="Adobe Song Std L" pitchFamily="18" charset="-128"/>
              </a:rPr>
              <a:t> obvious? </a:t>
            </a:r>
            <a:br>
              <a:rPr lang="fi-FI" sz="3600" dirty="0" smtClean="0">
                <a:latin typeface="Segoe Script" panose="020B0504020000000003" pitchFamily="34" charset="0"/>
                <a:ea typeface="Adobe Song Std L" pitchFamily="18" charset="-128"/>
              </a:rPr>
            </a:br>
            <a:r>
              <a:rPr lang="fi-FI" sz="4800" dirty="0" smtClean="0">
                <a:solidFill>
                  <a:srgbClr val="7030A0"/>
                </a:solidFill>
                <a:latin typeface="Segoe Script" panose="020B0504020000000003" pitchFamily="34" charset="0"/>
                <a:ea typeface="Adobe Song Std L" pitchFamily="18" charset="-128"/>
              </a:rPr>
              <a:t>PEARLS, OF COURSE!</a:t>
            </a:r>
            <a:endParaRPr lang="fi-FI" sz="4800" dirty="0">
              <a:solidFill>
                <a:srgbClr val="7030A0"/>
              </a:solidFill>
              <a:latin typeface="Segoe Script" panose="020B0504020000000003" pitchFamily="34" charset="0"/>
              <a:ea typeface="Adobe Song Std L" pitchFamily="18" charset="-128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772816"/>
            <a:ext cx="8291264" cy="47525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3400" b="1" i="1" dirty="0" smtClean="0">
                <a:latin typeface="Sanchez Regular" panose="02000000000000000000" pitchFamily="50" charset="0"/>
              </a:rPr>
              <a:t>”Design and create almost any shape or form you can think of, build it with easy to attach pieces and finish it</a:t>
            </a:r>
            <a:r>
              <a:rPr lang="fi-FI" sz="3400" b="1" i="1" dirty="0">
                <a:latin typeface="Sanchez Regular" panose="02000000000000000000" pitchFamily="50" charset="0"/>
              </a:rPr>
              <a:t> </a:t>
            </a:r>
            <a:r>
              <a:rPr lang="fi-FI" sz="3400" b="1" i="1" dirty="0" smtClean="0">
                <a:latin typeface="Sanchez Regular" panose="02000000000000000000" pitchFamily="50" charset="0"/>
              </a:rPr>
              <a:t>on the way with beautiful pearls.”</a:t>
            </a:r>
          </a:p>
          <a:p>
            <a:pPr marL="0" indent="0">
              <a:buNone/>
            </a:pPr>
            <a:endParaRPr lang="fi-FI" sz="1200" dirty="0" smtClean="0"/>
          </a:p>
          <a:p>
            <a:pPr marL="0" indent="0">
              <a:buNone/>
            </a:pPr>
            <a:endParaRPr lang="fi-FI" sz="12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i-FI" sz="2200" dirty="0" smtClean="0">
                <a:latin typeface="Sanchez Regular" panose="02000000000000000000" pitchFamily="50" charset="0"/>
              </a:rPr>
              <a:t>Pegado = </a:t>
            </a:r>
            <a:r>
              <a:rPr lang="fi-FI" sz="2200" dirty="0">
                <a:latin typeface="Sanchez Regular" panose="02000000000000000000" pitchFamily="50" charset="0"/>
              </a:rPr>
              <a:t>p</a:t>
            </a:r>
            <a:r>
              <a:rPr lang="fi-FI" sz="2200" dirty="0" smtClean="0">
                <a:latin typeface="Sanchez Regular" panose="02000000000000000000" pitchFamily="50" charset="0"/>
              </a:rPr>
              <a:t>earl building serie for girls at </a:t>
            </a:r>
            <a:r>
              <a:rPr lang="fi-FI" sz="2200" dirty="0" err="1" smtClean="0">
                <a:latin typeface="Sanchez Regular" panose="02000000000000000000" pitchFamily="50" charset="0"/>
              </a:rPr>
              <a:t>ages</a:t>
            </a:r>
            <a:r>
              <a:rPr lang="fi-FI" sz="2200" dirty="0" smtClean="0">
                <a:latin typeface="Sanchez Regular" panose="02000000000000000000" pitchFamily="50" charset="0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</a:rPr>
              <a:t>approximately</a:t>
            </a:r>
            <a:r>
              <a:rPr lang="fi-FI" sz="2200" dirty="0" smtClean="0">
                <a:latin typeface="Sanchez Regular" panose="02000000000000000000" pitchFamily="50" charset="0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</a:rPr>
              <a:t>from</a:t>
            </a:r>
            <a:r>
              <a:rPr lang="fi-FI" sz="2200" dirty="0" smtClean="0">
                <a:latin typeface="Sanchez Regular" panose="02000000000000000000" pitchFamily="50" charset="0"/>
              </a:rPr>
              <a:t> 5 to 12 years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i-FI" sz="2200" dirty="0" smtClean="0">
                <a:latin typeface="Sanchez Regular" panose="02000000000000000000" pitchFamily="50" charset="0"/>
              </a:rPr>
              <a:t>Countless </a:t>
            </a:r>
            <a:r>
              <a:rPr lang="fi-FI" sz="2200" dirty="0">
                <a:latin typeface="Sanchez Regular" panose="02000000000000000000" pitchFamily="50" charset="0"/>
              </a:rPr>
              <a:t>amount of </a:t>
            </a:r>
            <a:r>
              <a:rPr lang="fi-FI" sz="2200" dirty="0" err="1" smtClean="0">
                <a:latin typeface="Sanchez Regular" panose="02000000000000000000" pitchFamily="50" charset="0"/>
              </a:rPr>
              <a:t>shapes</a:t>
            </a:r>
            <a:r>
              <a:rPr lang="fi-FI" sz="2200" dirty="0" smtClean="0">
                <a:latin typeface="Sanchez Regular" panose="02000000000000000000" pitchFamily="50" charset="0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</a:rPr>
              <a:t>can</a:t>
            </a:r>
            <a:r>
              <a:rPr lang="fi-FI" sz="2200" dirty="0" smtClean="0">
                <a:latin typeface="Sanchez Regular" panose="02000000000000000000" pitchFamily="50" charset="0"/>
              </a:rPr>
              <a:t> </a:t>
            </a:r>
            <a:r>
              <a:rPr lang="fi-FI" sz="2200" dirty="0">
                <a:latin typeface="Sanchez Regular" panose="02000000000000000000" pitchFamily="50" charset="0"/>
              </a:rPr>
              <a:t>be build </a:t>
            </a:r>
            <a:r>
              <a:rPr lang="fi-FI" sz="2200" dirty="0" err="1">
                <a:latin typeface="Sanchez Regular" panose="02000000000000000000" pitchFamily="50" charset="0"/>
              </a:rPr>
              <a:t>with</a:t>
            </a:r>
            <a:r>
              <a:rPr lang="fi-FI" sz="2200" dirty="0">
                <a:latin typeface="Sanchez Regular" panose="02000000000000000000" pitchFamily="50" charset="0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</a:rPr>
              <a:t>Pegado</a:t>
            </a:r>
            <a:endParaRPr lang="fi-FI" sz="2200" dirty="0" smtClean="0">
              <a:latin typeface="Sanchez Regular" panose="02000000000000000000" pitchFamily="50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i-FI" sz="2200" dirty="0" smtClean="0">
                <a:latin typeface="Sanchez Regular" panose="02000000000000000000" pitchFamily="50" charset="0"/>
              </a:rPr>
              <a:t>Can be build, dismantled, and </a:t>
            </a:r>
            <a:r>
              <a:rPr lang="fi-FI" sz="2200" dirty="0" err="1" smtClean="0">
                <a:latin typeface="Sanchez Regular" panose="02000000000000000000" pitchFamily="50" charset="0"/>
              </a:rPr>
              <a:t>build</a:t>
            </a:r>
            <a:r>
              <a:rPr lang="fi-FI" sz="2200" dirty="0" smtClean="0">
                <a:latin typeface="Sanchez Regular" panose="02000000000000000000" pitchFamily="50" charset="0"/>
              </a:rPr>
              <a:t> </a:t>
            </a:r>
            <a:r>
              <a:rPr lang="fi-FI" sz="2200" dirty="0" err="1" smtClean="0">
                <a:latin typeface="Sanchez Regular" panose="02000000000000000000" pitchFamily="50" charset="0"/>
              </a:rPr>
              <a:t>again</a:t>
            </a:r>
            <a:r>
              <a:rPr lang="fi-FI" sz="2200" dirty="0" smtClean="0">
                <a:latin typeface="Sanchez Regular" panose="02000000000000000000" pitchFamily="50" charset="0"/>
              </a:rPr>
              <a:t> - no </a:t>
            </a:r>
            <a:r>
              <a:rPr lang="fi-FI" sz="2200" dirty="0" err="1">
                <a:latin typeface="Sanchez Regular" panose="02000000000000000000" pitchFamily="50" charset="0"/>
              </a:rPr>
              <a:t>g</a:t>
            </a:r>
            <a:r>
              <a:rPr lang="fi-FI" sz="2200" dirty="0" err="1" smtClean="0">
                <a:latin typeface="Sanchez Regular" panose="02000000000000000000" pitchFamily="50" charset="0"/>
              </a:rPr>
              <a:t>lueing</a:t>
            </a:r>
            <a:endParaRPr lang="fi-FI" sz="2200" dirty="0">
              <a:latin typeface="Sanchez Regular" panose="02000000000000000000" pitchFamily="50" charset="0"/>
            </a:endParaRP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  <p:sp>
        <p:nvSpPr>
          <p:cNvPr id="8" name="Päivämäärän paikkamerkki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0737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800" dirty="0" smtClean="0">
                <a:latin typeface="Segoe Script" panose="020B0504020000000003" pitchFamily="34" charset="0"/>
              </a:rPr>
              <a:t>How to catch girls interest?</a:t>
            </a:r>
            <a:endParaRPr lang="fi-FI" sz="3800" dirty="0">
              <a:latin typeface="Segoe Script" panose="020B0504020000000003" pitchFamily="34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824536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i-FI" sz="3300" dirty="0" smtClean="0">
                <a:latin typeface="Sanchez Regular" panose="02000000000000000000" pitchFamily="50" charset="0"/>
              </a:rPr>
              <a:t>The building serie needs to be…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i-FI" dirty="0">
                <a:latin typeface="Sanchez Regular" panose="02000000000000000000" pitchFamily="50" charset="0"/>
              </a:rPr>
              <a:t> </a:t>
            </a:r>
            <a:r>
              <a:rPr lang="fi-FI" b="1" dirty="0" smtClean="0">
                <a:latin typeface="Sanchez Regular" panose="02000000000000000000" pitchFamily="50" charset="0"/>
              </a:rPr>
              <a:t>fun</a:t>
            </a:r>
            <a:r>
              <a:rPr lang="fi-FI" dirty="0" smtClean="0">
                <a:latin typeface="Sanchez Regular" panose="02000000000000000000" pitchFamily="50" charset="0"/>
              </a:rPr>
              <a:t> and </a:t>
            </a:r>
            <a:r>
              <a:rPr lang="fi-FI" b="1" dirty="0" smtClean="0">
                <a:latin typeface="Sanchez Regular" panose="02000000000000000000" pitchFamily="50" charset="0"/>
              </a:rPr>
              <a:t>inspiring</a:t>
            </a:r>
            <a:r>
              <a:rPr lang="fi-FI" dirty="0" smtClean="0">
                <a:latin typeface="Sanchez Regular" panose="02000000000000000000" pitchFamily="50" charset="0"/>
              </a:rPr>
              <a:t> to play with</a:t>
            </a:r>
            <a:endParaRPr lang="fi-FI" dirty="0">
              <a:latin typeface="Sanchez Regular" panose="02000000000000000000" pitchFamily="50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b="1" dirty="0" smtClean="0">
                <a:latin typeface="Sanchez Regular" panose="02000000000000000000" pitchFamily="50" charset="0"/>
              </a:rPr>
              <a:t>beautiful</a:t>
            </a:r>
            <a:r>
              <a:rPr lang="fi-FI" dirty="0" smtClean="0">
                <a:latin typeface="Sanchez Regular" panose="02000000000000000000" pitchFamily="50" charset="0"/>
              </a:rPr>
              <a:t> and </a:t>
            </a:r>
            <a:r>
              <a:rPr lang="fi-FI" b="1" dirty="0" smtClean="0">
                <a:latin typeface="Sanchez Regular" panose="02000000000000000000" pitchFamily="50" charset="0"/>
              </a:rPr>
              <a:t>aesthetic</a:t>
            </a:r>
            <a:endParaRPr lang="fi-FI" b="1" dirty="0">
              <a:latin typeface="Sanchez Regular" panose="02000000000000000000" pitchFamily="50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b="1" dirty="0" smtClean="0">
                <a:latin typeface="Sanchez Regular" panose="02000000000000000000" pitchFamily="50" charset="0"/>
              </a:rPr>
              <a:t>easy to learn</a:t>
            </a:r>
            <a:r>
              <a:rPr lang="fi-FI" dirty="0" smtClean="0">
                <a:latin typeface="Sanchez Regular" panose="02000000000000000000" pitchFamily="50" charset="0"/>
              </a:rPr>
              <a:t> how to build and easy to make</a:t>
            </a:r>
          </a:p>
          <a:p>
            <a:pPr marL="457200" lvl="1" indent="0">
              <a:buNone/>
            </a:pPr>
            <a:r>
              <a:rPr lang="fi-FI" dirty="0">
                <a:latin typeface="Sanchez Regular" panose="02000000000000000000" pitchFamily="50" charset="0"/>
              </a:rPr>
              <a:t> </a:t>
            </a:r>
            <a:r>
              <a:rPr lang="fi-FI" dirty="0" smtClean="0">
                <a:latin typeface="Sanchez Regular" panose="02000000000000000000" pitchFamily="50" charset="0"/>
              </a:rPr>
              <a:t>   lot’s of different variations from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b="1" dirty="0" smtClean="0">
                <a:latin typeface="Sanchez Regular" panose="02000000000000000000" pitchFamily="50" charset="0"/>
              </a:rPr>
              <a:t>flexible</a:t>
            </a:r>
            <a:r>
              <a:rPr lang="fi-FI" dirty="0" smtClean="0">
                <a:latin typeface="Sanchez Regular" panose="02000000000000000000" pitchFamily="50" charset="0"/>
              </a:rPr>
              <a:t> – easy to </a:t>
            </a:r>
            <a:r>
              <a:rPr lang="fi-FI" dirty="0" err="1" smtClean="0">
                <a:latin typeface="Sanchez Regular" panose="02000000000000000000" pitchFamily="50" charset="0"/>
              </a:rPr>
              <a:t>personalise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designs</a:t>
            </a:r>
            <a:endParaRPr lang="fi-FI" dirty="0" smtClean="0">
              <a:latin typeface="Sanchez Regular" panose="02000000000000000000" pitchFamily="50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i-FI" b="1" dirty="0">
                <a:latin typeface="Sanchez Regular" panose="02000000000000000000" pitchFamily="50" charset="0"/>
              </a:rPr>
              <a:t> </a:t>
            </a:r>
            <a:r>
              <a:rPr lang="fi-FI" b="1" dirty="0" err="1">
                <a:latin typeface="Sanchez Regular" panose="02000000000000000000" pitchFamily="50" charset="0"/>
              </a:rPr>
              <a:t>d</a:t>
            </a:r>
            <a:r>
              <a:rPr lang="fi-FI" b="1" dirty="0" err="1" smtClean="0">
                <a:latin typeface="Sanchez Regular" panose="02000000000000000000" pitchFamily="50" charset="0"/>
              </a:rPr>
              <a:t>eveloping</a:t>
            </a:r>
            <a:r>
              <a:rPr lang="fi-FI" dirty="0" smtClean="0">
                <a:latin typeface="Sanchez Regular" panose="02000000000000000000" pitchFamily="50" charset="0"/>
              </a:rPr>
              <a:t> – for both physical </a:t>
            </a:r>
            <a:r>
              <a:rPr lang="fi-FI" dirty="0" err="1" smtClean="0">
                <a:latin typeface="Sanchez Regular" panose="02000000000000000000" pitchFamily="50" charset="0"/>
              </a:rPr>
              <a:t>fine</a:t>
            </a:r>
            <a:r>
              <a:rPr lang="fi-FI" dirty="0" smtClean="0">
                <a:latin typeface="Sanchez Regular" panose="02000000000000000000" pitchFamily="50" charset="0"/>
              </a:rPr>
              <a:t> </a:t>
            </a:r>
            <a:r>
              <a:rPr lang="fi-FI" dirty="0" err="1" smtClean="0">
                <a:latin typeface="Sanchez Regular" panose="02000000000000000000" pitchFamily="50" charset="0"/>
              </a:rPr>
              <a:t>motorics</a:t>
            </a:r>
            <a:r>
              <a:rPr lang="fi-FI" dirty="0" smtClean="0">
                <a:latin typeface="Sanchez Regular" panose="02000000000000000000" pitchFamily="50" charset="0"/>
              </a:rPr>
              <a:t> as </a:t>
            </a:r>
            <a:r>
              <a:rPr lang="fi-FI" dirty="0" err="1" smtClean="0">
                <a:latin typeface="Sanchez Regular" panose="02000000000000000000" pitchFamily="50" charset="0"/>
              </a:rPr>
              <a:t>well</a:t>
            </a:r>
            <a:r>
              <a:rPr lang="fi-FI" dirty="0" smtClean="0">
                <a:latin typeface="Sanchez Regular" panose="02000000000000000000" pitchFamily="50" charset="0"/>
              </a:rPr>
              <a:t> as creativity and imagination</a:t>
            </a:r>
          </a:p>
          <a:p>
            <a:pPr marL="0" indent="0">
              <a:buNone/>
            </a:pPr>
            <a:endParaRPr lang="fi-FI" sz="1700" dirty="0" smtClean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  <p:sp>
        <p:nvSpPr>
          <p:cNvPr id="8" name="Päivämäärän paikkamerkki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773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800" dirty="0" err="1" smtClean="0">
                <a:latin typeface="Segoe Script" panose="020B0504020000000003" pitchFamily="34" charset="0"/>
              </a:rPr>
              <a:t>Variety</a:t>
            </a:r>
            <a:r>
              <a:rPr lang="fi-FI" sz="3800" dirty="0" smtClean="0">
                <a:latin typeface="Segoe Script" panose="020B0504020000000003" pitchFamily="34" charset="0"/>
              </a:rPr>
              <a:t> of </a:t>
            </a:r>
            <a:r>
              <a:rPr lang="fi-FI" sz="3800" dirty="0" err="1" smtClean="0">
                <a:latin typeface="Segoe Script" panose="020B0504020000000003" pitchFamily="34" charset="0"/>
              </a:rPr>
              <a:t>Collections</a:t>
            </a:r>
            <a:endParaRPr lang="fi-FI" sz="3800" dirty="0">
              <a:latin typeface="Segoe Script" panose="020B0504020000000003" pitchFamily="34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82453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ü"/>
            </a:pPr>
            <a:r>
              <a:rPr lang="fi-FI" sz="3000" b="1" dirty="0" smtClean="0">
                <a:latin typeface="Sanchez Regular" panose="02000000000000000000" pitchFamily="50" charset="0"/>
              </a:rPr>
              <a:t> </a:t>
            </a:r>
            <a:r>
              <a:rPr lang="fi-FI" sz="3000" b="1" dirty="0" err="1">
                <a:latin typeface="Sanchez Regular" panose="02000000000000000000" pitchFamily="50" charset="0"/>
              </a:rPr>
              <a:t>S</a:t>
            </a:r>
            <a:r>
              <a:rPr lang="fi-FI" sz="3000" b="1" dirty="0" err="1" smtClean="0">
                <a:latin typeface="Sanchez Regular" panose="02000000000000000000" pitchFamily="50" charset="0"/>
              </a:rPr>
              <a:t>hapes</a:t>
            </a:r>
            <a:r>
              <a:rPr lang="fi-FI" sz="3000" b="1" dirty="0" smtClean="0">
                <a:latin typeface="Sanchez Regular" panose="02000000000000000000" pitchFamily="50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i-FI" sz="3000" b="1" dirty="0">
                <a:latin typeface="Sanchez Regular" panose="02000000000000000000" pitchFamily="50" charset="0"/>
              </a:rPr>
              <a:t> </a:t>
            </a:r>
            <a:r>
              <a:rPr lang="fi-FI" sz="3000" b="1" dirty="0" err="1" smtClean="0">
                <a:latin typeface="Sanchez Regular" panose="02000000000000000000" pitchFamily="50" charset="0"/>
              </a:rPr>
              <a:t>Figures</a:t>
            </a:r>
            <a:endParaRPr lang="fi-FI" sz="3000" b="1" dirty="0">
              <a:latin typeface="Sanchez Regular" panose="02000000000000000000" pitchFamily="50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i-FI" sz="3000" b="1" dirty="0" smtClean="0">
                <a:latin typeface="Sanchez Regular" panose="02000000000000000000" pitchFamily="50" charset="0"/>
              </a:rPr>
              <a:t> </a:t>
            </a:r>
            <a:r>
              <a:rPr lang="fi-FI" sz="3000" b="1" dirty="0" err="1" smtClean="0">
                <a:latin typeface="Sanchez Regular" panose="02000000000000000000" pitchFamily="50" charset="0"/>
              </a:rPr>
              <a:t>Buildings</a:t>
            </a:r>
            <a:r>
              <a:rPr lang="fi-FI" sz="3000" b="1" dirty="0" smtClean="0">
                <a:latin typeface="Sanchez Regular" panose="02000000000000000000" pitchFamily="50" charset="0"/>
              </a:rPr>
              <a:t> and </a:t>
            </a:r>
            <a:r>
              <a:rPr lang="fi-FI" sz="3000" b="1" dirty="0" err="1" smtClean="0">
                <a:latin typeface="Sanchez Regular" panose="02000000000000000000" pitchFamily="50" charset="0"/>
              </a:rPr>
              <a:t>Castles</a:t>
            </a:r>
            <a:endParaRPr lang="fi-FI" sz="3000" dirty="0" smtClean="0">
              <a:latin typeface="Sanchez Regular" panose="02000000000000000000" pitchFamily="50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i-FI" sz="3000" dirty="0" smtClean="0">
                <a:latin typeface="Sanchez Regular" panose="02000000000000000000" pitchFamily="50" charset="0"/>
              </a:rPr>
              <a:t> </a:t>
            </a:r>
            <a:r>
              <a:rPr lang="fi-FI" sz="3000" b="1" dirty="0" smtClean="0">
                <a:latin typeface="Sanchez Regular" panose="02000000000000000000" pitchFamily="50" charset="0"/>
              </a:rPr>
              <a:t>Letters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i-FI" sz="3000" b="1" dirty="0" smtClean="0">
                <a:latin typeface="Sanchez Regular" panose="02000000000000000000" pitchFamily="50" charset="0"/>
              </a:rPr>
              <a:t> </a:t>
            </a:r>
            <a:r>
              <a:rPr lang="fi-FI" sz="3000" b="1" dirty="0" err="1" smtClean="0">
                <a:latin typeface="Sanchez Regular" panose="02000000000000000000" pitchFamily="50" charset="0"/>
              </a:rPr>
              <a:t>Flowers</a:t>
            </a:r>
            <a:endParaRPr lang="fi-FI" sz="3000" b="1" dirty="0" smtClean="0">
              <a:latin typeface="Sanchez Regular" panose="02000000000000000000" pitchFamily="50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i-FI" sz="3000" b="1" dirty="0">
                <a:latin typeface="Sanchez Regular" panose="02000000000000000000" pitchFamily="50" charset="0"/>
              </a:rPr>
              <a:t> </a:t>
            </a:r>
            <a:r>
              <a:rPr lang="fi-FI" sz="3000" b="1" i="1" dirty="0" smtClean="0">
                <a:latin typeface="Sanchez Regular" panose="02000000000000000000" pitchFamily="50" charset="0"/>
              </a:rPr>
              <a:t>. . . </a:t>
            </a:r>
            <a:r>
              <a:rPr lang="fi-FI" sz="3000" b="1" i="1" dirty="0" err="1" smtClean="0">
                <a:latin typeface="Sanchez Regular" panose="02000000000000000000" pitchFamily="50" charset="0"/>
              </a:rPr>
              <a:t>whatever</a:t>
            </a:r>
            <a:r>
              <a:rPr lang="fi-FI" sz="3000" b="1" i="1" dirty="0" smtClean="0">
                <a:latin typeface="Sanchez Regular" panose="02000000000000000000" pitchFamily="50" charset="0"/>
              </a:rPr>
              <a:t> can be </a:t>
            </a:r>
            <a:r>
              <a:rPr lang="fi-FI" sz="3000" b="1" i="1" dirty="0" err="1" smtClean="0">
                <a:latin typeface="Sanchez Regular" panose="02000000000000000000" pitchFamily="50" charset="0"/>
              </a:rPr>
              <a:t>thought</a:t>
            </a:r>
            <a:r>
              <a:rPr lang="fi-FI" sz="3000" b="1" i="1" dirty="0" smtClean="0">
                <a:latin typeface="Sanchez Regular" panose="02000000000000000000" pitchFamily="50" charset="0"/>
              </a:rPr>
              <a:t> of!</a:t>
            </a:r>
          </a:p>
          <a:p>
            <a:pPr marL="457200" lvl="1" indent="0">
              <a:buNone/>
            </a:pPr>
            <a:endParaRPr lang="fi-FI" sz="3000" b="1" dirty="0" smtClean="0">
              <a:latin typeface="Sanchez Regular" panose="02000000000000000000" pitchFamily="50" charset="0"/>
            </a:endParaRPr>
          </a:p>
          <a:p>
            <a:pPr marL="457200" lvl="1" indent="0">
              <a:buNone/>
            </a:pPr>
            <a:r>
              <a:rPr lang="fi-FI" sz="1500" i="1" dirty="0" smtClean="0">
                <a:latin typeface="Sanchez Regular" panose="02000000000000000000" pitchFamily="50" charset="0"/>
              </a:rPr>
              <a:t>Marketing research will </a:t>
            </a:r>
            <a:r>
              <a:rPr lang="fi-FI" sz="1500" i="1" dirty="0" err="1" smtClean="0">
                <a:latin typeface="Sanchez Regular" panose="02000000000000000000" pitchFamily="50" charset="0"/>
              </a:rPr>
              <a:t>be</a:t>
            </a:r>
            <a:r>
              <a:rPr lang="fi-FI" sz="1500" i="1" dirty="0" smtClean="0">
                <a:latin typeface="Sanchez Regular" panose="02000000000000000000" pitchFamily="50" charset="0"/>
              </a:rPr>
              <a:t> </a:t>
            </a:r>
            <a:r>
              <a:rPr lang="fi-FI" sz="1500" i="1" dirty="0" err="1" smtClean="0">
                <a:latin typeface="Sanchez Regular" panose="02000000000000000000" pitchFamily="50" charset="0"/>
              </a:rPr>
              <a:t>conduced</a:t>
            </a:r>
            <a:r>
              <a:rPr lang="fi-FI" sz="1500" i="1" dirty="0" smtClean="0">
                <a:latin typeface="Sanchez Regular" panose="02000000000000000000" pitchFamily="50" charset="0"/>
              </a:rPr>
              <a:t> of girl’s interests.</a:t>
            </a:r>
          </a:p>
          <a:p>
            <a:pPr marL="0" indent="0">
              <a:buNone/>
            </a:pPr>
            <a:endParaRPr lang="fi-FI" sz="1700" dirty="0" smtClean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7811" r="2255" b="24232"/>
          <a:stretch/>
        </p:blipFill>
        <p:spPr>
          <a:xfrm>
            <a:off x="6948264" y="5949280"/>
            <a:ext cx="2016224" cy="734911"/>
          </a:xfrm>
          <a:prstGeom prst="rect">
            <a:avLst/>
          </a:prstGeom>
        </p:spPr>
      </p:pic>
      <p:sp>
        <p:nvSpPr>
          <p:cNvPr id="8" name="Päivämäärän paikkamerkki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10.3.2015</a:t>
            </a:r>
            <a:endParaRPr lang="fi-FI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Confidential. Copyright Maria Ulvinen.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6023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2388</TotalTime>
  <Words>843</Words>
  <Application>Microsoft Office PowerPoint</Application>
  <PresentationFormat>On-screen Show (4:3)</PresentationFormat>
  <Paragraphs>125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Adobe Gothic Std B</vt:lpstr>
      <vt:lpstr>Adobe Ming Std L</vt:lpstr>
      <vt:lpstr>Adobe Song Std L</vt:lpstr>
      <vt:lpstr>Arial</vt:lpstr>
      <vt:lpstr>Calibri</vt:lpstr>
      <vt:lpstr>Cooper Black</vt:lpstr>
      <vt:lpstr>Sakkal Majalla</vt:lpstr>
      <vt:lpstr>Sanchez Regular</vt:lpstr>
      <vt:lpstr>Segoe Script</vt:lpstr>
      <vt:lpstr>Wingdings</vt:lpstr>
      <vt:lpstr>Office-teema</vt:lpstr>
      <vt:lpstr>PowerPoint Presentation</vt:lpstr>
      <vt:lpstr>PowerPoint Presentation</vt:lpstr>
      <vt:lpstr>The offering for ”the future boy engineers” is inspirational and massive!</vt:lpstr>
      <vt:lpstr>What is found for . . .</vt:lpstr>
      <vt:lpstr>. . . ”the future girl engineers”?</vt:lpstr>
      <vt:lpstr>PowerPoint Presentation</vt:lpstr>
      <vt:lpstr>Can it be so obvious?  PEARLS, OF COURSE!</vt:lpstr>
      <vt:lpstr>How to catch girls interest?</vt:lpstr>
      <vt:lpstr>Variety of Collections</vt:lpstr>
      <vt:lpstr>Just to give few simple examples</vt:lpstr>
      <vt:lpstr>HOW TO BUILD Basic 3-step model</vt:lpstr>
      <vt:lpstr>PowerPoint Presentation</vt:lpstr>
      <vt:lpstr>PowerPoint Presentation</vt:lpstr>
      <vt:lpstr>Pegado Value Statement</vt:lpstr>
      <vt:lpstr>Caught your interest 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pegador</dc:title>
  <dc:creator>Maria</dc:creator>
  <cp:lastModifiedBy>Heikki Paavilainen</cp:lastModifiedBy>
  <cp:revision>126</cp:revision>
  <dcterms:created xsi:type="dcterms:W3CDTF">2014-10-09T14:09:18Z</dcterms:created>
  <dcterms:modified xsi:type="dcterms:W3CDTF">2015-11-24T19:01:34Z</dcterms:modified>
</cp:coreProperties>
</file>