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4"/>
  </p:notesMasterIdLst>
  <p:sldIdLst>
    <p:sldId id="257" r:id="rId2"/>
    <p:sldId id="258" r:id="rId3"/>
    <p:sldId id="282" r:id="rId4"/>
    <p:sldId id="283" r:id="rId5"/>
    <p:sldId id="259" r:id="rId6"/>
    <p:sldId id="262" r:id="rId7"/>
    <p:sldId id="265" r:id="rId8"/>
    <p:sldId id="284" r:id="rId9"/>
    <p:sldId id="268" r:id="rId10"/>
    <p:sldId id="271" r:id="rId11"/>
    <p:sldId id="270" r:id="rId12"/>
    <p:sldId id="285" r:id="rId13"/>
    <p:sldId id="272" r:id="rId14"/>
    <p:sldId id="274" r:id="rId15"/>
    <p:sldId id="275" r:id="rId16"/>
    <p:sldId id="278" r:id="rId17"/>
    <p:sldId id="277" r:id="rId18"/>
    <p:sldId id="279" r:id="rId19"/>
    <p:sldId id="280" r:id="rId20"/>
    <p:sldId id="281" r:id="rId21"/>
    <p:sldId id="287" r:id="rId22"/>
    <p:sldId id="286" r:id="rId23"/>
  </p:sldIdLst>
  <p:sldSz cx="9144000" cy="6858000" type="screen4x3"/>
  <p:notesSz cx="6858000" cy="9144000"/>
  <p:defaultTextStyle>
    <a:defPPr>
      <a:defRPr lang="fi-F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025" autoAdjust="0"/>
    <p:restoredTop sz="94660"/>
  </p:normalViewPr>
  <p:slideViewPr>
    <p:cSldViewPr>
      <p:cViewPr varScale="1">
        <p:scale>
          <a:sx n="110" d="100"/>
          <a:sy n="110" d="100"/>
        </p:scale>
        <p:origin x="1506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62E32E-FD67-4795-9241-49EA7091134C}" type="datetimeFigureOut">
              <a:rPr lang="fi-FI" smtClean="0"/>
              <a:t>25.4.2016</a:t>
            </a:fld>
            <a:endParaRPr lang="fi-FI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i-FI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B433C88-DF01-42CB-A781-89E9EEE9CF7F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466597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i-FI" dirty="0" smtClean="0"/>
              <a:t>Kaappi</a:t>
            </a:r>
            <a:r>
              <a:rPr lang="fi-FI" baseline="0" dirty="0" smtClean="0"/>
              <a:t> täytetään servereillä ym. Toimitetaan lavalla.</a:t>
            </a:r>
            <a:endParaRPr lang="fi-FI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433C88-DF01-42CB-A781-89E9EEE9CF7F}" type="slidenum">
              <a:rPr lang="fi-FI" smtClean="0"/>
              <a:t>7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48537544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i-FI" dirty="0" smtClean="0"/>
              <a:t>Kaappi</a:t>
            </a:r>
            <a:r>
              <a:rPr lang="fi-FI" baseline="0" dirty="0" smtClean="0"/>
              <a:t> täytetään servereillä ym. Toimitetaan lavalla.</a:t>
            </a:r>
            <a:endParaRPr lang="fi-FI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433C88-DF01-42CB-A781-89E9EEE9CF7F}" type="slidenum">
              <a:rPr lang="fi-FI" smtClean="0"/>
              <a:t>8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38855764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i-FI" dirty="0" smtClean="0"/>
              <a:t>Prototyyppinä käytettiin valmista</a:t>
            </a:r>
            <a:r>
              <a:rPr lang="fi-FI" baseline="0" dirty="0" smtClean="0"/>
              <a:t> ramppia, joka toimi hyvin matalamman lavan kanssa. Vierailu </a:t>
            </a:r>
            <a:r>
              <a:rPr lang="fi-FI" baseline="0" dirty="0" err="1" smtClean="0"/>
              <a:t>Rittalilla</a:t>
            </a:r>
            <a:r>
              <a:rPr lang="fi-FI" baseline="0" dirty="0" smtClean="0"/>
              <a:t> varmisti sen ,että lavoja on kahta korkeutta. </a:t>
            </a:r>
            <a:r>
              <a:rPr lang="fi-FI" dirty="0" smtClean="0"/>
              <a:t>Ajanpuutteen vuoksi ei tehty uutta,</a:t>
            </a:r>
            <a:r>
              <a:rPr lang="fi-FI" baseline="0" dirty="0" smtClean="0"/>
              <a:t> vaan muokattiin prototyypistä sopiva.</a:t>
            </a:r>
            <a:endParaRPr lang="fi-FI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433C88-DF01-42CB-A781-89E9EEE9CF7F}" type="slidenum">
              <a:rPr lang="fi-FI" smtClean="0"/>
              <a:t>13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63711711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i-FI" dirty="0" smtClean="0"/>
              <a:t>Sivukaiteet</a:t>
            </a:r>
            <a:endParaRPr lang="fi-FI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433C88-DF01-42CB-A781-89E9EEE9CF7F}" type="slidenum">
              <a:rPr lang="fi-FI" smtClean="0"/>
              <a:t>17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2937236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kansikuva 200 optim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5513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 bwMode="white">
          <a:xfrm>
            <a:off x="612000" y="1090799"/>
            <a:ext cx="7830000" cy="2250000"/>
          </a:xfrm>
        </p:spPr>
        <p:txBody>
          <a:bodyPr lIns="90000" tIns="46800" rIns="90000" bIns="46800" anchor="b" anchorCtr="0"/>
          <a:lstStyle>
            <a:lvl1pPr>
              <a:defRPr sz="4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fi-FI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white">
          <a:xfrm>
            <a:off x="612000" y="3430800"/>
            <a:ext cx="7830000" cy="810000"/>
          </a:xfrm>
        </p:spPr>
        <p:txBody>
          <a:bodyPr lIns="90000" tIns="46800" rIns="90000" bIns="46800"/>
          <a:lstStyle>
            <a:lvl1pPr marL="0" indent="0" algn="l">
              <a:buNone/>
              <a:defRPr sz="20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fi-FI"/>
          </a:p>
        </p:txBody>
      </p:sp>
      <p:pic>
        <p:nvPicPr>
          <p:cNvPr id="9" name="Picture 3" descr="VAISALA_Logo_Negative copy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6496" y="4773150"/>
            <a:ext cx="1092200" cy="3979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408780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001600" indent="0">
              <a:buNone/>
              <a:defRPr/>
            </a:lvl6pPr>
            <a:lvl7pPr marL="2365200" indent="0">
              <a:buNone/>
              <a:defRPr/>
            </a:lvl7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FFFFFF"/>
                </a:solidFill>
              </a:rPr>
              <a:t>2015-02-12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rgbClr val="FFFFFF"/>
                </a:solidFill>
              </a:rPr>
              <a:t>Financial Statements 2014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B0A570-0E46-4CE1-894D-18F5FB3BC96E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52178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kansikuva 200 optima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5334"/>
          <a:stretch/>
        </p:blipFill>
        <p:spPr bwMode="auto">
          <a:xfrm>
            <a:off x="0" y="1948070"/>
            <a:ext cx="9144000" cy="35653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 bwMode="white">
          <a:xfrm>
            <a:off x="612000" y="2062799"/>
            <a:ext cx="7830000" cy="1872000"/>
          </a:xfrm>
        </p:spPr>
        <p:txBody>
          <a:bodyPr lIns="90000" tIns="46800" rIns="90000" bIns="46800" anchor="b" anchorCtr="0"/>
          <a:lstStyle>
            <a:lvl1pPr algn="l">
              <a:defRPr sz="4000" b="1" cap="none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pic>
        <p:nvPicPr>
          <p:cNvPr id="5" name="Picture 3" descr="VAISALA_Logo_Negative copy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6496" y="4773150"/>
            <a:ext cx="1092200" cy="3979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9642779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22000" y="1710000"/>
            <a:ext cx="3960000" cy="4233600"/>
          </a:xfrm>
        </p:spPr>
        <p:txBody>
          <a:bodyPr/>
          <a:lstStyle>
            <a:lvl1pPr>
              <a:defRPr sz="2300"/>
            </a:lvl1pPr>
            <a:lvl2pPr>
              <a:defRPr sz="2000"/>
            </a:lvl2pPr>
            <a:lvl3pPr>
              <a:defRPr sz="2000"/>
            </a:lvl3pPr>
            <a:lvl4pPr>
              <a:defRPr sz="17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5600" y="1710000"/>
            <a:ext cx="3960000" cy="4233600"/>
          </a:xfrm>
        </p:spPr>
        <p:txBody>
          <a:bodyPr/>
          <a:lstStyle>
            <a:lvl1pPr>
              <a:defRPr sz="2300"/>
            </a:lvl1pPr>
            <a:lvl2pPr>
              <a:defRPr sz="2000"/>
            </a:lvl2pPr>
            <a:lvl3pPr>
              <a:defRPr sz="2000"/>
            </a:lvl3pPr>
            <a:lvl4pPr>
              <a:defRPr sz="17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FFFFFF"/>
                </a:solidFill>
              </a:rPr>
              <a:t>2015-02-12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rgbClr val="FFFFFF"/>
                </a:solidFill>
              </a:rPr>
              <a:t>Financial Statements 2014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B0A570-0E46-4CE1-894D-18F5FB3BC96E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31890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2000" y="1710000"/>
            <a:ext cx="3960000" cy="648000"/>
          </a:xfrm>
        </p:spPr>
        <p:txBody>
          <a:bodyPr anchor="b"/>
          <a:lstStyle>
            <a:lvl1pPr marL="0" indent="0">
              <a:buNone/>
              <a:defRPr sz="23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2000" y="2347759"/>
            <a:ext cx="3960000" cy="3600000"/>
          </a:xfrm>
        </p:spPr>
        <p:txBody>
          <a:bodyPr/>
          <a:lstStyle>
            <a:lvl1pPr>
              <a:defRPr sz="2300"/>
            </a:lvl1pPr>
            <a:lvl2pPr>
              <a:defRPr sz="2000"/>
            </a:lvl2pPr>
            <a:lvl3pPr>
              <a:defRPr sz="2000"/>
            </a:lvl3pPr>
            <a:lvl4pPr>
              <a:defRPr sz="17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5086" y="1710000"/>
            <a:ext cx="3960000" cy="648000"/>
          </a:xfrm>
        </p:spPr>
        <p:txBody>
          <a:bodyPr anchor="b"/>
          <a:lstStyle>
            <a:lvl1pPr marL="0" indent="0">
              <a:buNone/>
              <a:defRPr sz="23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5086" y="2347759"/>
            <a:ext cx="3960000" cy="3600000"/>
          </a:xfrm>
        </p:spPr>
        <p:txBody>
          <a:bodyPr/>
          <a:lstStyle>
            <a:lvl1pPr>
              <a:defRPr sz="2300"/>
            </a:lvl1pPr>
            <a:lvl2pPr>
              <a:defRPr sz="2000"/>
            </a:lvl2pPr>
            <a:lvl3pPr>
              <a:defRPr sz="2000"/>
            </a:lvl3pPr>
            <a:lvl4pPr>
              <a:defRPr sz="17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FFFFFF"/>
                </a:solidFill>
              </a:rPr>
              <a:t>2015-02-12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rgbClr val="FFFFFF"/>
                </a:solidFill>
              </a:rPr>
              <a:t>Financial Statements 2014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B0A570-0E46-4CE1-894D-18F5FB3BC96E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50197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FFFFFF"/>
                </a:solidFill>
              </a:rPr>
              <a:t>2015-02-12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rgbClr val="FFFFFF"/>
                </a:solidFill>
              </a:rPr>
              <a:t>Financial Statements 2014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B0A570-0E46-4CE1-894D-18F5FB3BC96E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94379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FFFFFF"/>
                </a:solidFill>
              </a:rPr>
              <a:t>2015-02-12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rgbClr val="FFFFFF"/>
                </a:solidFill>
              </a:rPr>
              <a:t>Financial Statements 2014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B0A570-0E46-4CE1-894D-18F5FB3BC96E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44452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En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kansikuva 200 optima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490" t="3378" r="2166" b="17937"/>
          <a:stretch/>
        </p:blipFill>
        <p:spPr bwMode="auto">
          <a:xfrm>
            <a:off x="267097" y="272954"/>
            <a:ext cx="8625385" cy="63598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 bwMode="white">
          <a:xfrm>
            <a:off x="853200" y="1699200"/>
            <a:ext cx="7830000" cy="1872000"/>
          </a:xfrm>
        </p:spPr>
        <p:txBody>
          <a:bodyPr lIns="90000" tIns="46800" rIns="90000" bIns="46800" anchor="b" anchorCtr="0"/>
          <a:lstStyle>
            <a:lvl1pPr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pic>
        <p:nvPicPr>
          <p:cNvPr id="5" name="Picture 3" descr="VAISALA_Logo_Negative copy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6496" y="5815376"/>
            <a:ext cx="1092200" cy="3979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387026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2.pn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PP_uusi_alapalkki 2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126164"/>
            <a:ext cx="9144000" cy="7318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38400" y="277200"/>
            <a:ext cx="8805600" cy="1292400"/>
          </a:xfrm>
          <a:prstGeom prst="rect">
            <a:avLst/>
          </a:prstGeom>
        </p:spPr>
        <p:txBody>
          <a:bodyPr vert="horz" lIns="180000" tIns="180000" rIns="180000" bIns="72000" rtlCol="0" anchor="t">
            <a:noAutofit/>
          </a:bodyPr>
          <a:lstStyle/>
          <a:p>
            <a:r>
              <a:rPr lang="en-US" noProof="0" smtClean="0"/>
              <a:t>Click to edit Master title style</a:t>
            </a:r>
            <a:endParaRPr lang="en-US" noProof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2000" y="1710000"/>
            <a:ext cx="8100000" cy="42336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 dirty="0" smtClean="0"/>
          </a:p>
        </p:txBody>
      </p:sp>
      <p:sp>
        <p:nvSpPr>
          <p:cNvPr id="8" name="Page"/>
          <p:cNvSpPr txBox="1"/>
          <p:nvPr/>
        </p:nvSpPr>
        <p:spPr bwMode="black">
          <a:xfrm>
            <a:off x="323528" y="6444002"/>
            <a:ext cx="246862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800" b="1" dirty="0" smtClean="0">
                <a:solidFill>
                  <a:srgbClr val="FFFFFF"/>
                </a:solidFill>
              </a:rPr>
              <a:t>Page</a:t>
            </a:r>
            <a:endParaRPr lang="en-US" sz="800" b="1" dirty="0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black">
          <a:xfrm>
            <a:off x="611560" y="6444000"/>
            <a:ext cx="324000" cy="1584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800" b="1">
                <a:solidFill>
                  <a:schemeClr val="bg1"/>
                </a:solidFill>
              </a:defRPr>
            </a:lvl1pPr>
          </a:lstStyle>
          <a:p>
            <a:fld id="{20B0A570-0E46-4CE1-894D-18F5FB3BC96E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 bwMode="black">
          <a:xfrm>
            <a:off x="1617371" y="6444000"/>
            <a:ext cx="720000" cy="1584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800" b="1">
                <a:solidFill>
                  <a:schemeClr val="bg1"/>
                </a:solidFill>
              </a:defRPr>
            </a:lvl1pPr>
          </a:lstStyle>
          <a:p>
            <a:r>
              <a:rPr lang="en-US" smtClean="0">
                <a:solidFill>
                  <a:srgbClr val="FFFFFF"/>
                </a:solidFill>
              </a:rPr>
              <a:t>2015-02-12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 bwMode="black">
          <a:xfrm>
            <a:off x="3960376" y="6444000"/>
            <a:ext cx="3780000" cy="1584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800" b="1">
                <a:solidFill>
                  <a:schemeClr val="bg1"/>
                </a:solidFill>
              </a:defRPr>
            </a:lvl1pPr>
          </a:lstStyle>
          <a:p>
            <a:r>
              <a:rPr lang="en-US" smtClean="0">
                <a:solidFill>
                  <a:srgbClr val="FFFFFF"/>
                </a:solidFill>
              </a:rPr>
              <a:t>Financial Statements 2014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9" name="TextBox 8"/>
          <p:cNvSpPr txBox="1"/>
          <p:nvPr/>
        </p:nvSpPr>
        <p:spPr bwMode="black">
          <a:xfrm>
            <a:off x="939913" y="6444002"/>
            <a:ext cx="490519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800" b="1" dirty="0" smtClean="0">
                <a:solidFill>
                  <a:srgbClr val="FFFFFF"/>
                </a:solidFill>
              </a:rPr>
              <a:t> © Vaisala</a:t>
            </a:r>
            <a:endParaRPr lang="en-US" sz="800" b="1" dirty="0">
              <a:solidFill>
                <a:srgbClr val="FFFFFF"/>
              </a:solidFill>
            </a:endParaRPr>
          </a:p>
        </p:txBody>
      </p:sp>
      <p:pic>
        <p:nvPicPr>
          <p:cNvPr id="12" name="Picture 3" descr="VAISALA_Logo_Negative copy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1466" y="6376934"/>
            <a:ext cx="796999" cy="2903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693871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</p:sldLayoutIdLst>
  <p:timing>
    <p:tnLst>
      <p:par>
        <p:cTn id="1" dur="indefinite" restart="never" nodeType="tmRoot"/>
      </p:par>
    </p:tnLst>
  </p:timing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500" b="1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0000" indent="-180000" algn="l" defTabSz="914400" rtl="0" eaLnBrk="1" latinLnBrk="0" hangingPunct="1">
        <a:spcBef>
          <a:spcPts val="552"/>
        </a:spcBef>
        <a:buClr>
          <a:schemeClr val="accent2"/>
        </a:buClr>
        <a:buFont typeface="Wingdings" pitchFamily="2" charset="2"/>
        <a:buChar char="§"/>
        <a:defRPr sz="2300" kern="1200">
          <a:solidFill>
            <a:srgbClr val="4C4C4C"/>
          </a:solidFill>
          <a:latin typeface="+mn-lt"/>
          <a:ea typeface="+mn-ea"/>
          <a:cs typeface="+mn-cs"/>
        </a:defRPr>
      </a:lvl1pPr>
      <a:lvl2pPr marL="626400" indent="-180000" algn="l" defTabSz="914400" rtl="0" eaLnBrk="1" latinLnBrk="0" hangingPunct="1">
        <a:spcBef>
          <a:spcPct val="20000"/>
        </a:spcBef>
        <a:buClr>
          <a:schemeClr val="accent2"/>
        </a:buClr>
        <a:buFont typeface="Wingdings" pitchFamily="2" charset="2"/>
        <a:buChar char="§"/>
        <a:defRPr sz="2000" kern="1200">
          <a:solidFill>
            <a:srgbClr val="4C4C4C"/>
          </a:solidFill>
          <a:latin typeface="+mn-lt"/>
          <a:ea typeface="+mn-ea"/>
          <a:cs typeface="+mn-cs"/>
        </a:defRPr>
      </a:lvl2pPr>
      <a:lvl3pPr marL="1080000" indent="-180000" algn="l" defTabSz="914400" rtl="0" eaLnBrk="1" latinLnBrk="0" hangingPunct="1">
        <a:spcBef>
          <a:spcPts val="24"/>
        </a:spcBef>
        <a:buClr>
          <a:schemeClr val="accent2"/>
        </a:buClr>
        <a:buFont typeface="Times New Roman" pitchFamily="18" charset="0"/>
        <a:buChar char="–"/>
        <a:defRPr sz="2000" kern="1200">
          <a:solidFill>
            <a:srgbClr val="4C4C4C"/>
          </a:solidFill>
          <a:latin typeface="+mn-lt"/>
          <a:ea typeface="+mn-ea"/>
          <a:cs typeface="+mn-cs"/>
        </a:defRPr>
      </a:lvl3pPr>
      <a:lvl4pPr marL="1450800" indent="-190800" algn="l" defTabSz="914400" rtl="0" eaLnBrk="1" latinLnBrk="0" hangingPunct="1">
        <a:spcBef>
          <a:spcPct val="20000"/>
        </a:spcBef>
        <a:buClr>
          <a:schemeClr val="accent2"/>
        </a:buClr>
        <a:buFont typeface="Times New Roman" pitchFamily="18" charset="0"/>
        <a:buChar char="–"/>
        <a:defRPr sz="1700" kern="1200">
          <a:solidFill>
            <a:srgbClr val="4C4C4C"/>
          </a:solidFill>
          <a:latin typeface="+mn-lt"/>
          <a:ea typeface="+mn-ea"/>
          <a:cs typeface="+mn-cs"/>
        </a:defRPr>
      </a:lvl4pPr>
      <a:lvl5pPr marL="1818000" indent="-190800" algn="l" defTabSz="914400" rtl="0" eaLnBrk="1" latinLnBrk="0" hangingPunct="1">
        <a:spcBef>
          <a:spcPts val="384"/>
        </a:spcBef>
        <a:buClr>
          <a:schemeClr val="accent2"/>
        </a:buClr>
        <a:buFont typeface="Times New Roman" pitchFamily="18" charset="0"/>
        <a:buChar char="–"/>
        <a:defRPr sz="1600" kern="1200">
          <a:solidFill>
            <a:srgbClr val="4C4C4C"/>
          </a:solidFill>
          <a:latin typeface="+mn-lt"/>
          <a:ea typeface="+mn-ea"/>
          <a:cs typeface="+mn-cs"/>
        </a:defRPr>
      </a:lvl5pPr>
      <a:lvl6pPr marL="2181600" indent="-180000" algn="l" defTabSz="914400" rtl="0" eaLnBrk="1" latinLnBrk="0" hangingPunct="1">
        <a:spcBef>
          <a:spcPts val="384"/>
        </a:spcBef>
        <a:buClr>
          <a:schemeClr val="accent2"/>
        </a:buClr>
        <a:buFont typeface="Times New Roman" pitchFamily="18" charset="0"/>
        <a:buChar char="–"/>
        <a:defRPr sz="1600" kern="1200">
          <a:solidFill>
            <a:srgbClr val="4C4C4C"/>
          </a:solidFill>
          <a:latin typeface="+mn-lt"/>
          <a:ea typeface="+mn-ea"/>
          <a:cs typeface="+mn-cs"/>
        </a:defRPr>
      </a:lvl6pPr>
      <a:lvl7pPr marL="2545200" indent="-180000" algn="l" defTabSz="914400" rtl="0" eaLnBrk="1" latinLnBrk="0" hangingPunct="1">
        <a:spcBef>
          <a:spcPts val="384"/>
        </a:spcBef>
        <a:buClr>
          <a:schemeClr val="accent2"/>
        </a:buClr>
        <a:buFont typeface="Times New Roman" pitchFamily="18" charset="0"/>
        <a:buChar char="–"/>
        <a:defRPr sz="1600" kern="1200">
          <a:solidFill>
            <a:srgbClr val="4C4C4C"/>
          </a:solidFill>
          <a:latin typeface="+mn-lt"/>
          <a:ea typeface="+mn-ea"/>
          <a:cs typeface="+mn-cs"/>
        </a:defRPr>
      </a:lvl7pPr>
      <a:lvl8pPr marL="2908800" indent="-180000" algn="l" defTabSz="914400" rtl="0" eaLnBrk="1" latinLnBrk="0" hangingPunct="1">
        <a:spcBef>
          <a:spcPts val="384"/>
        </a:spcBef>
        <a:buClr>
          <a:schemeClr val="accent2"/>
        </a:buClr>
        <a:buFont typeface="Times New Roman" pitchFamily="18" charset="0"/>
        <a:buChar char="–"/>
        <a:defRPr sz="1600" kern="1200">
          <a:solidFill>
            <a:srgbClr val="4C4C4C"/>
          </a:solidFill>
          <a:latin typeface="+mn-lt"/>
          <a:ea typeface="+mn-ea"/>
          <a:cs typeface="+mn-cs"/>
        </a:defRPr>
      </a:lvl8pPr>
      <a:lvl9pPr marL="3272400" indent="-180000" algn="l" defTabSz="914400" rtl="0" eaLnBrk="1" latinLnBrk="0" hangingPunct="1">
        <a:spcBef>
          <a:spcPts val="384"/>
        </a:spcBef>
        <a:buClr>
          <a:schemeClr val="accent2"/>
        </a:buClr>
        <a:buFont typeface="Arial" pitchFamily="34" charset="0"/>
        <a:buChar char="–"/>
        <a:defRPr sz="1600" kern="1200">
          <a:solidFill>
            <a:srgbClr val="4C4C4C"/>
          </a:solidFill>
          <a:latin typeface="+mn-lt"/>
          <a:ea typeface="+mn-ea"/>
          <a:cs typeface="+mn-cs"/>
        </a:defRPr>
      </a:lvl9pPr>
    </p:bodyStyle>
    <p:otherStyle>
      <a:defPPr>
        <a:defRPr lang="fi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>
              <a:tabLst>
                <a:tab pos="673100" algn="l"/>
              </a:tabLst>
            </a:pPr>
            <a:r>
              <a:rPr lang="en-US" dirty="0" err="1" smtClean="0"/>
              <a:t>Serverikaapin</a:t>
            </a:r>
            <a:r>
              <a:rPr lang="en-US" dirty="0" smtClean="0"/>
              <a:t> </a:t>
            </a:r>
            <a:r>
              <a:rPr lang="en-US" dirty="0" err="1" smtClean="0"/>
              <a:t>laskeminen</a:t>
            </a:r>
            <a:r>
              <a:rPr lang="en-US" dirty="0" smtClean="0"/>
              <a:t> </a:t>
            </a:r>
            <a:r>
              <a:rPr lang="en-US" dirty="0" err="1" smtClean="0"/>
              <a:t>lavalta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US" dirty="0" smtClean="0"/>
              <a:t>Risto Alakoski</a:t>
            </a:r>
            <a:endParaRPr lang="en-US" dirty="0"/>
          </a:p>
          <a:p>
            <a:pPr>
              <a:lnSpc>
                <a:spcPct val="80000"/>
              </a:lnSpc>
            </a:pPr>
            <a:r>
              <a:rPr lang="en-US" sz="1800" dirty="0" smtClean="0"/>
              <a:t>29.4.2016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324877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err="1"/>
              <a:t>Serverikaappi</a:t>
            </a:r>
            <a:endParaRPr lang="en-US" sz="3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2016-04-04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B0A570-0E46-4CE1-894D-18F5FB3BC96E}" type="slidenum">
              <a:rPr lang="en-US" smtClean="0"/>
              <a:t>10</a:t>
            </a:fld>
            <a:endParaRPr lang="en-US"/>
          </a:p>
        </p:txBody>
      </p:sp>
      <p:pic>
        <p:nvPicPr>
          <p:cNvPr id="7" name="Picture 6" descr="C:\Users\ristoa.PK.000\Downloads\20151030_151839 (1)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569600"/>
            <a:ext cx="3086100" cy="4114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056" name="Picture 8" descr="http://diyskate.com/img/ramps/kicker_01/kicker_ramp_06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2420888"/>
            <a:ext cx="2727672" cy="14938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83700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err="1" smtClean="0"/>
              <a:t>Ramppi</a:t>
            </a:r>
            <a:endParaRPr lang="en-US" sz="3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2016-04-04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B0A570-0E46-4CE1-894D-18F5FB3BC96E}" type="slidenum">
              <a:rPr lang="en-US" smtClean="0"/>
              <a:t>11</a:t>
            </a:fld>
            <a:endParaRPr lang="en-US"/>
          </a:p>
        </p:txBody>
      </p:sp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809304" y="1268230"/>
            <a:ext cx="7363095" cy="1440690"/>
          </a:xfrm>
        </p:spPr>
        <p:txBody>
          <a:bodyPr/>
          <a:lstStyle/>
          <a:p>
            <a:pPr>
              <a:spcBef>
                <a:spcPts val="600"/>
              </a:spcBef>
            </a:pPr>
            <a:r>
              <a:rPr lang="en-US" sz="2100" dirty="0" err="1" smtClean="0"/>
              <a:t>Yksinkertainen</a:t>
            </a:r>
            <a:endParaRPr lang="en-US" sz="2100" dirty="0" smtClean="0"/>
          </a:p>
          <a:p>
            <a:pPr>
              <a:spcBef>
                <a:spcPts val="600"/>
              </a:spcBef>
            </a:pPr>
            <a:r>
              <a:rPr lang="en-US" sz="2100" dirty="0" err="1" smtClean="0"/>
              <a:t>Edullinen</a:t>
            </a:r>
            <a:endParaRPr lang="en-US" sz="2100" dirty="0" smtClean="0"/>
          </a:p>
          <a:p>
            <a:pPr marL="446400" lvl="1" indent="0">
              <a:spcBef>
                <a:spcPts val="600"/>
              </a:spcBef>
              <a:buNone/>
            </a:pPr>
            <a:endParaRPr lang="en-US" sz="1800" dirty="0"/>
          </a:p>
          <a:p>
            <a:pPr lvl="1">
              <a:spcBef>
                <a:spcPts val="600"/>
              </a:spcBef>
            </a:pPr>
            <a:endParaRPr lang="en-US" sz="1800" dirty="0"/>
          </a:p>
          <a:p>
            <a:pPr>
              <a:spcBef>
                <a:spcPts val="600"/>
              </a:spcBef>
            </a:pPr>
            <a:endParaRPr lang="en-US" sz="1800" dirty="0"/>
          </a:p>
          <a:p>
            <a:pPr>
              <a:spcBef>
                <a:spcPts val="600"/>
              </a:spcBef>
            </a:pP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2681806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err="1" smtClean="0"/>
              <a:t>Ramppi</a:t>
            </a:r>
            <a:endParaRPr lang="en-US" sz="3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2016-04-04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B0A570-0E46-4CE1-894D-18F5FB3BC96E}" type="slidenum">
              <a:rPr lang="en-US" smtClean="0"/>
              <a:t>12</a:t>
            </a:fld>
            <a:endParaRPr lang="en-US"/>
          </a:p>
        </p:txBody>
      </p:sp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809304" y="1268230"/>
            <a:ext cx="7363095" cy="1440690"/>
          </a:xfrm>
        </p:spPr>
        <p:txBody>
          <a:bodyPr/>
          <a:lstStyle/>
          <a:p>
            <a:pPr>
              <a:spcBef>
                <a:spcPts val="600"/>
              </a:spcBef>
            </a:pPr>
            <a:r>
              <a:rPr lang="en-US" sz="2100" dirty="0" err="1" smtClean="0"/>
              <a:t>Yksinkertainen</a:t>
            </a:r>
            <a:endParaRPr lang="en-US" sz="2100" dirty="0" smtClean="0"/>
          </a:p>
          <a:p>
            <a:pPr>
              <a:spcBef>
                <a:spcPts val="600"/>
              </a:spcBef>
            </a:pPr>
            <a:r>
              <a:rPr lang="en-US" sz="2100" dirty="0" err="1" smtClean="0"/>
              <a:t>Edullinen</a:t>
            </a:r>
            <a:endParaRPr lang="en-US" sz="2100" dirty="0" smtClean="0"/>
          </a:p>
          <a:p>
            <a:pPr marL="446400" lvl="1" indent="0">
              <a:spcBef>
                <a:spcPts val="600"/>
              </a:spcBef>
              <a:buNone/>
            </a:pPr>
            <a:endParaRPr lang="en-US" sz="1800" dirty="0"/>
          </a:p>
          <a:p>
            <a:pPr lvl="1">
              <a:spcBef>
                <a:spcPts val="600"/>
              </a:spcBef>
            </a:pPr>
            <a:endParaRPr lang="en-US" sz="1800" dirty="0"/>
          </a:p>
          <a:p>
            <a:pPr>
              <a:spcBef>
                <a:spcPts val="600"/>
              </a:spcBef>
            </a:pPr>
            <a:endParaRPr lang="en-US" sz="1800" dirty="0"/>
          </a:p>
          <a:p>
            <a:pPr>
              <a:spcBef>
                <a:spcPts val="600"/>
              </a:spcBef>
            </a:pPr>
            <a:endParaRPr lang="en-US" sz="18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83768" y="1916832"/>
            <a:ext cx="5795565" cy="37626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5941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err="1" smtClean="0"/>
              <a:t>Ramppi</a:t>
            </a:r>
            <a:endParaRPr lang="en-US" sz="3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2016-04-04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B0A570-0E46-4CE1-894D-18F5FB3BC96E}" type="slidenum">
              <a:rPr lang="en-US" smtClean="0"/>
              <a:t>13</a:t>
            </a:fld>
            <a:endParaRPr lang="en-US"/>
          </a:p>
        </p:txBody>
      </p:sp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809304" y="1268230"/>
            <a:ext cx="7363095" cy="1440690"/>
          </a:xfrm>
        </p:spPr>
        <p:txBody>
          <a:bodyPr/>
          <a:lstStyle/>
          <a:p>
            <a:pPr marL="0" indent="0">
              <a:spcBef>
                <a:spcPts val="600"/>
              </a:spcBef>
              <a:buNone/>
            </a:pPr>
            <a:endParaRPr lang="en-US" sz="2100" dirty="0" smtClean="0"/>
          </a:p>
          <a:p>
            <a:pPr marL="446400" lvl="1" indent="0">
              <a:spcBef>
                <a:spcPts val="600"/>
              </a:spcBef>
              <a:buNone/>
            </a:pPr>
            <a:r>
              <a:rPr lang="en-US" dirty="0" smtClean="0"/>
              <a:t>Prototype</a:t>
            </a:r>
            <a:endParaRPr lang="en-US" dirty="0"/>
          </a:p>
          <a:p>
            <a:pPr lvl="1">
              <a:spcBef>
                <a:spcPts val="600"/>
              </a:spcBef>
            </a:pPr>
            <a:endParaRPr lang="en-US" sz="1800" dirty="0"/>
          </a:p>
          <a:p>
            <a:pPr marL="0" indent="0">
              <a:spcBef>
                <a:spcPts val="600"/>
              </a:spcBef>
              <a:buNone/>
            </a:pPr>
            <a:endParaRPr lang="en-US" sz="1800" dirty="0"/>
          </a:p>
          <a:p>
            <a:pPr>
              <a:spcBef>
                <a:spcPts val="600"/>
              </a:spcBef>
            </a:pPr>
            <a:endParaRPr lang="en-US" sz="18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66875" y="2514600"/>
            <a:ext cx="5810250" cy="182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5647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err="1" smtClean="0"/>
              <a:t>Ramppi</a:t>
            </a:r>
            <a:endParaRPr lang="en-US" sz="3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2016-04-04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B0A570-0E46-4CE1-894D-18F5FB3BC96E}" type="slidenum">
              <a:rPr lang="en-US" smtClean="0"/>
              <a:t>14</a:t>
            </a:fld>
            <a:endParaRPr lang="en-US"/>
          </a:p>
        </p:txBody>
      </p:sp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809304" y="1268230"/>
            <a:ext cx="7363095" cy="1440690"/>
          </a:xfrm>
        </p:spPr>
        <p:txBody>
          <a:bodyPr/>
          <a:lstStyle/>
          <a:p>
            <a:pPr marL="0" indent="0">
              <a:spcBef>
                <a:spcPts val="600"/>
              </a:spcBef>
              <a:buNone/>
            </a:pPr>
            <a:endParaRPr lang="en-US" sz="2100" dirty="0" smtClean="0"/>
          </a:p>
          <a:p>
            <a:pPr marL="446400" lvl="1" indent="0">
              <a:spcBef>
                <a:spcPts val="600"/>
              </a:spcBef>
              <a:buNone/>
            </a:pPr>
            <a:endParaRPr lang="en-US" sz="1800" dirty="0"/>
          </a:p>
          <a:p>
            <a:pPr lvl="1">
              <a:spcBef>
                <a:spcPts val="600"/>
              </a:spcBef>
            </a:pPr>
            <a:endParaRPr lang="en-US" sz="1800" dirty="0"/>
          </a:p>
          <a:p>
            <a:pPr>
              <a:spcBef>
                <a:spcPts val="600"/>
              </a:spcBef>
            </a:pPr>
            <a:endParaRPr lang="en-US" sz="1800" dirty="0"/>
          </a:p>
          <a:p>
            <a:pPr>
              <a:spcBef>
                <a:spcPts val="600"/>
              </a:spcBef>
            </a:pPr>
            <a:endParaRPr lang="en-US" sz="1800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99792" y="3285582"/>
            <a:ext cx="5914987" cy="258175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99792" y="1052736"/>
            <a:ext cx="6014813" cy="24953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1792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err="1" smtClean="0"/>
              <a:t>Ramppi</a:t>
            </a:r>
            <a:endParaRPr lang="en-US" sz="3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2016-04-04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B0A570-0E46-4CE1-894D-18F5FB3BC96E}" type="slidenum">
              <a:rPr lang="en-US" smtClean="0"/>
              <a:t>15</a:t>
            </a:fld>
            <a:endParaRPr lang="en-US"/>
          </a:p>
        </p:txBody>
      </p:sp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809304" y="1268230"/>
            <a:ext cx="7363095" cy="1440690"/>
          </a:xfrm>
        </p:spPr>
        <p:txBody>
          <a:bodyPr/>
          <a:lstStyle/>
          <a:p>
            <a:pPr marL="0" indent="0">
              <a:spcBef>
                <a:spcPts val="600"/>
              </a:spcBef>
              <a:buNone/>
            </a:pPr>
            <a:endParaRPr lang="en-US" sz="2100" dirty="0" smtClean="0"/>
          </a:p>
          <a:p>
            <a:pPr marL="446400" lvl="1" indent="0">
              <a:spcBef>
                <a:spcPts val="600"/>
              </a:spcBef>
              <a:buNone/>
            </a:pPr>
            <a:endParaRPr lang="en-US" sz="1800" dirty="0"/>
          </a:p>
          <a:p>
            <a:pPr lvl="1">
              <a:spcBef>
                <a:spcPts val="600"/>
              </a:spcBef>
            </a:pPr>
            <a:endParaRPr lang="en-US" sz="1800" dirty="0"/>
          </a:p>
          <a:p>
            <a:pPr>
              <a:spcBef>
                <a:spcPts val="600"/>
              </a:spcBef>
            </a:pPr>
            <a:endParaRPr lang="en-US" sz="1800" dirty="0"/>
          </a:p>
          <a:p>
            <a:pPr>
              <a:spcBef>
                <a:spcPts val="600"/>
              </a:spcBef>
            </a:pPr>
            <a:endParaRPr lang="en-US" sz="18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8664" y="1518971"/>
            <a:ext cx="4320000" cy="32400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645" y="1542595"/>
            <a:ext cx="4320000" cy="32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7515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err="1" smtClean="0"/>
              <a:t>Ramppi</a:t>
            </a:r>
            <a:endParaRPr lang="en-US" sz="3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2016-04-04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B0A570-0E46-4CE1-894D-18F5FB3BC96E}" type="slidenum">
              <a:rPr lang="en-US" smtClean="0"/>
              <a:t>16</a:t>
            </a:fld>
            <a:endParaRPr lang="en-US"/>
          </a:p>
        </p:txBody>
      </p:sp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809304" y="1268230"/>
            <a:ext cx="7363095" cy="1440690"/>
          </a:xfrm>
        </p:spPr>
        <p:txBody>
          <a:bodyPr/>
          <a:lstStyle/>
          <a:p>
            <a:pPr marL="0" indent="0">
              <a:spcBef>
                <a:spcPts val="600"/>
              </a:spcBef>
              <a:buNone/>
            </a:pPr>
            <a:endParaRPr lang="en-US" sz="2100" dirty="0" smtClean="0"/>
          </a:p>
          <a:p>
            <a:pPr marL="446400" lvl="1" indent="0">
              <a:spcBef>
                <a:spcPts val="600"/>
              </a:spcBef>
              <a:buNone/>
            </a:pPr>
            <a:endParaRPr lang="en-US" sz="1800" dirty="0"/>
          </a:p>
          <a:p>
            <a:pPr lvl="1">
              <a:spcBef>
                <a:spcPts val="600"/>
              </a:spcBef>
            </a:pPr>
            <a:endParaRPr lang="en-US" sz="1800" dirty="0"/>
          </a:p>
          <a:p>
            <a:pPr>
              <a:spcBef>
                <a:spcPts val="600"/>
              </a:spcBef>
            </a:pPr>
            <a:endParaRPr lang="en-US" sz="1800" dirty="0"/>
          </a:p>
          <a:p>
            <a:pPr>
              <a:spcBef>
                <a:spcPts val="600"/>
              </a:spcBef>
            </a:pPr>
            <a:endParaRPr lang="en-US" sz="18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3768" y="420523"/>
            <a:ext cx="4121050" cy="54947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2536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err="1" smtClean="0"/>
              <a:t>Ramppi</a:t>
            </a:r>
            <a:endParaRPr lang="en-US" sz="3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2016-04-04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B0A570-0E46-4CE1-894D-18F5FB3BC96E}" type="slidenum">
              <a:rPr lang="en-US" smtClean="0"/>
              <a:t>17</a:t>
            </a:fld>
            <a:endParaRPr lang="en-US"/>
          </a:p>
        </p:txBody>
      </p:sp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809304" y="1268230"/>
            <a:ext cx="7363095" cy="1440690"/>
          </a:xfrm>
        </p:spPr>
        <p:txBody>
          <a:bodyPr/>
          <a:lstStyle/>
          <a:p>
            <a:pPr marL="0" indent="0">
              <a:spcBef>
                <a:spcPts val="600"/>
              </a:spcBef>
              <a:buNone/>
            </a:pPr>
            <a:endParaRPr lang="en-US" sz="2100" dirty="0" smtClean="0"/>
          </a:p>
          <a:p>
            <a:pPr marL="446400" lvl="1" indent="0">
              <a:spcBef>
                <a:spcPts val="600"/>
              </a:spcBef>
              <a:buNone/>
            </a:pPr>
            <a:endParaRPr lang="en-US" sz="1800" dirty="0"/>
          </a:p>
          <a:p>
            <a:pPr lvl="1">
              <a:spcBef>
                <a:spcPts val="600"/>
              </a:spcBef>
            </a:pPr>
            <a:endParaRPr lang="en-US" sz="1800" dirty="0"/>
          </a:p>
          <a:p>
            <a:pPr>
              <a:spcBef>
                <a:spcPts val="600"/>
              </a:spcBef>
            </a:pPr>
            <a:endParaRPr lang="en-US" sz="1800" dirty="0"/>
          </a:p>
          <a:p>
            <a:pPr>
              <a:spcBef>
                <a:spcPts val="600"/>
              </a:spcBef>
            </a:pPr>
            <a:endParaRPr lang="en-US" sz="18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0851" y="1268230"/>
            <a:ext cx="6120000" cy="459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0147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err="1" smtClean="0"/>
              <a:t>Ramppi</a:t>
            </a:r>
            <a:endParaRPr lang="en-US" sz="3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2016-04-04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B0A570-0E46-4CE1-894D-18F5FB3BC96E}" type="slidenum">
              <a:rPr lang="en-US" smtClean="0"/>
              <a:t>18</a:t>
            </a:fld>
            <a:endParaRPr lang="en-US"/>
          </a:p>
        </p:txBody>
      </p:sp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809304" y="1268230"/>
            <a:ext cx="7363095" cy="1440690"/>
          </a:xfrm>
        </p:spPr>
        <p:txBody>
          <a:bodyPr/>
          <a:lstStyle/>
          <a:p>
            <a:pPr marL="0" indent="0">
              <a:spcBef>
                <a:spcPts val="600"/>
              </a:spcBef>
              <a:buNone/>
            </a:pPr>
            <a:endParaRPr lang="en-US" sz="2100" dirty="0" smtClean="0"/>
          </a:p>
          <a:p>
            <a:pPr marL="446400" lvl="1" indent="0">
              <a:spcBef>
                <a:spcPts val="600"/>
              </a:spcBef>
              <a:buNone/>
            </a:pPr>
            <a:endParaRPr lang="en-US" sz="1800" dirty="0"/>
          </a:p>
          <a:p>
            <a:pPr lvl="1">
              <a:spcBef>
                <a:spcPts val="600"/>
              </a:spcBef>
            </a:pPr>
            <a:endParaRPr lang="en-US" sz="1800" dirty="0"/>
          </a:p>
          <a:p>
            <a:pPr>
              <a:spcBef>
                <a:spcPts val="600"/>
              </a:spcBef>
            </a:pPr>
            <a:endParaRPr lang="en-US" sz="1800" dirty="0"/>
          </a:p>
          <a:p>
            <a:pPr>
              <a:spcBef>
                <a:spcPts val="600"/>
              </a:spcBef>
            </a:pPr>
            <a:endParaRPr lang="en-US" sz="18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8442" y="1274262"/>
            <a:ext cx="6120000" cy="459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7432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err="1" smtClean="0"/>
              <a:t>Yhteenveto</a:t>
            </a:r>
            <a:endParaRPr lang="en-US" sz="3200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i-FI" dirty="0" smtClean="0"/>
              <a:t>Vanha tapa</a:t>
            </a:r>
          </a:p>
          <a:p>
            <a:endParaRPr lang="fi-FI" dirty="0"/>
          </a:p>
        </p:txBody>
      </p:sp>
      <p:sp>
        <p:nvSpPr>
          <p:cNvPr id="11" name="Content Placeholder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spcBef>
                <a:spcPts val="600"/>
              </a:spcBef>
            </a:pPr>
            <a:r>
              <a:rPr lang="en-US" sz="2100" dirty="0" smtClean="0"/>
              <a:t>5 </a:t>
            </a:r>
            <a:r>
              <a:rPr lang="en-US" sz="2100" dirty="0" err="1" smtClean="0"/>
              <a:t>henkilöä</a:t>
            </a:r>
            <a:endParaRPr lang="en-US" sz="2100" dirty="0" smtClean="0"/>
          </a:p>
          <a:p>
            <a:pPr>
              <a:spcBef>
                <a:spcPts val="600"/>
              </a:spcBef>
            </a:pPr>
            <a:r>
              <a:rPr lang="en-US" sz="2100" dirty="0" err="1" smtClean="0"/>
              <a:t>Raskasta</a:t>
            </a:r>
            <a:r>
              <a:rPr lang="en-US" sz="2100" dirty="0" smtClean="0"/>
              <a:t> </a:t>
            </a:r>
            <a:r>
              <a:rPr lang="en-US" sz="2100" dirty="0" err="1" smtClean="0"/>
              <a:t>nostamista</a:t>
            </a:r>
            <a:endParaRPr lang="en-US" sz="2100" dirty="0" smtClean="0"/>
          </a:p>
          <a:p>
            <a:pPr>
              <a:spcBef>
                <a:spcPts val="600"/>
              </a:spcBef>
            </a:pPr>
            <a:r>
              <a:rPr lang="en-US" sz="2100" dirty="0" err="1" smtClean="0"/>
              <a:t>Huono</a:t>
            </a:r>
            <a:r>
              <a:rPr lang="en-US" sz="2100" dirty="0" smtClean="0"/>
              <a:t> </a:t>
            </a:r>
            <a:r>
              <a:rPr lang="en-US" sz="2100" dirty="0" err="1" smtClean="0"/>
              <a:t>asento</a:t>
            </a:r>
            <a:endParaRPr lang="en-US" sz="2100" dirty="0" smtClean="0"/>
          </a:p>
          <a:p>
            <a:pPr>
              <a:spcBef>
                <a:spcPts val="600"/>
              </a:spcBef>
            </a:pPr>
            <a:r>
              <a:rPr lang="en-US" sz="2100" dirty="0" err="1" smtClean="0"/>
              <a:t>Aikaavievää</a:t>
            </a:r>
            <a:endParaRPr lang="en-US" sz="2100" dirty="0" smtClean="0"/>
          </a:p>
          <a:p>
            <a:pPr marL="0" indent="0">
              <a:spcBef>
                <a:spcPts val="600"/>
              </a:spcBef>
              <a:buNone/>
            </a:pPr>
            <a:endParaRPr lang="en-US" sz="2100" dirty="0" smtClean="0"/>
          </a:p>
          <a:p>
            <a:pPr marL="446400" lvl="1" indent="0">
              <a:spcBef>
                <a:spcPts val="600"/>
              </a:spcBef>
              <a:buNone/>
            </a:pPr>
            <a:endParaRPr lang="en-US" sz="1800" dirty="0"/>
          </a:p>
          <a:p>
            <a:pPr lvl="1">
              <a:spcBef>
                <a:spcPts val="600"/>
              </a:spcBef>
            </a:pPr>
            <a:endParaRPr lang="en-US" sz="1800" dirty="0"/>
          </a:p>
          <a:p>
            <a:pPr>
              <a:spcBef>
                <a:spcPts val="600"/>
              </a:spcBef>
            </a:pPr>
            <a:endParaRPr lang="en-US" sz="1800" dirty="0"/>
          </a:p>
          <a:p>
            <a:pPr>
              <a:spcBef>
                <a:spcPts val="600"/>
              </a:spcBef>
            </a:pPr>
            <a:endParaRPr lang="en-US" sz="1800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fi-FI" dirty="0" smtClean="0"/>
              <a:t>Ramppi</a:t>
            </a:r>
          </a:p>
          <a:p>
            <a:endParaRPr lang="fi-FI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fi-FI" dirty="0" smtClean="0"/>
              <a:t>1 </a:t>
            </a:r>
            <a:r>
              <a:rPr lang="fi-FI" dirty="0" smtClean="0"/>
              <a:t>henkilö</a:t>
            </a:r>
            <a:endParaRPr lang="fi-FI" dirty="0" smtClean="0"/>
          </a:p>
          <a:p>
            <a:r>
              <a:rPr lang="fi-FI" dirty="0" smtClean="0"/>
              <a:t>Kevyttä nostamista</a:t>
            </a:r>
            <a:endParaRPr lang="fi-FI" dirty="0" smtClean="0"/>
          </a:p>
          <a:p>
            <a:r>
              <a:rPr lang="fi-FI" dirty="0" smtClean="0"/>
              <a:t>Muutostöiden hinta 20€</a:t>
            </a:r>
            <a:endParaRPr lang="fi-FI" dirty="0" smtClean="0"/>
          </a:p>
          <a:p>
            <a:endParaRPr lang="fi-FI" dirty="0" smtClean="0"/>
          </a:p>
          <a:p>
            <a:endParaRPr lang="fi-FI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2016-04-04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B0A570-0E46-4CE1-894D-18F5FB3BC96E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8223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Runko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2000" y="1988840"/>
            <a:ext cx="8100000" cy="3175200"/>
          </a:xfrm>
        </p:spPr>
        <p:txBody>
          <a:bodyPr/>
          <a:lstStyle/>
          <a:p>
            <a:pPr>
              <a:spcBef>
                <a:spcPts val="600"/>
              </a:spcBef>
            </a:pPr>
            <a:r>
              <a:rPr lang="en-US" sz="1800" dirty="0" err="1" smtClean="0"/>
              <a:t>Aiheen</a:t>
            </a:r>
            <a:r>
              <a:rPr lang="en-US" sz="1800" dirty="0" smtClean="0"/>
              <a:t> </a:t>
            </a:r>
            <a:r>
              <a:rPr lang="en-US" sz="1800" dirty="0" err="1" smtClean="0"/>
              <a:t>esittely</a:t>
            </a:r>
            <a:endParaRPr lang="en-US" sz="1800" dirty="0" smtClean="0"/>
          </a:p>
          <a:p>
            <a:pPr>
              <a:spcBef>
                <a:spcPts val="600"/>
              </a:spcBef>
            </a:pPr>
            <a:r>
              <a:rPr lang="en-US" sz="1800" dirty="0" err="1" smtClean="0"/>
              <a:t>Vaisala</a:t>
            </a:r>
            <a:r>
              <a:rPr lang="en-US" sz="1800" dirty="0" smtClean="0"/>
              <a:t> </a:t>
            </a:r>
            <a:r>
              <a:rPr lang="en-US" sz="1800" dirty="0" err="1" smtClean="0"/>
              <a:t>lyhyesti</a:t>
            </a:r>
            <a:endParaRPr lang="en-US" sz="1800" dirty="0" smtClean="0"/>
          </a:p>
          <a:p>
            <a:pPr>
              <a:spcBef>
                <a:spcPts val="600"/>
              </a:spcBef>
            </a:pPr>
            <a:r>
              <a:rPr lang="en-US" sz="1800" dirty="0" err="1" smtClean="0"/>
              <a:t>Projekti</a:t>
            </a:r>
            <a:endParaRPr lang="en-US" sz="1800" dirty="0"/>
          </a:p>
          <a:p>
            <a:pPr>
              <a:spcBef>
                <a:spcPts val="600"/>
              </a:spcBef>
            </a:pPr>
            <a:r>
              <a:rPr lang="en-US" sz="1800" dirty="0" err="1" smtClean="0"/>
              <a:t>Yhteenveto</a:t>
            </a:r>
            <a:endParaRPr lang="en-US" sz="1800" dirty="0" smtClean="0"/>
          </a:p>
          <a:p>
            <a:pPr>
              <a:spcBef>
                <a:spcPts val="600"/>
              </a:spcBef>
            </a:pPr>
            <a:r>
              <a:rPr lang="en-US" sz="1800" dirty="0" err="1" smtClean="0"/>
              <a:t>Entä</a:t>
            </a:r>
            <a:r>
              <a:rPr lang="en-US" sz="1800" dirty="0" smtClean="0"/>
              <a:t> </a:t>
            </a:r>
            <a:r>
              <a:rPr lang="en-US" sz="1800" dirty="0" err="1" smtClean="0"/>
              <a:t>jos</a:t>
            </a:r>
            <a:r>
              <a:rPr lang="en-US" sz="1800" dirty="0" smtClean="0"/>
              <a:t>…</a:t>
            </a:r>
          </a:p>
          <a:p>
            <a:pPr>
              <a:spcBef>
                <a:spcPts val="600"/>
              </a:spcBef>
            </a:pPr>
            <a:r>
              <a:rPr lang="en-US" sz="1800" dirty="0" err="1" smtClean="0"/>
              <a:t>Kysymyksiä</a:t>
            </a:r>
            <a:endParaRPr lang="en-US" sz="1800" dirty="0" smtClean="0"/>
          </a:p>
          <a:p>
            <a:pPr>
              <a:spcBef>
                <a:spcPts val="600"/>
              </a:spcBef>
            </a:pPr>
            <a:endParaRPr lang="en-US" sz="1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2016-04-04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B0A570-0E46-4CE1-894D-18F5FB3BC96E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2833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err="1" smtClean="0"/>
              <a:t>Entä</a:t>
            </a:r>
            <a:r>
              <a:rPr lang="en-US" sz="3200" dirty="0" smtClean="0"/>
              <a:t> </a:t>
            </a:r>
            <a:r>
              <a:rPr lang="en-US" sz="3200" dirty="0" err="1" smtClean="0"/>
              <a:t>jos</a:t>
            </a:r>
            <a:r>
              <a:rPr lang="en-US" sz="3200" dirty="0" smtClean="0"/>
              <a:t>…</a:t>
            </a:r>
            <a:endParaRPr lang="en-US" sz="3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2016-04-04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B0A570-0E46-4CE1-894D-18F5FB3BC96E}" type="slidenum">
              <a:rPr lang="en-US" smtClean="0"/>
              <a:t>20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8" name="Content Placeholder 7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437310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err="1" smtClean="0"/>
              <a:t>Entä</a:t>
            </a:r>
            <a:r>
              <a:rPr lang="en-US" sz="3200" dirty="0" smtClean="0"/>
              <a:t> </a:t>
            </a:r>
            <a:r>
              <a:rPr lang="en-US" sz="3200" dirty="0" err="1" smtClean="0"/>
              <a:t>jos</a:t>
            </a:r>
            <a:r>
              <a:rPr lang="en-US" sz="3200" dirty="0" smtClean="0"/>
              <a:t>…</a:t>
            </a:r>
            <a:endParaRPr lang="en-US" sz="3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2016-04-04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B0A570-0E46-4CE1-894D-18F5FB3BC96E}" type="slidenum">
              <a:rPr lang="en-US" smtClean="0"/>
              <a:t>21</a:t>
            </a:fld>
            <a:endParaRPr lang="en-US"/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288" y="3423105"/>
            <a:ext cx="3959225" cy="1450066"/>
          </a:xfrm>
        </p:spPr>
      </p:pic>
      <p:pic>
        <p:nvPicPr>
          <p:cNvPr id="1026" name="Picture 2" descr="http://www.tecalemit.co.uk/image.php?src=images/198-98.jpg&amp;height=50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1548625"/>
            <a:ext cx="3394929" cy="18568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11415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err="1" smtClean="0"/>
              <a:t>Kysymyksiä</a:t>
            </a:r>
            <a:r>
              <a:rPr lang="en-US" sz="3200" dirty="0" smtClean="0"/>
              <a:t>?</a:t>
            </a:r>
            <a:endParaRPr lang="en-US" sz="3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2016-04-04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B0A570-0E46-4CE1-894D-18F5FB3BC96E}" type="slidenum">
              <a:rPr lang="en-US" smtClean="0"/>
              <a:t>22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8" name="Content Placeholder 7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520822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Projektin</a:t>
            </a:r>
            <a:r>
              <a:rPr lang="en-US" dirty="0" smtClean="0"/>
              <a:t> </a:t>
            </a:r>
            <a:r>
              <a:rPr lang="en-US" dirty="0" err="1" smtClean="0"/>
              <a:t>tilaaja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2000" y="1988840"/>
            <a:ext cx="8100000" cy="3175200"/>
          </a:xfrm>
        </p:spPr>
        <p:txBody>
          <a:bodyPr/>
          <a:lstStyle/>
          <a:p>
            <a:pPr>
              <a:spcBef>
                <a:spcPts val="600"/>
              </a:spcBef>
            </a:pPr>
            <a:r>
              <a:rPr lang="en-US" sz="1800" dirty="0" err="1" smtClean="0"/>
              <a:t>Vaisala</a:t>
            </a:r>
            <a:r>
              <a:rPr lang="en-US" sz="1800" dirty="0" smtClean="0"/>
              <a:t> Oy</a:t>
            </a:r>
          </a:p>
          <a:p>
            <a:pPr lvl="1">
              <a:spcBef>
                <a:spcPts val="600"/>
              </a:spcBef>
            </a:pPr>
            <a:r>
              <a:rPr lang="en-US" sz="1500" dirty="0" err="1" smtClean="0"/>
              <a:t>Projektiteknikot</a:t>
            </a:r>
            <a:endParaRPr lang="en-US" sz="15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2016-04-04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B0A570-0E46-4CE1-894D-18F5FB3BC96E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2218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8400" y="277200"/>
            <a:ext cx="8805600" cy="703528"/>
          </a:xfrm>
        </p:spPr>
        <p:txBody>
          <a:bodyPr/>
          <a:lstStyle/>
          <a:p>
            <a:r>
              <a:rPr lang="fi-FI" dirty="0" smtClean="0"/>
              <a:t> Vaisala lyhyesti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484784"/>
            <a:ext cx="8100000" cy="3175200"/>
          </a:xfrm>
        </p:spPr>
        <p:txBody>
          <a:bodyPr/>
          <a:lstStyle/>
          <a:p>
            <a:pPr>
              <a:spcBef>
                <a:spcPts val="600"/>
              </a:spcBef>
            </a:pPr>
            <a:r>
              <a:rPr lang="fi-FI" sz="2000" dirty="0" smtClean="0"/>
              <a:t>Vaisala Oy</a:t>
            </a:r>
            <a:endParaRPr lang="en-US" sz="2000" dirty="0"/>
          </a:p>
          <a:p>
            <a:pPr lvl="1">
              <a:spcBef>
                <a:spcPts val="600"/>
              </a:spcBef>
            </a:pPr>
            <a:r>
              <a:rPr lang="en-US" sz="1800" dirty="0" err="1" smtClean="0"/>
              <a:t>Perustettu</a:t>
            </a:r>
            <a:r>
              <a:rPr lang="en-US" sz="1800" dirty="0" smtClean="0"/>
              <a:t> 1936</a:t>
            </a:r>
          </a:p>
          <a:p>
            <a:pPr lvl="1">
              <a:spcBef>
                <a:spcPts val="600"/>
              </a:spcBef>
            </a:pPr>
            <a:r>
              <a:rPr lang="en-US" sz="1800" dirty="0" err="1" smtClean="0"/>
              <a:t>Pääkonttori</a:t>
            </a:r>
            <a:r>
              <a:rPr lang="en-US" sz="1800" dirty="0" smtClean="0"/>
              <a:t> </a:t>
            </a:r>
            <a:r>
              <a:rPr lang="en-US" sz="1800" dirty="0" err="1" smtClean="0"/>
              <a:t>Vantaalla</a:t>
            </a:r>
            <a:endParaRPr lang="en-US" sz="1800" dirty="0" smtClean="0"/>
          </a:p>
          <a:p>
            <a:pPr lvl="1">
              <a:spcBef>
                <a:spcPts val="600"/>
              </a:spcBef>
            </a:pPr>
            <a:r>
              <a:rPr lang="en-US" sz="1800" dirty="0" err="1" smtClean="0"/>
              <a:t>Yli</a:t>
            </a:r>
            <a:r>
              <a:rPr lang="en-US" sz="1800" dirty="0" smtClean="0"/>
              <a:t> 1500 </a:t>
            </a:r>
            <a:r>
              <a:rPr lang="en-US" sz="1800" dirty="0" err="1" smtClean="0"/>
              <a:t>työntekijää</a:t>
            </a:r>
            <a:endParaRPr lang="en-US" sz="1800" dirty="0" smtClean="0"/>
          </a:p>
          <a:p>
            <a:pPr lvl="1">
              <a:spcBef>
                <a:spcPts val="600"/>
              </a:spcBef>
            </a:pPr>
            <a:r>
              <a:rPr lang="en-US" sz="1800" dirty="0" err="1" smtClean="0"/>
              <a:t>Vajaa</a:t>
            </a:r>
            <a:r>
              <a:rPr lang="en-US" sz="1800" dirty="0" smtClean="0"/>
              <a:t> 30 </a:t>
            </a:r>
            <a:r>
              <a:rPr lang="en-US" sz="1800" dirty="0" err="1" smtClean="0"/>
              <a:t>toimistoa</a:t>
            </a:r>
            <a:r>
              <a:rPr lang="en-US" sz="1800" dirty="0" smtClean="0"/>
              <a:t> </a:t>
            </a:r>
            <a:r>
              <a:rPr lang="en-US" sz="1800" dirty="0" err="1" smtClean="0"/>
              <a:t>ympäri</a:t>
            </a:r>
            <a:r>
              <a:rPr lang="en-US" sz="1800" dirty="0" smtClean="0"/>
              <a:t> </a:t>
            </a:r>
            <a:r>
              <a:rPr lang="en-US" sz="1800" dirty="0" err="1" smtClean="0"/>
              <a:t>maailmaa</a:t>
            </a:r>
            <a:endParaRPr lang="en-US" sz="1800" dirty="0" smtClean="0"/>
          </a:p>
          <a:p>
            <a:pPr lvl="1">
              <a:spcBef>
                <a:spcPts val="600"/>
              </a:spcBef>
            </a:pPr>
            <a:r>
              <a:rPr lang="en-US" sz="1800" dirty="0" err="1" smtClean="0"/>
              <a:t>Liikevaihto</a:t>
            </a:r>
            <a:r>
              <a:rPr lang="en-US" sz="1800" dirty="0" smtClean="0"/>
              <a:t> </a:t>
            </a:r>
            <a:r>
              <a:rPr lang="fi-FI" sz="1800" dirty="0" smtClean="0"/>
              <a:t>318.5</a:t>
            </a:r>
            <a:r>
              <a:rPr lang="en-US" sz="1800" dirty="0" smtClean="0"/>
              <a:t> M€ </a:t>
            </a:r>
            <a:r>
              <a:rPr lang="en-US" sz="1800" dirty="0"/>
              <a:t>(</a:t>
            </a:r>
            <a:r>
              <a:rPr lang="en-US" sz="1800" dirty="0" smtClean="0"/>
              <a:t>2015) </a:t>
            </a:r>
          </a:p>
          <a:p>
            <a:pPr lvl="1">
              <a:spcBef>
                <a:spcPts val="600"/>
              </a:spcBef>
            </a:pPr>
            <a:r>
              <a:rPr lang="en-US" sz="1800" dirty="0" err="1" smtClean="0"/>
              <a:t>Asiakkaita</a:t>
            </a:r>
            <a:r>
              <a:rPr lang="en-US" sz="1800" dirty="0" smtClean="0"/>
              <a:t> </a:t>
            </a:r>
            <a:r>
              <a:rPr lang="en-US" sz="1800" dirty="0" err="1" smtClean="0"/>
              <a:t>yli</a:t>
            </a:r>
            <a:r>
              <a:rPr lang="en-US" sz="1800" dirty="0" smtClean="0"/>
              <a:t> 120 </a:t>
            </a:r>
            <a:r>
              <a:rPr lang="en-US" sz="1800" dirty="0" err="1" smtClean="0"/>
              <a:t>maassa</a:t>
            </a:r>
            <a:endParaRPr lang="en-US" sz="1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2016-04-04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B0A570-0E46-4CE1-894D-18F5FB3BC96E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6696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8400" y="277200"/>
            <a:ext cx="8805600" cy="703528"/>
          </a:xfrm>
        </p:spPr>
        <p:txBody>
          <a:bodyPr/>
          <a:lstStyle/>
          <a:p>
            <a:r>
              <a:rPr lang="fi-FI" dirty="0" smtClean="0"/>
              <a:t> Vaisala lyhyesti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484784"/>
            <a:ext cx="8100000" cy="3175200"/>
          </a:xfrm>
        </p:spPr>
        <p:txBody>
          <a:bodyPr/>
          <a:lstStyle/>
          <a:p>
            <a:pPr>
              <a:spcBef>
                <a:spcPts val="600"/>
              </a:spcBef>
            </a:pPr>
            <a:r>
              <a:rPr lang="fi-FI" sz="2000" dirty="0"/>
              <a:t>K</a:t>
            </a:r>
            <a:r>
              <a:rPr lang="fi-FI" sz="2000" dirty="0" smtClean="0"/>
              <a:t>ehittää</a:t>
            </a:r>
            <a:r>
              <a:rPr lang="fi-FI" sz="2000" dirty="0"/>
              <a:t>, valmistaa ja markkinoi tuotteita ja palveluja ympäristönmittaukseen ja teollisuuden mittaustarpeisiin</a:t>
            </a:r>
            <a:r>
              <a:rPr lang="fi-FI" sz="2000" dirty="0" smtClean="0"/>
              <a:t>.</a:t>
            </a:r>
          </a:p>
          <a:p>
            <a:pPr>
              <a:spcBef>
                <a:spcPts val="600"/>
              </a:spcBef>
            </a:pPr>
            <a:endParaRPr lang="fi-FI" sz="2000" dirty="0" smtClean="0"/>
          </a:p>
          <a:p>
            <a:pPr>
              <a:spcBef>
                <a:spcPts val="600"/>
              </a:spcBef>
            </a:pPr>
            <a:r>
              <a:rPr lang="fi-FI" sz="2000" dirty="0" smtClean="0"/>
              <a:t>Ilmatieteelliset</a:t>
            </a:r>
            <a:r>
              <a:rPr lang="fi-FI" sz="2000" dirty="0"/>
              <a:t> laitokset</a:t>
            </a:r>
            <a:r>
              <a:rPr lang="fi-FI" sz="2000" dirty="0" smtClean="0"/>
              <a:t>, </a:t>
            </a:r>
            <a:r>
              <a:rPr lang="fi-FI" sz="2000" dirty="0"/>
              <a:t>tie- ja ilmailuviranomaiset, </a:t>
            </a:r>
            <a:r>
              <a:rPr lang="fi-FI" sz="2000" dirty="0" smtClean="0"/>
              <a:t>puolustusvoimat, energiayhtiöt </a:t>
            </a:r>
            <a:r>
              <a:rPr lang="fi-FI" sz="2000" dirty="0"/>
              <a:t>sekä eri alojen teollisuusyritykset</a:t>
            </a:r>
            <a:r>
              <a:rPr lang="fi-FI" sz="2000" dirty="0" smtClean="0"/>
              <a:t>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2016-04-04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B0A570-0E46-4CE1-894D-18F5FB3BC96E}" type="slidenum">
              <a:rPr lang="en-US" smtClean="0"/>
              <a:t>5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7544" y="3212976"/>
            <a:ext cx="8100000" cy="26257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8479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err="1"/>
              <a:t>Vaisala</a:t>
            </a:r>
            <a:r>
              <a:rPr lang="en-US" sz="3200" dirty="0"/>
              <a:t> </a:t>
            </a:r>
            <a:r>
              <a:rPr lang="en-US" sz="3200" dirty="0" err="1"/>
              <a:t>AviMet</a:t>
            </a:r>
            <a:r>
              <a:rPr lang="en-US" sz="3200" dirty="0"/>
              <a:t>® AWOS </a:t>
            </a:r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sz="3200" dirty="0" smtClean="0"/>
              <a:t>Automated </a:t>
            </a:r>
            <a:r>
              <a:rPr lang="en-US" sz="3200" dirty="0"/>
              <a:t>Weather Observing System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2016-04-04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B0A570-0E46-4CE1-894D-18F5FB3BC96E}" type="slidenum">
              <a:rPr lang="en-US" smtClean="0"/>
              <a:t>6</a:t>
            </a:fld>
            <a:endParaRPr lang="en-US"/>
          </a:p>
        </p:txBody>
      </p:sp>
      <p:pic>
        <p:nvPicPr>
          <p:cNvPr id="1026" name="Picture 2" descr="http://www.vaisala.com/VaisalaImages/APS/WEA-APS-CAR120-compliant-awos-component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340768"/>
            <a:ext cx="7944817" cy="4623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16695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err="1" smtClean="0"/>
              <a:t>Serverikaappi</a:t>
            </a:r>
            <a:endParaRPr lang="en-US" sz="3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2016-04-04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B0A570-0E46-4CE1-894D-18F5FB3BC96E}" type="slidenum">
              <a:rPr lang="en-US" smtClean="0"/>
              <a:t>7</a:t>
            </a:fld>
            <a:endParaRPr lang="en-US"/>
          </a:p>
        </p:txBody>
      </p:sp>
      <p:pic>
        <p:nvPicPr>
          <p:cNvPr id="7" name="Picture 6" descr="C:\Users\ristoa.PK.000\Downloads\20151030_151839 (1)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569600"/>
            <a:ext cx="3086100" cy="4114800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4211960" y="1844824"/>
            <a:ext cx="4122008" cy="3175200"/>
          </a:xfrm>
        </p:spPr>
        <p:txBody>
          <a:bodyPr/>
          <a:lstStyle/>
          <a:p>
            <a:pPr>
              <a:spcBef>
                <a:spcPts val="600"/>
              </a:spcBef>
            </a:pPr>
            <a:r>
              <a:rPr lang="en-US" sz="1800" dirty="0" smtClean="0"/>
              <a:t>150 kg</a:t>
            </a:r>
          </a:p>
          <a:p>
            <a:pPr>
              <a:spcBef>
                <a:spcPts val="600"/>
              </a:spcBef>
            </a:pPr>
            <a:r>
              <a:rPr lang="en-US" sz="1800" dirty="0" smtClean="0"/>
              <a:t>60 x 100 x 200 cm</a:t>
            </a:r>
          </a:p>
          <a:p>
            <a:pPr>
              <a:spcBef>
                <a:spcPts val="600"/>
              </a:spcBef>
            </a:pPr>
            <a:r>
              <a:rPr lang="en-US" sz="1800" dirty="0" err="1" smtClean="0"/>
              <a:t>Renkaat</a:t>
            </a:r>
            <a:r>
              <a:rPr lang="en-US" sz="1800" dirty="0" smtClean="0"/>
              <a:t> ja </a:t>
            </a:r>
            <a:r>
              <a:rPr lang="en-US" sz="1800" dirty="0" err="1" smtClean="0"/>
              <a:t>korkeussäädettävät</a:t>
            </a:r>
            <a:r>
              <a:rPr lang="en-US" sz="1800" dirty="0" smtClean="0"/>
              <a:t> </a:t>
            </a:r>
            <a:r>
              <a:rPr lang="en-US" sz="1800" dirty="0" err="1" smtClean="0"/>
              <a:t>jalat</a:t>
            </a:r>
            <a:endParaRPr lang="en-US" sz="1800" dirty="0" smtClean="0"/>
          </a:p>
          <a:p>
            <a:pPr>
              <a:spcBef>
                <a:spcPts val="600"/>
              </a:spcBef>
            </a:pPr>
            <a:endParaRPr lang="en-US" sz="1800" dirty="0"/>
          </a:p>
          <a:p>
            <a:pPr>
              <a:spcBef>
                <a:spcPts val="600"/>
              </a:spcBef>
            </a:pPr>
            <a:r>
              <a:rPr lang="en-US" sz="1800" dirty="0" err="1" smtClean="0"/>
              <a:t>Puulava</a:t>
            </a:r>
            <a:r>
              <a:rPr lang="en-US" sz="1800" dirty="0" smtClean="0"/>
              <a:t> ja </a:t>
            </a:r>
            <a:r>
              <a:rPr lang="en-US" sz="1800" dirty="0" err="1" smtClean="0"/>
              <a:t>vanerilevy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3519981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err="1" smtClean="0"/>
              <a:t>Serverikaappi</a:t>
            </a:r>
            <a:endParaRPr lang="en-US" sz="3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2016-04-04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B0A570-0E46-4CE1-894D-18F5FB3BC96E}" type="slidenum">
              <a:rPr lang="en-US" smtClean="0"/>
              <a:t>8</a:t>
            </a:fld>
            <a:endParaRPr lang="en-US"/>
          </a:p>
        </p:txBody>
      </p:sp>
      <p:pic>
        <p:nvPicPr>
          <p:cNvPr id="7" name="Picture 6" descr="C:\Users\ristoa.PK.000\Downloads\20151030_151839 (1)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569600"/>
            <a:ext cx="3086100" cy="4114800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4211960" y="1844824"/>
            <a:ext cx="4122008" cy="3175200"/>
          </a:xfrm>
        </p:spPr>
        <p:txBody>
          <a:bodyPr/>
          <a:lstStyle/>
          <a:p>
            <a:pPr>
              <a:spcBef>
                <a:spcPts val="600"/>
              </a:spcBef>
            </a:pPr>
            <a:r>
              <a:rPr lang="en-US" sz="1800" dirty="0" smtClean="0"/>
              <a:t>5 </a:t>
            </a:r>
            <a:r>
              <a:rPr lang="en-US" sz="1800" dirty="0" err="1" smtClean="0"/>
              <a:t>henkilöä</a:t>
            </a:r>
            <a:endParaRPr lang="en-US" sz="1800" dirty="0" smtClean="0"/>
          </a:p>
          <a:p>
            <a:pPr>
              <a:spcBef>
                <a:spcPts val="600"/>
              </a:spcBef>
            </a:pPr>
            <a:r>
              <a:rPr lang="en-US" sz="1800" dirty="0" smtClean="0"/>
              <a:t>1 </a:t>
            </a:r>
            <a:r>
              <a:rPr lang="en-US" sz="1800" dirty="0" err="1" smtClean="0"/>
              <a:t>pumppukärry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1228138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err="1"/>
              <a:t>Serverikaappi</a:t>
            </a:r>
            <a:endParaRPr lang="en-US" sz="3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2016-04-04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B0A570-0E46-4CE1-894D-18F5FB3BC96E}" type="slidenum">
              <a:rPr lang="en-US" smtClean="0"/>
              <a:t>9</a:t>
            </a:fld>
            <a:endParaRPr lang="en-US"/>
          </a:p>
        </p:txBody>
      </p:sp>
      <p:pic>
        <p:nvPicPr>
          <p:cNvPr id="7" name="Picture 6" descr="C:\Users\ristoa.PK.000\Downloads\20151030_151839 (1)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569600"/>
            <a:ext cx="3086100" cy="4114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050" name="Picture 2" descr="http://www.harborfreight.com/media/catalog/product/cache/1/image/9df78eab33525d08d6e5fb8d27136e95/i/m/image_2554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6431" y="634346"/>
            <a:ext cx="1650543" cy="16505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://img.weiku.com/waterpicture/2011/10/21/22/Manual_Forklift_TT_BC300_634591374141306367_2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80489" y="2881091"/>
            <a:ext cx="2857500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46-1138 | Quickloader taakkaliinapari 700 k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6296" y="1080310"/>
            <a:ext cx="1378635" cy="13786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http://diyskate.com/img/ramps/kicker_01/kicker_ramp_06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2439540"/>
            <a:ext cx="2727672" cy="14938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9" descr="C:\Users\ristoa\Downloads\20160413_110450.jpg"/>
          <p:cNvPicPr/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508" t="11270" r="5637" b="9394"/>
          <a:stretch/>
        </p:blipFill>
        <p:spPr bwMode="auto">
          <a:xfrm>
            <a:off x="6528046" y="4088048"/>
            <a:ext cx="2294255" cy="160909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381271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Vaisala 16_9 wide">
  <a:themeElements>
    <a:clrScheme name="New Vaisala">
      <a:dk1>
        <a:srgbClr val="000000"/>
      </a:dk1>
      <a:lt1>
        <a:srgbClr val="FFFFFF"/>
      </a:lt1>
      <a:dk2>
        <a:srgbClr val="0099B5"/>
      </a:dk2>
      <a:lt2>
        <a:srgbClr val="7D7D7D"/>
      </a:lt2>
      <a:accent1>
        <a:srgbClr val="00728F"/>
      </a:accent1>
      <a:accent2>
        <a:srgbClr val="D15B05"/>
      </a:accent2>
      <a:accent3>
        <a:srgbClr val="009AC8"/>
      </a:accent3>
      <a:accent4>
        <a:srgbClr val="006600"/>
      </a:accent4>
      <a:accent5>
        <a:srgbClr val="AABCC6"/>
      </a:accent5>
      <a:accent6>
        <a:srgbClr val="FFDE6C"/>
      </a:accent6>
      <a:hlink>
        <a:srgbClr val="D15B05"/>
      </a:hlink>
      <a:folHlink>
        <a:srgbClr val="FFDE6C"/>
      </a:folHlink>
    </a:clrScheme>
    <a:fontScheme name="Vaisala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298</TotalTime>
  <Words>231</Words>
  <Application>Microsoft Office PowerPoint</Application>
  <PresentationFormat>On-screen Show (4:3)</PresentationFormat>
  <Paragraphs>137</Paragraphs>
  <Slides>22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7" baseType="lpstr">
      <vt:lpstr>Arial</vt:lpstr>
      <vt:lpstr>Calibri</vt:lpstr>
      <vt:lpstr>Times New Roman</vt:lpstr>
      <vt:lpstr>Wingdings</vt:lpstr>
      <vt:lpstr>Vaisala 16_9 wide</vt:lpstr>
      <vt:lpstr>Serverikaapin laskeminen lavalta</vt:lpstr>
      <vt:lpstr>Runko</vt:lpstr>
      <vt:lpstr>Projektin tilaaja</vt:lpstr>
      <vt:lpstr> Vaisala lyhyesti</vt:lpstr>
      <vt:lpstr> Vaisala lyhyesti</vt:lpstr>
      <vt:lpstr>Vaisala AviMet® AWOS  Automated Weather Observing System</vt:lpstr>
      <vt:lpstr>Serverikaappi</vt:lpstr>
      <vt:lpstr>Serverikaappi</vt:lpstr>
      <vt:lpstr>Serverikaappi</vt:lpstr>
      <vt:lpstr>Serverikaappi</vt:lpstr>
      <vt:lpstr>Ramppi</vt:lpstr>
      <vt:lpstr>Ramppi</vt:lpstr>
      <vt:lpstr>Ramppi</vt:lpstr>
      <vt:lpstr>Ramppi</vt:lpstr>
      <vt:lpstr>Ramppi</vt:lpstr>
      <vt:lpstr>Ramppi</vt:lpstr>
      <vt:lpstr>Ramppi</vt:lpstr>
      <vt:lpstr>Ramppi</vt:lpstr>
      <vt:lpstr>Yhteenveto</vt:lpstr>
      <vt:lpstr>Entä jos…</vt:lpstr>
      <vt:lpstr>Entä jos…</vt:lpstr>
      <vt:lpstr>Kysymyksiä?</vt:lpstr>
    </vt:vector>
  </TitlesOfParts>
  <Company>Metropolia AMK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Risto Alakoski</dc:creator>
  <cp:lastModifiedBy>Risto Alakoski</cp:lastModifiedBy>
  <cp:revision>37</cp:revision>
  <dcterms:created xsi:type="dcterms:W3CDTF">2016-03-29T06:20:58Z</dcterms:created>
  <dcterms:modified xsi:type="dcterms:W3CDTF">2016-04-25T11:19:21Z</dcterms:modified>
</cp:coreProperties>
</file>