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sldIdLst>
    <p:sldId id="259" r:id="rId2"/>
    <p:sldId id="258" r:id="rId3"/>
    <p:sldId id="280" r:id="rId4"/>
    <p:sldId id="260" r:id="rId5"/>
    <p:sldId id="272" r:id="rId6"/>
    <p:sldId id="270" r:id="rId7"/>
    <p:sldId id="273" r:id="rId8"/>
    <p:sldId id="275" r:id="rId9"/>
    <p:sldId id="274" r:id="rId10"/>
    <p:sldId id="277" r:id="rId11"/>
    <p:sldId id="278" r:id="rId12"/>
    <p:sldId id="276" r:id="rId13"/>
    <p:sldId id="271" r:id="rId14"/>
    <p:sldId id="261" r:id="rId15"/>
    <p:sldId id="262" r:id="rId16"/>
    <p:sldId id="263" r:id="rId17"/>
    <p:sldId id="264" r:id="rId18"/>
    <p:sldId id="268" r:id="rId19"/>
    <p:sldId id="269" r:id="rId2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378C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928" autoAdjust="0"/>
  </p:normalViewPr>
  <p:slideViewPr>
    <p:cSldViewPr>
      <p:cViewPr varScale="1">
        <p:scale>
          <a:sx n="68" d="100"/>
          <a:sy n="68" d="100"/>
        </p:scale>
        <p:origin x="12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47620F-6733-4560-B596-83BE9AE4B9BF}" type="doc">
      <dgm:prSet loTypeId="urn:microsoft.com/office/officeart/2005/8/layout/pyramid4" loCatId="pyramid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fi-FI"/>
        </a:p>
      </dgm:t>
    </dgm:pt>
    <dgm:pt modelId="{D7A7196B-2344-4D83-AC80-316399112E28}">
      <dgm:prSet phldrT="[Teksti]" custT="1"/>
      <dgm:spPr/>
      <dgm:t>
        <a:bodyPr/>
        <a:lstStyle/>
        <a:p>
          <a:r>
            <a:rPr lang="fi-FI" sz="900" dirty="0" smtClean="0">
              <a:solidFill>
                <a:schemeClr val="tx1"/>
              </a:solidFill>
            </a:rPr>
            <a:t>Yritykset</a:t>
          </a:r>
          <a:endParaRPr lang="fi-FI" sz="900" dirty="0">
            <a:solidFill>
              <a:schemeClr val="tx1"/>
            </a:solidFill>
          </a:endParaRPr>
        </a:p>
      </dgm:t>
    </dgm:pt>
    <dgm:pt modelId="{4FECD1A5-05C8-4A7C-9FC9-8968886DED84}" type="parTrans" cxnId="{915CC95C-0083-4932-9CE8-944BD5C0F91E}">
      <dgm:prSet/>
      <dgm:spPr/>
      <dgm:t>
        <a:bodyPr/>
        <a:lstStyle/>
        <a:p>
          <a:endParaRPr lang="fi-FI"/>
        </a:p>
      </dgm:t>
    </dgm:pt>
    <dgm:pt modelId="{2E58D28A-F4A5-4D3C-BA3F-A419D8313AE7}" type="sibTrans" cxnId="{915CC95C-0083-4932-9CE8-944BD5C0F91E}">
      <dgm:prSet/>
      <dgm:spPr/>
      <dgm:t>
        <a:bodyPr/>
        <a:lstStyle/>
        <a:p>
          <a:endParaRPr lang="fi-FI"/>
        </a:p>
      </dgm:t>
    </dgm:pt>
    <dgm:pt modelId="{EC948AD6-88DA-4501-95B6-8622B57B0D99}">
      <dgm:prSet phldrT="[Teksti]" custT="1"/>
      <dgm:spPr/>
      <dgm:t>
        <a:bodyPr/>
        <a:lstStyle/>
        <a:p>
          <a:r>
            <a:rPr lang="fi-FI" sz="900" dirty="0" smtClean="0">
              <a:solidFill>
                <a:schemeClr val="tx1"/>
              </a:solidFill>
            </a:rPr>
            <a:t>2. aste</a:t>
          </a:r>
          <a:endParaRPr lang="fi-FI" sz="900" dirty="0">
            <a:solidFill>
              <a:schemeClr val="tx1"/>
            </a:solidFill>
          </a:endParaRPr>
        </a:p>
      </dgm:t>
    </dgm:pt>
    <dgm:pt modelId="{0E4C6B64-6FBD-425C-8168-9D5EA6F06EB1}" type="parTrans" cxnId="{6B58F343-7B9D-468E-A6F7-B188F3EDE0EE}">
      <dgm:prSet/>
      <dgm:spPr/>
      <dgm:t>
        <a:bodyPr/>
        <a:lstStyle/>
        <a:p>
          <a:endParaRPr lang="fi-FI"/>
        </a:p>
      </dgm:t>
    </dgm:pt>
    <dgm:pt modelId="{7C965998-995C-4A0E-96DC-22D8D113F536}" type="sibTrans" cxnId="{6B58F343-7B9D-468E-A6F7-B188F3EDE0EE}">
      <dgm:prSet/>
      <dgm:spPr/>
      <dgm:t>
        <a:bodyPr/>
        <a:lstStyle/>
        <a:p>
          <a:endParaRPr lang="fi-FI"/>
        </a:p>
      </dgm:t>
    </dgm:pt>
    <dgm:pt modelId="{D9B752A7-11D3-4C04-8E32-10737FA3212E}">
      <dgm:prSet phldrT="[Teksti]" custT="1"/>
      <dgm:spPr/>
      <dgm:t>
        <a:bodyPr/>
        <a:lstStyle/>
        <a:p>
          <a:r>
            <a:rPr lang="fi-FI" sz="900" dirty="0" smtClean="0">
              <a:solidFill>
                <a:schemeClr val="tx1"/>
              </a:solidFill>
            </a:rPr>
            <a:t>TEINIMINNO-TALKOOT-MALLI</a:t>
          </a:r>
          <a:endParaRPr lang="fi-FI" sz="900" dirty="0">
            <a:solidFill>
              <a:schemeClr val="tx1"/>
            </a:solidFill>
          </a:endParaRPr>
        </a:p>
      </dgm:t>
    </dgm:pt>
    <dgm:pt modelId="{D0F648BA-254A-4CBE-809E-E4CEC53BA0A3}" type="parTrans" cxnId="{46209E34-DD7F-44F3-BC63-59D507E849A8}">
      <dgm:prSet/>
      <dgm:spPr/>
      <dgm:t>
        <a:bodyPr/>
        <a:lstStyle/>
        <a:p>
          <a:endParaRPr lang="fi-FI"/>
        </a:p>
      </dgm:t>
    </dgm:pt>
    <dgm:pt modelId="{E3C0CF6F-FCB3-4E20-BCC7-46FCC5974C7F}" type="sibTrans" cxnId="{46209E34-DD7F-44F3-BC63-59D507E849A8}">
      <dgm:prSet/>
      <dgm:spPr/>
      <dgm:t>
        <a:bodyPr/>
        <a:lstStyle/>
        <a:p>
          <a:endParaRPr lang="fi-FI"/>
        </a:p>
      </dgm:t>
    </dgm:pt>
    <dgm:pt modelId="{8F52632A-2D16-4843-83B7-589F4FB306C4}">
      <dgm:prSet phldrT="[Teksti]" custT="1"/>
      <dgm:spPr/>
      <dgm:t>
        <a:bodyPr/>
        <a:lstStyle/>
        <a:p>
          <a:r>
            <a:rPr lang="fi-FI" sz="900" dirty="0" smtClean="0">
              <a:solidFill>
                <a:schemeClr val="tx1"/>
              </a:solidFill>
            </a:rPr>
            <a:t>Ammatillinen korkea-aste</a:t>
          </a:r>
          <a:endParaRPr lang="fi-FI" sz="900" dirty="0">
            <a:solidFill>
              <a:schemeClr val="tx1"/>
            </a:solidFill>
          </a:endParaRPr>
        </a:p>
      </dgm:t>
    </dgm:pt>
    <dgm:pt modelId="{1C330555-21FB-4723-8AF1-06BFCBE68B63}" type="parTrans" cxnId="{20C75423-12A5-49F9-8CFE-F64374DB9EC6}">
      <dgm:prSet/>
      <dgm:spPr/>
      <dgm:t>
        <a:bodyPr/>
        <a:lstStyle/>
        <a:p>
          <a:endParaRPr lang="fi-FI"/>
        </a:p>
      </dgm:t>
    </dgm:pt>
    <dgm:pt modelId="{02040C21-4D74-4F84-86D5-41A12AB1A45F}" type="sibTrans" cxnId="{20C75423-12A5-49F9-8CFE-F64374DB9EC6}">
      <dgm:prSet/>
      <dgm:spPr/>
      <dgm:t>
        <a:bodyPr/>
        <a:lstStyle/>
        <a:p>
          <a:endParaRPr lang="fi-FI"/>
        </a:p>
      </dgm:t>
    </dgm:pt>
    <dgm:pt modelId="{E4A462AB-E017-476E-903D-0D99012443CE}" type="pres">
      <dgm:prSet presAssocID="{D047620F-6733-4560-B596-83BE9AE4B9BF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4CE50F1D-A544-42FB-A831-8D8B406DA826}" type="pres">
      <dgm:prSet presAssocID="{D047620F-6733-4560-B596-83BE9AE4B9BF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F1BF0FD-7DF6-483A-9E90-E498ED8BCBEB}" type="pres">
      <dgm:prSet presAssocID="{D047620F-6733-4560-B596-83BE9AE4B9BF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E72F6E1-526F-4EE7-AE22-D7E67A0BA385}" type="pres">
      <dgm:prSet presAssocID="{D047620F-6733-4560-B596-83BE9AE4B9BF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6541D7A-3A78-4DC2-A12A-177BC855A4D1}" type="pres">
      <dgm:prSet presAssocID="{D047620F-6733-4560-B596-83BE9AE4B9BF}" presName="triangle4" presStyleLbl="node1" presStyleIdx="3" presStyleCnt="4" custLinFactNeighborY="-77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6B58F343-7B9D-468E-A6F7-B188F3EDE0EE}" srcId="{D047620F-6733-4560-B596-83BE9AE4B9BF}" destId="{EC948AD6-88DA-4501-95B6-8622B57B0D99}" srcOrd="1" destOrd="0" parTransId="{0E4C6B64-6FBD-425C-8168-9D5EA6F06EB1}" sibTransId="{7C965998-995C-4A0E-96DC-22D8D113F536}"/>
    <dgm:cxn modelId="{4EAC7494-2024-40F8-9DD8-C52330C23975}" type="presOf" srcId="{D9B752A7-11D3-4C04-8E32-10737FA3212E}" destId="{9E72F6E1-526F-4EE7-AE22-D7E67A0BA385}" srcOrd="0" destOrd="0" presId="urn:microsoft.com/office/officeart/2005/8/layout/pyramid4"/>
    <dgm:cxn modelId="{20C75423-12A5-49F9-8CFE-F64374DB9EC6}" srcId="{D047620F-6733-4560-B596-83BE9AE4B9BF}" destId="{8F52632A-2D16-4843-83B7-589F4FB306C4}" srcOrd="3" destOrd="0" parTransId="{1C330555-21FB-4723-8AF1-06BFCBE68B63}" sibTransId="{02040C21-4D74-4F84-86D5-41A12AB1A45F}"/>
    <dgm:cxn modelId="{46209E34-DD7F-44F3-BC63-59D507E849A8}" srcId="{D047620F-6733-4560-B596-83BE9AE4B9BF}" destId="{D9B752A7-11D3-4C04-8E32-10737FA3212E}" srcOrd="2" destOrd="0" parTransId="{D0F648BA-254A-4CBE-809E-E4CEC53BA0A3}" sibTransId="{E3C0CF6F-FCB3-4E20-BCC7-46FCC5974C7F}"/>
    <dgm:cxn modelId="{3B7E82DD-6151-435A-AB8D-C3A801507573}" type="presOf" srcId="{D047620F-6733-4560-B596-83BE9AE4B9BF}" destId="{E4A462AB-E017-476E-903D-0D99012443CE}" srcOrd="0" destOrd="0" presId="urn:microsoft.com/office/officeart/2005/8/layout/pyramid4"/>
    <dgm:cxn modelId="{BAA6E25D-4077-4B0F-92BD-D3075F62A8DC}" type="presOf" srcId="{D7A7196B-2344-4D83-AC80-316399112E28}" destId="{4CE50F1D-A544-42FB-A831-8D8B406DA826}" srcOrd="0" destOrd="0" presId="urn:microsoft.com/office/officeart/2005/8/layout/pyramid4"/>
    <dgm:cxn modelId="{4EEF3F4D-FEEB-40B6-A52B-8411339DFE83}" type="presOf" srcId="{EC948AD6-88DA-4501-95B6-8622B57B0D99}" destId="{8F1BF0FD-7DF6-483A-9E90-E498ED8BCBEB}" srcOrd="0" destOrd="0" presId="urn:microsoft.com/office/officeart/2005/8/layout/pyramid4"/>
    <dgm:cxn modelId="{915CC95C-0083-4932-9CE8-944BD5C0F91E}" srcId="{D047620F-6733-4560-B596-83BE9AE4B9BF}" destId="{D7A7196B-2344-4D83-AC80-316399112E28}" srcOrd="0" destOrd="0" parTransId="{4FECD1A5-05C8-4A7C-9FC9-8968886DED84}" sibTransId="{2E58D28A-F4A5-4D3C-BA3F-A419D8313AE7}"/>
    <dgm:cxn modelId="{2CA1AC46-B322-44A1-95D6-FA5391202329}" type="presOf" srcId="{8F52632A-2D16-4843-83B7-589F4FB306C4}" destId="{C6541D7A-3A78-4DC2-A12A-177BC855A4D1}" srcOrd="0" destOrd="0" presId="urn:microsoft.com/office/officeart/2005/8/layout/pyramid4"/>
    <dgm:cxn modelId="{59512939-9D57-4766-A67B-E7ED250B9CE3}" type="presParOf" srcId="{E4A462AB-E017-476E-903D-0D99012443CE}" destId="{4CE50F1D-A544-42FB-A831-8D8B406DA826}" srcOrd="0" destOrd="0" presId="urn:microsoft.com/office/officeart/2005/8/layout/pyramid4"/>
    <dgm:cxn modelId="{28A452EA-1376-4BEE-96F5-A35FC9383529}" type="presParOf" srcId="{E4A462AB-E017-476E-903D-0D99012443CE}" destId="{8F1BF0FD-7DF6-483A-9E90-E498ED8BCBEB}" srcOrd="1" destOrd="0" presId="urn:microsoft.com/office/officeart/2005/8/layout/pyramid4"/>
    <dgm:cxn modelId="{D4A5912B-E016-49E1-BD93-59EE71840DA9}" type="presParOf" srcId="{E4A462AB-E017-476E-903D-0D99012443CE}" destId="{9E72F6E1-526F-4EE7-AE22-D7E67A0BA385}" srcOrd="2" destOrd="0" presId="urn:microsoft.com/office/officeart/2005/8/layout/pyramid4"/>
    <dgm:cxn modelId="{5E66840F-D0CF-4DEC-9269-AF4A85C5761B}" type="presParOf" srcId="{E4A462AB-E017-476E-903D-0D99012443CE}" destId="{C6541D7A-3A78-4DC2-A12A-177BC855A4D1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19CC2D-77FF-4330-9A1C-7955162A2925}" type="doc">
      <dgm:prSet loTypeId="urn:microsoft.com/office/officeart/2005/8/layout/funnel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i-FI"/>
        </a:p>
      </dgm:t>
    </dgm:pt>
    <dgm:pt modelId="{9B5998C2-DA16-4CAB-AEBA-DA086D651B24}">
      <dgm:prSet phldrT="[Teksti]"/>
      <dgm:spPr/>
      <dgm:t>
        <a:bodyPr/>
        <a:lstStyle/>
        <a:p>
          <a:r>
            <a:rPr lang="fi-FI" dirty="0" smtClean="0">
              <a:solidFill>
                <a:schemeClr val="bg1"/>
              </a:solidFill>
            </a:rPr>
            <a:t>Yrityksen haaste / ongelma</a:t>
          </a:r>
          <a:endParaRPr lang="fi-FI" dirty="0">
            <a:solidFill>
              <a:schemeClr val="bg1"/>
            </a:solidFill>
          </a:endParaRPr>
        </a:p>
      </dgm:t>
    </dgm:pt>
    <dgm:pt modelId="{8A304066-0682-4BB1-A6B8-9A1F5A195778}" type="parTrans" cxnId="{6D732E78-DA1F-428A-9ACE-14DC36D42827}">
      <dgm:prSet/>
      <dgm:spPr/>
      <dgm:t>
        <a:bodyPr/>
        <a:lstStyle/>
        <a:p>
          <a:endParaRPr lang="fi-FI"/>
        </a:p>
      </dgm:t>
    </dgm:pt>
    <dgm:pt modelId="{2F0BED55-AD3C-4C0A-91D3-8220242642DF}" type="sibTrans" cxnId="{6D732E78-DA1F-428A-9ACE-14DC36D42827}">
      <dgm:prSet/>
      <dgm:spPr/>
      <dgm:t>
        <a:bodyPr/>
        <a:lstStyle/>
        <a:p>
          <a:endParaRPr lang="fi-FI"/>
        </a:p>
      </dgm:t>
    </dgm:pt>
    <dgm:pt modelId="{D53960D2-2902-4780-8617-917A25051542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Monialainen opiskelijaryhmä</a:t>
          </a:r>
          <a:endParaRPr lang="fi-FI" dirty="0">
            <a:solidFill>
              <a:schemeClr val="tx1"/>
            </a:solidFill>
          </a:endParaRPr>
        </a:p>
      </dgm:t>
    </dgm:pt>
    <dgm:pt modelId="{36AFA20D-859F-4AB6-8A8D-925BBE2B3258}" type="parTrans" cxnId="{271E84A3-9464-4A93-A0CB-62D6AD29BDD7}">
      <dgm:prSet/>
      <dgm:spPr/>
      <dgm:t>
        <a:bodyPr/>
        <a:lstStyle/>
        <a:p>
          <a:endParaRPr lang="fi-FI"/>
        </a:p>
      </dgm:t>
    </dgm:pt>
    <dgm:pt modelId="{A36B2E04-0824-41DC-A182-7A9F558F13AD}" type="sibTrans" cxnId="{271E84A3-9464-4A93-A0CB-62D6AD29BDD7}">
      <dgm:prSet/>
      <dgm:spPr/>
      <dgm:t>
        <a:bodyPr/>
        <a:lstStyle/>
        <a:p>
          <a:endParaRPr lang="fi-FI"/>
        </a:p>
      </dgm:t>
    </dgm:pt>
    <dgm:pt modelId="{B32F578D-F6C4-43D7-8169-08757B886D28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Pedagogisesti ohjattu kehittämisprosessi</a:t>
          </a:r>
          <a:endParaRPr lang="fi-FI" dirty="0">
            <a:solidFill>
              <a:schemeClr val="tx1"/>
            </a:solidFill>
          </a:endParaRPr>
        </a:p>
      </dgm:t>
    </dgm:pt>
    <dgm:pt modelId="{E975E1A6-2ECB-421B-974C-15580CE59258}" type="parTrans" cxnId="{F8FF8074-9C16-490E-A122-42C1176409A8}">
      <dgm:prSet/>
      <dgm:spPr/>
      <dgm:t>
        <a:bodyPr/>
        <a:lstStyle/>
        <a:p>
          <a:endParaRPr lang="fi-FI"/>
        </a:p>
      </dgm:t>
    </dgm:pt>
    <dgm:pt modelId="{FB9141A0-01C5-434F-A0C7-E573F6CB6391}" type="sibTrans" cxnId="{F8FF8074-9C16-490E-A122-42C1176409A8}">
      <dgm:prSet/>
      <dgm:spPr/>
      <dgm:t>
        <a:bodyPr/>
        <a:lstStyle/>
        <a:p>
          <a:endParaRPr lang="fi-FI"/>
        </a:p>
      </dgm:t>
    </dgm:pt>
    <dgm:pt modelId="{04A459EE-A79A-45D9-9539-2095F83A862C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UUSI INNOVAATIO </a:t>
          </a:r>
        </a:p>
        <a:p>
          <a:r>
            <a:rPr lang="fi-FI" dirty="0" smtClean="0">
              <a:solidFill>
                <a:schemeClr val="tx1"/>
              </a:solidFill>
            </a:rPr>
            <a:t>= aidoille markkinoille toteutettava </a:t>
          </a:r>
        </a:p>
        <a:p>
          <a:r>
            <a:rPr lang="fi-FI" dirty="0" smtClean="0">
              <a:solidFill>
                <a:schemeClr val="tx1"/>
              </a:solidFill>
            </a:rPr>
            <a:t>ratkaisu yrityksen haasteeseen</a:t>
          </a:r>
        </a:p>
      </dgm:t>
    </dgm:pt>
    <dgm:pt modelId="{FE0D130D-5C56-4641-B037-CE253F030343}" type="parTrans" cxnId="{87411C19-203F-4824-96E3-C714D6C0F6DC}">
      <dgm:prSet/>
      <dgm:spPr/>
      <dgm:t>
        <a:bodyPr/>
        <a:lstStyle/>
        <a:p>
          <a:endParaRPr lang="fi-FI"/>
        </a:p>
      </dgm:t>
    </dgm:pt>
    <dgm:pt modelId="{0FADC732-43C6-48C9-A30E-C9B02B1279C4}" type="sibTrans" cxnId="{87411C19-203F-4824-96E3-C714D6C0F6DC}">
      <dgm:prSet/>
      <dgm:spPr/>
      <dgm:t>
        <a:bodyPr/>
        <a:lstStyle/>
        <a:p>
          <a:endParaRPr lang="fi-FI"/>
        </a:p>
      </dgm:t>
    </dgm:pt>
    <dgm:pt modelId="{685BF9F6-103E-4381-B24B-E93E6CA98185}" type="pres">
      <dgm:prSet presAssocID="{0419CC2D-77FF-4330-9A1C-7955162A292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C5502226-72DC-4A89-B85D-3628AEF17313}" type="pres">
      <dgm:prSet presAssocID="{0419CC2D-77FF-4330-9A1C-7955162A2925}" presName="ellipse" presStyleLbl="trBgShp" presStyleIdx="0" presStyleCnt="1"/>
      <dgm:spPr/>
    </dgm:pt>
    <dgm:pt modelId="{C205A5C0-EEB1-4C88-9114-A03C33FD6818}" type="pres">
      <dgm:prSet presAssocID="{0419CC2D-77FF-4330-9A1C-7955162A2925}" presName="arrow1" presStyleLbl="fgShp" presStyleIdx="0" presStyleCnt="1"/>
      <dgm:spPr/>
    </dgm:pt>
    <dgm:pt modelId="{BADF01EE-97B0-4A04-B3AF-1276FB2CC07C}" type="pres">
      <dgm:prSet presAssocID="{0419CC2D-77FF-4330-9A1C-7955162A292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9F54D1-4F05-4F26-8D98-55CF30FAFEBC}" type="pres">
      <dgm:prSet presAssocID="{D53960D2-2902-4780-8617-917A2505154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C2B9D5-62C5-433C-A777-5A2343D89F39}" type="pres">
      <dgm:prSet presAssocID="{B32F578D-F6C4-43D7-8169-08757B886D2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7372A34-411A-43D1-89CA-5BC4B36143E0}" type="pres">
      <dgm:prSet presAssocID="{04A459EE-A79A-45D9-9539-2095F83A862C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BEF3218-122E-4E4C-96A8-7CCD31E53945}" type="pres">
      <dgm:prSet presAssocID="{0419CC2D-77FF-4330-9A1C-7955162A2925}" presName="funnel" presStyleLbl="trAlignAcc1" presStyleIdx="0" presStyleCnt="1"/>
      <dgm:spPr/>
    </dgm:pt>
  </dgm:ptLst>
  <dgm:cxnLst>
    <dgm:cxn modelId="{87411C19-203F-4824-96E3-C714D6C0F6DC}" srcId="{0419CC2D-77FF-4330-9A1C-7955162A2925}" destId="{04A459EE-A79A-45D9-9539-2095F83A862C}" srcOrd="3" destOrd="0" parTransId="{FE0D130D-5C56-4641-B037-CE253F030343}" sibTransId="{0FADC732-43C6-48C9-A30E-C9B02B1279C4}"/>
    <dgm:cxn modelId="{3F098556-80DA-4838-BB1C-63BF4AAF545C}" type="presOf" srcId="{B32F578D-F6C4-43D7-8169-08757B886D28}" destId="{1C9F54D1-4F05-4F26-8D98-55CF30FAFEBC}" srcOrd="0" destOrd="0" presId="urn:microsoft.com/office/officeart/2005/8/layout/funnel1"/>
    <dgm:cxn modelId="{65DB7934-6352-404B-9B08-A9F681B5325B}" type="presOf" srcId="{D53960D2-2902-4780-8617-917A25051542}" destId="{1CC2B9D5-62C5-433C-A777-5A2343D89F39}" srcOrd="0" destOrd="0" presId="urn:microsoft.com/office/officeart/2005/8/layout/funnel1"/>
    <dgm:cxn modelId="{18811F75-D4AE-4B60-A376-C127DA586DA1}" type="presOf" srcId="{0419CC2D-77FF-4330-9A1C-7955162A2925}" destId="{685BF9F6-103E-4381-B24B-E93E6CA98185}" srcOrd="0" destOrd="0" presId="urn:microsoft.com/office/officeart/2005/8/layout/funnel1"/>
    <dgm:cxn modelId="{F37CA978-8219-4C8A-9D1E-C4C3B32F1BF5}" type="presOf" srcId="{04A459EE-A79A-45D9-9539-2095F83A862C}" destId="{BADF01EE-97B0-4A04-B3AF-1276FB2CC07C}" srcOrd="0" destOrd="0" presId="urn:microsoft.com/office/officeart/2005/8/layout/funnel1"/>
    <dgm:cxn modelId="{6D732E78-DA1F-428A-9ACE-14DC36D42827}" srcId="{0419CC2D-77FF-4330-9A1C-7955162A2925}" destId="{9B5998C2-DA16-4CAB-AEBA-DA086D651B24}" srcOrd="0" destOrd="0" parTransId="{8A304066-0682-4BB1-A6B8-9A1F5A195778}" sibTransId="{2F0BED55-AD3C-4C0A-91D3-8220242642DF}"/>
    <dgm:cxn modelId="{7F11EEF4-3164-43F0-8E63-7663B3BB10BB}" type="presOf" srcId="{9B5998C2-DA16-4CAB-AEBA-DA086D651B24}" destId="{47372A34-411A-43D1-89CA-5BC4B36143E0}" srcOrd="0" destOrd="0" presId="urn:microsoft.com/office/officeart/2005/8/layout/funnel1"/>
    <dgm:cxn modelId="{271E84A3-9464-4A93-A0CB-62D6AD29BDD7}" srcId="{0419CC2D-77FF-4330-9A1C-7955162A2925}" destId="{D53960D2-2902-4780-8617-917A25051542}" srcOrd="1" destOrd="0" parTransId="{36AFA20D-859F-4AB6-8A8D-925BBE2B3258}" sibTransId="{A36B2E04-0824-41DC-A182-7A9F558F13AD}"/>
    <dgm:cxn modelId="{F8FF8074-9C16-490E-A122-42C1176409A8}" srcId="{0419CC2D-77FF-4330-9A1C-7955162A2925}" destId="{B32F578D-F6C4-43D7-8169-08757B886D28}" srcOrd="2" destOrd="0" parTransId="{E975E1A6-2ECB-421B-974C-15580CE59258}" sibTransId="{FB9141A0-01C5-434F-A0C7-E573F6CB6391}"/>
    <dgm:cxn modelId="{77BE0BFA-9C98-47D9-AEAA-0C028A16F5F2}" type="presParOf" srcId="{685BF9F6-103E-4381-B24B-E93E6CA98185}" destId="{C5502226-72DC-4A89-B85D-3628AEF17313}" srcOrd="0" destOrd="0" presId="urn:microsoft.com/office/officeart/2005/8/layout/funnel1"/>
    <dgm:cxn modelId="{364FA11B-CFFB-44CD-8CF5-9CE973C1B9F4}" type="presParOf" srcId="{685BF9F6-103E-4381-B24B-E93E6CA98185}" destId="{C205A5C0-EEB1-4C88-9114-A03C33FD6818}" srcOrd="1" destOrd="0" presId="urn:microsoft.com/office/officeart/2005/8/layout/funnel1"/>
    <dgm:cxn modelId="{B8B0EFA5-B907-4576-A44B-01478D1D37AB}" type="presParOf" srcId="{685BF9F6-103E-4381-B24B-E93E6CA98185}" destId="{BADF01EE-97B0-4A04-B3AF-1276FB2CC07C}" srcOrd="2" destOrd="0" presId="urn:microsoft.com/office/officeart/2005/8/layout/funnel1"/>
    <dgm:cxn modelId="{F6EFE8B9-6D5F-49AD-ACD6-D5A6C6B77DDA}" type="presParOf" srcId="{685BF9F6-103E-4381-B24B-E93E6CA98185}" destId="{1C9F54D1-4F05-4F26-8D98-55CF30FAFEBC}" srcOrd="3" destOrd="0" presId="urn:microsoft.com/office/officeart/2005/8/layout/funnel1"/>
    <dgm:cxn modelId="{862FDC72-7196-44AE-89E5-EDF9C701C014}" type="presParOf" srcId="{685BF9F6-103E-4381-B24B-E93E6CA98185}" destId="{1CC2B9D5-62C5-433C-A777-5A2343D89F39}" srcOrd="4" destOrd="0" presId="urn:microsoft.com/office/officeart/2005/8/layout/funnel1"/>
    <dgm:cxn modelId="{DB770CBB-CEF6-4EDC-8588-894DF8D28EBD}" type="presParOf" srcId="{685BF9F6-103E-4381-B24B-E93E6CA98185}" destId="{47372A34-411A-43D1-89CA-5BC4B36143E0}" srcOrd="5" destOrd="0" presId="urn:microsoft.com/office/officeart/2005/8/layout/funnel1"/>
    <dgm:cxn modelId="{CB020630-8795-4D34-8BE5-FDA770A53D94}" type="presParOf" srcId="{685BF9F6-103E-4381-B24B-E93E6CA98185}" destId="{1BEF3218-122E-4E4C-96A8-7CCD31E53945}" srcOrd="6" destOrd="0" presId="urn:microsoft.com/office/officeart/2005/8/layout/funnel1"/>
  </dgm:cxnLst>
  <dgm:bg/>
  <dgm:whole>
    <a:ln>
      <a:solidFill>
        <a:schemeClr val="tx2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2EB71E-51CE-4125-A25F-C6890D53C255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fi-FI"/>
        </a:p>
      </dgm:t>
    </dgm:pt>
    <dgm:pt modelId="{0C5855BE-05CA-483F-A4AC-ACC17B13B49C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Yrityksen innovaatiohaasteet</a:t>
          </a:r>
          <a:endParaRPr lang="fi-FI" dirty="0">
            <a:solidFill>
              <a:schemeClr val="tx1"/>
            </a:solidFill>
          </a:endParaRPr>
        </a:p>
      </dgm:t>
    </dgm:pt>
    <dgm:pt modelId="{9723FB26-4446-4123-9727-6E71BCC0611F}" type="parTrans" cxnId="{5ADBE0E3-35B8-490A-BAB9-0DA45CF6B58E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127FAB7C-AF71-4A5F-9F8C-F44C824E1D66}" type="sibTrans" cxnId="{5ADBE0E3-35B8-490A-BAB9-0DA45CF6B58E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75C073F4-81C5-400D-90EA-EAFB79BE72EE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Haasteen ratkominen monialaisissa  ja moniasteisissa opiskelijatiimeissä  (toinen aste  + ammatillinen korkea-aste)</a:t>
          </a:r>
          <a:endParaRPr lang="fi-FI" dirty="0">
            <a:solidFill>
              <a:schemeClr val="tx1"/>
            </a:solidFill>
          </a:endParaRPr>
        </a:p>
      </dgm:t>
    </dgm:pt>
    <dgm:pt modelId="{6E08C234-E18A-47BD-BAA5-6B2BDD02F0AD}" type="parTrans" cxnId="{C1974922-FB5D-4BFA-A7D5-4E5DED6C6201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B1073F51-DC80-40B7-ACDE-4192F450E522}" type="sibTrans" cxnId="{C1974922-FB5D-4BFA-A7D5-4E5DED6C6201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C9F20C17-14FD-4A85-A8B1-07711A02E816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Kestävän kehityksen innovaatioratkaisut</a:t>
          </a:r>
          <a:endParaRPr lang="fi-FI" dirty="0">
            <a:solidFill>
              <a:schemeClr val="tx1"/>
            </a:solidFill>
          </a:endParaRPr>
        </a:p>
      </dgm:t>
    </dgm:pt>
    <dgm:pt modelId="{3C73897A-2ACE-4B2D-ACF7-F769835FB701}" type="parTrans" cxnId="{9D43F21A-873A-4CC5-8B94-450C6FF8ABBA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79739BB8-0860-4BE4-8003-1AF0FB08B912}" type="sibTrans" cxnId="{9D43F21A-873A-4CC5-8B94-450C6FF8ABBA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3BC3A107-AA77-46EE-82B8-F06567EF88A3}" type="pres">
      <dgm:prSet presAssocID="{DD2EB71E-51CE-4125-A25F-C6890D53C25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CEC7D021-AE90-4E94-9A22-46F95D994904}" type="pres">
      <dgm:prSet presAssocID="{DD2EB71E-51CE-4125-A25F-C6890D53C255}" presName="dummyMaxCanvas" presStyleCnt="0">
        <dgm:presLayoutVars/>
      </dgm:prSet>
      <dgm:spPr/>
    </dgm:pt>
    <dgm:pt modelId="{CB56CFA8-BE2D-4E39-9A80-DB895EDD85F6}" type="pres">
      <dgm:prSet presAssocID="{DD2EB71E-51CE-4125-A25F-C6890D53C255}" presName="ThreeNodes_1" presStyleLbl="node1" presStyleIdx="0" presStyleCnt="3" custLinFactNeighborX="8517" custLinFactNeighborY="756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BCF6B2D-B9D1-441D-B392-1FB0C977843A}" type="pres">
      <dgm:prSet presAssocID="{DD2EB71E-51CE-4125-A25F-C6890D53C25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CF83BAE-65E5-4368-874C-9EBDB3B1CD1E}" type="pres">
      <dgm:prSet presAssocID="{DD2EB71E-51CE-4125-A25F-C6890D53C255}" presName="ThreeNodes_3" presStyleLbl="node1" presStyleIdx="2" presStyleCnt="3" custLinFactNeighborX="-8898" custLinFactNeighborY="-385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EDE2FC9-7DA5-4E81-A00C-8F1C07D48143}" type="pres">
      <dgm:prSet presAssocID="{DD2EB71E-51CE-4125-A25F-C6890D53C255}" presName="ThreeConn_1-2" presStyleLbl="fgAccFollowNode1" presStyleIdx="0" presStyleCnt="2" custScaleY="68919" custLinFactX="-100000" custLinFactNeighborX="-137947" custLinFactNeighborY="-1703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44EEB24-4625-4FAE-B6A1-14B2D4BBA72E}" type="pres">
      <dgm:prSet presAssocID="{DD2EB71E-51CE-4125-A25F-C6890D53C255}" presName="ThreeConn_2-3" presStyleLbl="fgAccFollowNode1" presStyleIdx="1" presStyleCnt="2" custLinFactX="-100000" custLinFactNeighborX="-196211" custLinFactNeighborY="652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72920E8-F624-45A5-9A78-C51891C7C833}" type="pres">
      <dgm:prSet presAssocID="{DD2EB71E-51CE-4125-A25F-C6890D53C25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361A68A-D6FD-4BB2-8CB4-1583E0742EF1}" type="pres">
      <dgm:prSet presAssocID="{DD2EB71E-51CE-4125-A25F-C6890D53C25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C327359-3B23-450F-9CDD-779CDDBF1B8D}" type="pres">
      <dgm:prSet presAssocID="{DD2EB71E-51CE-4125-A25F-C6890D53C25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B3334AB8-56AF-4553-AFED-933CBFCB0536}" type="presOf" srcId="{0C5855BE-05CA-483F-A4AC-ACC17B13B49C}" destId="{472920E8-F624-45A5-9A78-C51891C7C833}" srcOrd="1" destOrd="0" presId="urn:microsoft.com/office/officeart/2005/8/layout/vProcess5"/>
    <dgm:cxn modelId="{5ADBE0E3-35B8-490A-BAB9-0DA45CF6B58E}" srcId="{DD2EB71E-51CE-4125-A25F-C6890D53C255}" destId="{0C5855BE-05CA-483F-A4AC-ACC17B13B49C}" srcOrd="0" destOrd="0" parTransId="{9723FB26-4446-4123-9727-6E71BCC0611F}" sibTransId="{127FAB7C-AF71-4A5F-9F8C-F44C824E1D66}"/>
    <dgm:cxn modelId="{A9CA8358-EDB2-4EDC-8BF4-7C8033B96B6C}" type="presOf" srcId="{75C073F4-81C5-400D-90EA-EAFB79BE72EE}" destId="{5BCF6B2D-B9D1-441D-B392-1FB0C977843A}" srcOrd="0" destOrd="0" presId="urn:microsoft.com/office/officeart/2005/8/layout/vProcess5"/>
    <dgm:cxn modelId="{9D43F21A-873A-4CC5-8B94-450C6FF8ABBA}" srcId="{DD2EB71E-51CE-4125-A25F-C6890D53C255}" destId="{C9F20C17-14FD-4A85-A8B1-07711A02E816}" srcOrd="2" destOrd="0" parTransId="{3C73897A-2ACE-4B2D-ACF7-F769835FB701}" sibTransId="{79739BB8-0860-4BE4-8003-1AF0FB08B912}"/>
    <dgm:cxn modelId="{13C77A6F-DCCB-49CD-8C58-0AFE09CA9C07}" type="presOf" srcId="{0C5855BE-05CA-483F-A4AC-ACC17B13B49C}" destId="{CB56CFA8-BE2D-4E39-9A80-DB895EDD85F6}" srcOrd="0" destOrd="0" presId="urn:microsoft.com/office/officeart/2005/8/layout/vProcess5"/>
    <dgm:cxn modelId="{2F1F8FCB-72B8-4816-8C1E-BA4A5EDA9FD2}" type="presOf" srcId="{C9F20C17-14FD-4A85-A8B1-07711A02E816}" destId="{4C327359-3B23-450F-9CDD-779CDDBF1B8D}" srcOrd="1" destOrd="0" presId="urn:microsoft.com/office/officeart/2005/8/layout/vProcess5"/>
    <dgm:cxn modelId="{C9913D28-D04B-48CD-8488-887E6BBBDE60}" type="presOf" srcId="{B1073F51-DC80-40B7-ACDE-4192F450E522}" destId="{444EEB24-4625-4FAE-B6A1-14B2D4BBA72E}" srcOrd="0" destOrd="0" presId="urn:microsoft.com/office/officeart/2005/8/layout/vProcess5"/>
    <dgm:cxn modelId="{6AF9A8A6-4298-4BFA-889C-A4FCED6A95D0}" type="presOf" srcId="{DD2EB71E-51CE-4125-A25F-C6890D53C255}" destId="{3BC3A107-AA77-46EE-82B8-F06567EF88A3}" srcOrd="0" destOrd="0" presId="urn:microsoft.com/office/officeart/2005/8/layout/vProcess5"/>
    <dgm:cxn modelId="{D6693A9E-20B2-47E4-ABE9-BA7A93A5AD00}" type="presOf" srcId="{75C073F4-81C5-400D-90EA-EAFB79BE72EE}" destId="{3361A68A-D6FD-4BB2-8CB4-1583E0742EF1}" srcOrd="1" destOrd="0" presId="urn:microsoft.com/office/officeart/2005/8/layout/vProcess5"/>
    <dgm:cxn modelId="{948EE73C-FC6E-43B6-95CA-C7F0C19BC7CB}" type="presOf" srcId="{C9F20C17-14FD-4A85-A8B1-07711A02E816}" destId="{6CF83BAE-65E5-4368-874C-9EBDB3B1CD1E}" srcOrd="0" destOrd="0" presId="urn:microsoft.com/office/officeart/2005/8/layout/vProcess5"/>
    <dgm:cxn modelId="{C1974922-FB5D-4BFA-A7D5-4E5DED6C6201}" srcId="{DD2EB71E-51CE-4125-A25F-C6890D53C255}" destId="{75C073F4-81C5-400D-90EA-EAFB79BE72EE}" srcOrd="1" destOrd="0" parTransId="{6E08C234-E18A-47BD-BAA5-6B2BDD02F0AD}" sibTransId="{B1073F51-DC80-40B7-ACDE-4192F450E522}"/>
    <dgm:cxn modelId="{474E9CA3-C873-468B-84D0-A5DF73925A44}" type="presOf" srcId="{127FAB7C-AF71-4A5F-9F8C-F44C824E1D66}" destId="{7EDE2FC9-7DA5-4E81-A00C-8F1C07D48143}" srcOrd="0" destOrd="0" presId="urn:microsoft.com/office/officeart/2005/8/layout/vProcess5"/>
    <dgm:cxn modelId="{48E7BB0C-6D25-4447-A503-E9D3CE2EDA9F}" type="presParOf" srcId="{3BC3A107-AA77-46EE-82B8-F06567EF88A3}" destId="{CEC7D021-AE90-4E94-9A22-46F95D994904}" srcOrd="0" destOrd="0" presId="urn:microsoft.com/office/officeart/2005/8/layout/vProcess5"/>
    <dgm:cxn modelId="{1521ABAD-1247-413A-8540-F2E75E4BEE0E}" type="presParOf" srcId="{3BC3A107-AA77-46EE-82B8-F06567EF88A3}" destId="{CB56CFA8-BE2D-4E39-9A80-DB895EDD85F6}" srcOrd="1" destOrd="0" presId="urn:microsoft.com/office/officeart/2005/8/layout/vProcess5"/>
    <dgm:cxn modelId="{DDD89C22-A260-48CA-965A-6B70B5C6928F}" type="presParOf" srcId="{3BC3A107-AA77-46EE-82B8-F06567EF88A3}" destId="{5BCF6B2D-B9D1-441D-B392-1FB0C977843A}" srcOrd="2" destOrd="0" presId="urn:microsoft.com/office/officeart/2005/8/layout/vProcess5"/>
    <dgm:cxn modelId="{B43E95B8-CB81-4320-BDB9-C7B05FDE527F}" type="presParOf" srcId="{3BC3A107-AA77-46EE-82B8-F06567EF88A3}" destId="{6CF83BAE-65E5-4368-874C-9EBDB3B1CD1E}" srcOrd="3" destOrd="0" presId="urn:microsoft.com/office/officeart/2005/8/layout/vProcess5"/>
    <dgm:cxn modelId="{C444DBDB-D12A-4F47-A4D1-01A48576441C}" type="presParOf" srcId="{3BC3A107-AA77-46EE-82B8-F06567EF88A3}" destId="{7EDE2FC9-7DA5-4E81-A00C-8F1C07D48143}" srcOrd="4" destOrd="0" presId="urn:microsoft.com/office/officeart/2005/8/layout/vProcess5"/>
    <dgm:cxn modelId="{BF208346-3A0F-46CA-8E61-3BAED245FBFD}" type="presParOf" srcId="{3BC3A107-AA77-46EE-82B8-F06567EF88A3}" destId="{444EEB24-4625-4FAE-B6A1-14B2D4BBA72E}" srcOrd="5" destOrd="0" presId="urn:microsoft.com/office/officeart/2005/8/layout/vProcess5"/>
    <dgm:cxn modelId="{4914F1A2-B0B2-48EC-8060-1B24C9402066}" type="presParOf" srcId="{3BC3A107-AA77-46EE-82B8-F06567EF88A3}" destId="{472920E8-F624-45A5-9A78-C51891C7C833}" srcOrd="6" destOrd="0" presId="urn:microsoft.com/office/officeart/2005/8/layout/vProcess5"/>
    <dgm:cxn modelId="{16686A8F-80A4-4879-A677-31AA6B951216}" type="presParOf" srcId="{3BC3A107-AA77-46EE-82B8-F06567EF88A3}" destId="{3361A68A-D6FD-4BB2-8CB4-1583E0742EF1}" srcOrd="7" destOrd="0" presId="urn:microsoft.com/office/officeart/2005/8/layout/vProcess5"/>
    <dgm:cxn modelId="{EAFC434B-CAAA-4AE0-9BCF-8B19476C0C0D}" type="presParOf" srcId="{3BC3A107-AA77-46EE-82B8-F06567EF88A3}" destId="{4C327359-3B23-450F-9CDD-779CDDBF1B8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2EB71E-51CE-4125-A25F-C6890D53C255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fi-FI"/>
        </a:p>
      </dgm:t>
    </dgm:pt>
    <dgm:pt modelId="{0C5855BE-05CA-483F-A4AC-ACC17B13B49C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Tutkimuksellinen yhteistyöfoorumi opettajille </a:t>
          </a:r>
          <a:endParaRPr lang="fi-FI" dirty="0">
            <a:solidFill>
              <a:schemeClr val="tx1"/>
            </a:solidFill>
          </a:endParaRPr>
        </a:p>
      </dgm:t>
    </dgm:pt>
    <dgm:pt modelId="{9723FB26-4446-4123-9727-6E71BCC0611F}" type="parTrans" cxnId="{5ADBE0E3-35B8-490A-BAB9-0DA45CF6B58E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127FAB7C-AF71-4A5F-9F8C-F44C824E1D66}" type="sibTrans" cxnId="{5ADBE0E3-35B8-490A-BAB9-0DA45CF6B58E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75C073F4-81C5-400D-90EA-EAFB79BE72EE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Monialaisten- ja asteisten pedagogisten innovaatioprosessien toimintamallin kehittäminen</a:t>
          </a:r>
          <a:endParaRPr lang="fi-FI" dirty="0">
            <a:solidFill>
              <a:schemeClr val="tx1"/>
            </a:solidFill>
          </a:endParaRPr>
        </a:p>
      </dgm:t>
    </dgm:pt>
    <dgm:pt modelId="{6E08C234-E18A-47BD-BAA5-6B2BDD02F0AD}" type="parTrans" cxnId="{C1974922-FB5D-4BFA-A7D5-4E5DED6C6201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B1073F51-DC80-40B7-ACDE-4192F450E522}" type="sibTrans" cxnId="{C1974922-FB5D-4BFA-A7D5-4E5DED6C6201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C9F20C17-14FD-4A85-A8B1-07711A02E816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Mallien juurruttaminen oppilaitosten toimintaan </a:t>
          </a:r>
          <a:endParaRPr lang="fi-FI" dirty="0">
            <a:solidFill>
              <a:schemeClr val="tx1"/>
            </a:solidFill>
          </a:endParaRPr>
        </a:p>
      </dgm:t>
    </dgm:pt>
    <dgm:pt modelId="{3C73897A-2ACE-4B2D-ACF7-F769835FB701}" type="parTrans" cxnId="{9D43F21A-873A-4CC5-8B94-450C6FF8ABBA}">
      <dgm:prSet/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79739BB8-0860-4BE4-8003-1AF0FB08B912}" type="sibTrans" cxnId="{9D43F21A-873A-4CC5-8B94-450C6FF8ABBA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fi-FI">
            <a:solidFill>
              <a:schemeClr val="tx1"/>
            </a:solidFill>
          </a:endParaRPr>
        </a:p>
      </dgm:t>
    </dgm:pt>
    <dgm:pt modelId="{615AAB08-2FA0-48BA-AE42-F2AE3CF29320}">
      <dgm:prSet phldrT="[Teksti]"/>
      <dgm:spPr/>
      <dgm:t>
        <a:bodyPr/>
        <a:lstStyle/>
        <a:p>
          <a:r>
            <a:rPr lang="fi-FI" dirty="0" smtClean="0">
              <a:solidFill>
                <a:schemeClr val="tx1"/>
              </a:solidFill>
            </a:rPr>
            <a:t>Mallien levittäminen  valtakunnallisesti ja kansainvälisesti</a:t>
          </a:r>
          <a:endParaRPr lang="fi-FI" dirty="0">
            <a:solidFill>
              <a:schemeClr val="tx1"/>
            </a:solidFill>
          </a:endParaRPr>
        </a:p>
      </dgm:t>
    </dgm:pt>
    <dgm:pt modelId="{DCC17629-8FBF-4D08-8AE9-782D567FBE53}" type="parTrans" cxnId="{24A4A3AC-E48E-4AEB-BB98-69D796F4685A}">
      <dgm:prSet/>
      <dgm:spPr/>
      <dgm:t>
        <a:bodyPr/>
        <a:lstStyle/>
        <a:p>
          <a:endParaRPr lang="fi-FI"/>
        </a:p>
      </dgm:t>
    </dgm:pt>
    <dgm:pt modelId="{88D50A29-9035-4CD9-B1BF-47FF9ED797B8}" type="sibTrans" cxnId="{24A4A3AC-E48E-4AEB-BB98-69D796F4685A}">
      <dgm:prSet/>
      <dgm:spPr/>
      <dgm:t>
        <a:bodyPr/>
        <a:lstStyle/>
        <a:p>
          <a:endParaRPr lang="fi-FI"/>
        </a:p>
      </dgm:t>
    </dgm:pt>
    <dgm:pt modelId="{3BC3A107-AA77-46EE-82B8-F06567EF88A3}" type="pres">
      <dgm:prSet presAssocID="{DD2EB71E-51CE-4125-A25F-C6890D53C25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CEC7D021-AE90-4E94-9A22-46F95D994904}" type="pres">
      <dgm:prSet presAssocID="{DD2EB71E-51CE-4125-A25F-C6890D53C255}" presName="dummyMaxCanvas" presStyleCnt="0">
        <dgm:presLayoutVars/>
      </dgm:prSet>
      <dgm:spPr/>
    </dgm:pt>
    <dgm:pt modelId="{E8905367-FA48-42EC-A909-4013534A7F68}" type="pres">
      <dgm:prSet presAssocID="{DD2EB71E-51CE-4125-A25F-C6890D53C255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28D0AFB-70DA-466B-86AD-E8A586265CE0}" type="pres">
      <dgm:prSet presAssocID="{DD2EB71E-51CE-4125-A25F-C6890D53C255}" presName="FourNodes_2" presStyleLbl="node1" presStyleIdx="1" presStyleCnt="4" custLinFactNeighborX="-7724" custLinFactNeighborY="-3138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4F46BB0-C7E2-4D5A-B19D-5A7F6EB006B0}" type="pres">
      <dgm:prSet presAssocID="{DD2EB71E-51CE-4125-A25F-C6890D53C255}" presName="FourNodes_3" presStyleLbl="node1" presStyleIdx="2" presStyleCnt="4" custLinFactNeighborX="-15936" custLinFactNeighborY="-301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5AD4675-F2B5-4FBC-B19A-4B91CF9A1C5B}" type="pres">
      <dgm:prSet presAssocID="{DD2EB71E-51CE-4125-A25F-C6890D53C255}" presName="FourNodes_4" presStyleLbl="node1" presStyleIdx="3" presStyleCnt="4" custLinFactNeighborX="-24574" custLinFactNeighborY="-405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1C61F82-1A2F-47EE-A5D7-A9DDB0315957}" type="pres">
      <dgm:prSet presAssocID="{DD2EB71E-51CE-4125-A25F-C6890D53C255}" presName="FourConn_1-2" presStyleLbl="fgAccFollowNode1" presStyleIdx="0" presStyleCnt="3" custLinFactNeighborX="-39812" custLinFactNeighborY="839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990EBEB-5EEE-434C-8CBB-DC2E414561F8}" type="pres">
      <dgm:prSet presAssocID="{DD2EB71E-51CE-4125-A25F-C6890D53C255}" presName="FourConn_2-3" presStyleLbl="fgAccFollowNode1" presStyleIdx="1" presStyleCnt="3" custLinFactX="-9108" custLinFactNeighborX="-100000" custLinFactNeighborY="656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8669DD8-69E3-48F6-B4E7-BD59190A1E26}" type="pres">
      <dgm:prSet presAssocID="{DD2EB71E-51CE-4125-A25F-C6890D53C255}" presName="FourConn_3-4" presStyleLbl="fgAccFollowNode1" presStyleIdx="2" presStyleCnt="3" custLinFactX="-71159" custLinFactNeighborX="-100000" custLinFactNeighborY="-7870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2321E7B-C6D0-4EC1-9D64-445345A74D49}" type="pres">
      <dgm:prSet presAssocID="{DD2EB71E-51CE-4125-A25F-C6890D53C255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BF3B598-FFDE-4799-96F4-09E6EA49B4DA}" type="pres">
      <dgm:prSet presAssocID="{DD2EB71E-51CE-4125-A25F-C6890D53C255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821B638-B914-4305-B1FF-E3FCB47FEDED}" type="pres">
      <dgm:prSet presAssocID="{DD2EB71E-51CE-4125-A25F-C6890D53C255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00F9681-DE6D-423A-A57A-9EA157CF746A}" type="pres">
      <dgm:prSet presAssocID="{DD2EB71E-51CE-4125-A25F-C6890D53C255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943F02CD-676E-4012-8A3C-4076F8E32F9C}" type="presOf" srcId="{B1073F51-DC80-40B7-ACDE-4192F450E522}" destId="{2990EBEB-5EEE-434C-8CBB-DC2E414561F8}" srcOrd="0" destOrd="0" presId="urn:microsoft.com/office/officeart/2005/8/layout/vProcess5"/>
    <dgm:cxn modelId="{9D43F21A-873A-4CC5-8B94-450C6FF8ABBA}" srcId="{DD2EB71E-51CE-4125-A25F-C6890D53C255}" destId="{C9F20C17-14FD-4A85-A8B1-07711A02E816}" srcOrd="2" destOrd="0" parTransId="{3C73897A-2ACE-4B2D-ACF7-F769835FB701}" sibTransId="{79739BB8-0860-4BE4-8003-1AF0FB08B912}"/>
    <dgm:cxn modelId="{B90981AB-872A-43C6-915E-6AD25D31EC55}" type="presOf" srcId="{79739BB8-0860-4BE4-8003-1AF0FB08B912}" destId="{78669DD8-69E3-48F6-B4E7-BD59190A1E26}" srcOrd="0" destOrd="0" presId="urn:microsoft.com/office/officeart/2005/8/layout/vProcess5"/>
    <dgm:cxn modelId="{EEA1D03D-7313-4D8C-A448-6B827CFBCA70}" type="presOf" srcId="{DD2EB71E-51CE-4125-A25F-C6890D53C255}" destId="{3BC3A107-AA77-46EE-82B8-F06567EF88A3}" srcOrd="0" destOrd="0" presId="urn:microsoft.com/office/officeart/2005/8/layout/vProcess5"/>
    <dgm:cxn modelId="{5ADBE0E3-35B8-490A-BAB9-0DA45CF6B58E}" srcId="{DD2EB71E-51CE-4125-A25F-C6890D53C255}" destId="{0C5855BE-05CA-483F-A4AC-ACC17B13B49C}" srcOrd="0" destOrd="0" parTransId="{9723FB26-4446-4123-9727-6E71BCC0611F}" sibTransId="{127FAB7C-AF71-4A5F-9F8C-F44C824E1D66}"/>
    <dgm:cxn modelId="{78DE224B-48B7-45C8-8184-45808D439EB2}" type="presOf" srcId="{0C5855BE-05CA-483F-A4AC-ACC17B13B49C}" destId="{62321E7B-C6D0-4EC1-9D64-445345A74D49}" srcOrd="1" destOrd="0" presId="urn:microsoft.com/office/officeart/2005/8/layout/vProcess5"/>
    <dgm:cxn modelId="{C1974922-FB5D-4BFA-A7D5-4E5DED6C6201}" srcId="{DD2EB71E-51CE-4125-A25F-C6890D53C255}" destId="{75C073F4-81C5-400D-90EA-EAFB79BE72EE}" srcOrd="1" destOrd="0" parTransId="{6E08C234-E18A-47BD-BAA5-6B2BDD02F0AD}" sibTransId="{B1073F51-DC80-40B7-ACDE-4192F450E522}"/>
    <dgm:cxn modelId="{F19403CE-0906-493D-B1D3-6154412499CB}" type="presOf" srcId="{C9F20C17-14FD-4A85-A8B1-07711A02E816}" destId="{2821B638-B914-4305-B1FF-E3FCB47FEDED}" srcOrd="1" destOrd="0" presId="urn:microsoft.com/office/officeart/2005/8/layout/vProcess5"/>
    <dgm:cxn modelId="{A67C7C1F-AF8C-4453-B4C1-77B77C748E7A}" type="presOf" srcId="{75C073F4-81C5-400D-90EA-EAFB79BE72EE}" destId="{ABF3B598-FFDE-4799-96F4-09E6EA49B4DA}" srcOrd="1" destOrd="0" presId="urn:microsoft.com/office/officeart/2005/8/layout/vProcess5"/>
    <dgm:cxn modelId="{0EC5216E-6657-436D-8EAE-A578C68286AB}" type="presOf" srcId="{75C073F4-81C5-400D-90EA-EAFB79BE72EE}" destId="{628D0AFB-70DA-466B-86AD-E8A586265CE0}" srcOrd="0" destOrd="0" presId="urn:microsoft.com/office/officeart/2005/8/layout/vProcess5"/>
    <dgm:cxn modelId="{F94726B6-A500-4908-A954-232F3C5C28A3}" type="presOf" srcId="{C9F20C17-14FD-4A85-A8B1-07711A02E816}" destId="{74F46BB0-C7E2-4D5A-B19D-5A7F6EB006B0}" srcOrd="0" destOrd="0" presId="urn:microsoft.com/office/officeart/2005/8/layout/vProcess5"/>
    <dgm:cxn modelId="{2AE9ED28-18BA-4015-885D-C73D9E32A541}" type="presOf" srcId="{615AAB08-2FA0-48BA-AE42-F2AE3CF29320}" destId="{95AD4675-F2B5-4FBC-B19A-4B91CF9A1C5B}" srcOrd="0" destOrd="0" presId="urn:microsoft.com/office/officeart/2005/8/layout/vProcess5"/>
    <dgm:cxn modelId="{96894A69-84D2-4C87-8DCF-3A76D6C58648}" type="presOf" srcId="{0C5855BE-05CA-483F-A4AC-ACC17B13B49C}" destId="{E8905367-FA48-42EC-A909-4013534A7F68}" srcOrd="0" destOrd="0" presId="urn:microsoft.com/office/officeart/2005/8/layout/vProcess5"/>
    <dgm:cxn modelId="{6FA592AD-E935-40E2-BDD8-7D10488F8654}" type="presOf" srcId="{127FAB7C-AF71-4A5F-9F8C-F44C824E1D66}" destId="{E1C61F82-1A2F-47EE-A5D7-A9DDB0315957}" srcOrd="0" destOrd="0" presId="urn:microsoft.com/office/officeart/2005/8/layout/vProcess5"/>
    <dgm:cxn modelId="{24A4A3AC-E48E-4AEB-BB98-69D796F4685A}" srcId="{DD2EB71E-51CE-4125-A25F-C6890D53C255}" destId="{615AAB08-2FA0-48BA-AE42-F2AE3CF29320}" srcOrd="3" destOrd="0" parTransId="{DCC17629-8FBF-4D08-8AE9-782D567FBE53}" sibTransId="{88D50A29-9035-4CD9-B1BF-47FF9ED797B8}"/>
    <dgm:cxn modelId="{E27F8F7B-37C6-4C48-8F49-2DC9601A23B0}" type="presOf" srcId="{615AAB08-2FA0-48BA-AE42-F2AE3CF29320}" destId="{300F9681-DE6D-423A-A57A-9EA157CF746A}" srcOrd="1" destOrd="0" presId="urn:microsoft.com/office/officeart/2005/8/layout/vProcess5"/>
    <dgm:cxn modelId="{16764C4A-9F26-409D-A15E-9CDC9798F59A}" type="presParOf" srcId="{3BC3A107-AA77-46EE-82B8-F06567EF88A3}" destId="{CEC7D021-AE90-4E94-9A22-46F95D994904}" srcOrd="0" destOrd="0" presId="urn:microsoft.com/office/officeart/2005/8/layout/vProcess5"/>
    <dgm:cxn modelId="{78B83A76-26B1-48CB-A968-F356A1260529}" type="presParOf" srcId="{3BC3A107-AA77-46EE-82B8-F06567EF88A3}" destId="{E8905367-FA48-42EC-A909-4013534A7F68}" srcOrd="1" destOrd="0" presId="urn:microsoft.com/office/officeart/2005/8/layout/vProcess5"/>
    <dgm:cxn modelId="{93E3E7F6-5158-4221-801D-1653DCE05BDF}" type="presParOf" srcId="{3BC3A107-AA77-46EE-82B8-F06567EF88A3}" destId="{628D0AFB-70DA-466B-86AD-E8A586265CE0}" srcOrd="2" destOrd="0" presId="urn:microsoft.com/office/officeart/2005/8/layout/vProcess5"/>
    <dgm:cxn modelId="{1AC46C26-5718-4D7F-A2A7-009A2194A6A3}" type="presParOf" srcId="{3BC3A107-AA77-46EE-82B8-F06567EF88A3}" destId="{74F46BB0-C7E2-4D5A-B19D-5A7F6EB006B0}" srcOrd="3" destOrd="0" presId="urn:microsoft.com/office/officeart/2005/8/layout/vProcess5"/>
    <dgm:cxn modelId="{9311E4CF-8699-43FE-96F6-464B0F1CF946}" type="presParOf" srcId="{3BC3A107-AA77-46EE-82B8-F06567EF88A3}" destId="{95AD4675-F2B5-4FBC-B19A-4B91CF9A1C5B}" srcOrd="4" destOrd="0" presId="urn:microsoft.com/office/officeart/2005/8/layout/vProcess5"/>
    <dgm:cxn modelId="{8C5ADBEA-52D2-40C9-870F-DB23BD3B7BF3}" type="presParOf" srcId="{3BC3A107-AA77-46EE-82B8-F06567EF88A3}" destId="{E1C61F82-1A2F-47EE-A5D7-A9DDB0315957}" srcOrd="5" destOrd="0" presId="urn:microsoft.com/office/officeart/2005/8/layout/vProcess5"/>
    <dgm:cxn modelId="{CC4C9793-A05B-4AD7-AE5A-8B1DCD3CC8ED}" type="presParOf" srcId="{3BC3A107-AA77-46EE-82B8-F06567EF88A3}" destId="{2990EBEB-5EEE-434C-8CBB-DC2E414561F8}" srcOrd="6" destOrd="0" presId="urn:microsoft.com/office/officeart/2005/8/layout/vProcess5"/>
    <dgm:cxn modelId="{DD353543-28F8-4BB2-B4F0-3B7D610AEE93}" type="presParOf" srcId="{3BC3A107-AA77-46EE-82B8-F06567EF88A3}" destId="{78669DD8-69E3-48F6-B4E7-BD59190A1E26}" srcOrd="7" destOrd="0" presId="urn:microsoft.com/office/officeart/2005/8/layout/vProcess5"/>
    <dgm:cxn modelId="{BA7D5BE9-DF39-47C7-A0F3-19801A27FBF2}" type="presParOf" srcId="{3BC3A107-AA77-46EE-82B8-F06567EF88A3}" destId="{62321E7B-C6D0-4EC1-9D64-445345A74D49}" srcOrd="8" destOrd="0" presId="urn:microsoft.com/office/officeart/2005/8/layout/vProcess5"/>
    <dgm:cxn modelId="{BEA539A1-FADB-4631-96C9-3BC8BA037C61}" type="presParOf" srcId="{3BC3A107-AA77-46EE-82B8-F06567EF88A3}" destId="{ABF3B598-FFDE-4799-96F4-09E6EA49B4DA}" srcOrd="9" destOrd="0" presId="urn:microsoft.com/office/officeart/2005/8/layout/vProcess5"/>
    <dgm:cxn modelId="{C50F2523-01D9-4068-A5E9-0FDACC21C5AF}" type="presParOf" srcId="{3BC3A107-AA77-46EE-82B8-F06567EF88A3}" destId="{2821B638-B914-4305-B1FF-E3FCB47FEDED}" srcOrd="10" destOrd="0" presId="urn:microsoft.com/office/officeart/2005/8/layout/vProcess5"/>
    <dgm:cxn modelId="{A015AF5A-AAFE-45F6-AB04-710C0E23B0C1}" type="presParOf" srcId="{3BC3A107-AA77-46EE-82B8-F06567EF88A3}" destId="{300F9681-DE6D-423A-A57A-9EA157CF746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7C26CD-79E2-4144-BDD6-36DD1CD47A59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</dgm:pt>
    <dgm:pt modelId="{534ADFC2-8FC2-B847-8D42-62BDBC5E5425}">
      <dgm:prSet phldrT="[Teksti]" custT="1"/>
      <dgm:spPr/>
      <dgm:t>
        <a:bodyPr/>
        <a:lstStyle/>
        <a:p>
          <a:r>
            <a:rPr lang="fi-FI" sz="1000" dirty="0" smtClean="0"/>
            <a:t>Opiskelijan verkostot kasvavat</a:t>
          </a:r>
          <a:endParaRPr lang="fi-FI" sz="1000" dirty="0"/>
        </a:p>
      </dgm:t>
    </dgm:pt>
    <dgm:pt modelId="{397F9502-A5E3-0244-8295-3B39D0941986}" type="parTrans" cxnId="{B1FD929C-CCDB-9E46-A50F-4C057D3C9502}">
      <dgm:prSet/>
      <dgm:spPr/>
      <dgm:t>
        <a:bodyPr/>
        <a:lstStyle/>
        <a:p>
          <a:endParaRPr lang="fi-FI"/>
        </a:p>
      </dgm:t>
    </dgm:pt>
    <dgm:pt modelId="{878ECF81-1FBA-9042-93CD-9393E871BDC3}" type="sibTrans" cxnId="{B1FD929C-CCDB-9E46-A50F-4C057D3C9502}">
      <dgm:prSet/>
      <dgm:spPr/>
      <dgm:t>
        <a:bodyPr/>
        <a:lstStyle/>
        <a:p>
          <a:endParaRPr lang="fi-FI"/>
        </a:p>
      </dgm:t>
    </dgm:pt>
    <dgm:pt modelId="{88AA0411-4C39-0B44-8D05-9DA169974F19}">
      <dgm:prSet phldrT="[Teksti]" custT="1"/>
      <dgm:spPr/>
      <dgm:t>
        <a:bodyPr/>
        <a:lstStyle/>
        <a:p>
          <a:r>
            <a:rPr lang="fi-FI" sz="1000" dirty="0" smtClean="0"/>
            <a:t>Yksilöllinen osaamiskartta  ja kompetenssit kehittyvät</a:t>
          </a:r>
          <a:endParaRPr lang="fi-FI" sz="1000" dirty="0"/>
        </a:p>
      </dgm:t>
    </dgm:pt>
    <dgm:pt modelId="{22202740-BA8A-E643-9274-B0622BBB0BB8}" type="parTrans" cxnId="{FC6DA7EC-5C08-A94C-8BDF-F61635DBDDB6}">
      <dgm:prSet/>
      <dgm:spPr/>
      <dgm:t>
        <a:bodyPr/>
        <a:lstStyle/>
        <a:p>
          <a:endParaRPr lang="fi-FI"/>
        </a:p>
      </dgm:t>
    </dgm:pt>
    <dgm:pt modelId="{C112DAE6-7030-A14E-A56F-A5D29F6C6088}" type="sibTrans" cxnId="{FC6DA7EC-5C08-A94C-8BDF-F61635DBDDB6}">
      <dgm:prSet/>
      <dgm:spPr/>
      <dgm:t>
        <a:bodyPr/>
        <a:lstStyle/>
        <a:p>
          <a:endParaRPr lang="fi-FI"/>
        </a:p>
      </dgm:t>
    </dgm:pt>
    <dgm:pt modelId="{DF9B4003-67B8-6F46-A3CE-ECA13175982F}" type="pres">
      <dgm:prSet presAssocID="{1F7C26CD-79E2-4144-BDD6-36DD1CD47A59}" presName="arrowDiagram" presStyleCnt="0">
        <dgm:presLayoutVars>
          <dgm:chMax val="5"/>
          <dgm:dir/>
          <dgm:resizeHandles val="exact"/>
        </dgm:presLayoutVars>
      </dgm:prSet>
      <dgm:spPr/>
    </dgm:pt>
    <dgm:pt modelId="{4B401D01-8858-574F-972E-CC2FC57A602D}" type="pres">
      <dgm:prSet presAssocID="{1F7C26CD-79E2-4144-BDD6-36DD1CD47A59}" presName="arrow" presStyleLbl="bgShp" presStyleIdx="0" presStyleCnt="1" custLinFactNeighborX="-5342" custLinFactNeighborY="5595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FB72C148-936C-2849-98B2-B4D1A503DB3F}" type="pres">
      <dgm:prSet presAssocID="{1F7C26CD-79E2-4144-BDD6-36DD1CD47A59}" presName="arrowDiagram2" presStyleCnt="0"/>
      <dgm:spPr/>
    </dgm:pt>
    <dgm:pt modelId="{6719D6A1-4E91-CA41-908B-582836482F45}" type="pres">
      <dgm:prSet presAssocID="{534ADFC2-8FC2-B847-8D42-62BDBC5E5425}" presName="bullet2a" presStyleLbl="node1" presStyleIdx="0" presStyleCnt="2"/>
      <dgm:spPr/>
    </dgm:pt>
    <dgm:pt modelId="{624AEE44-396D-454C-B9AD-80A2ACEFC924}" type="pres">
      <dgm:prSet presAssocID="{534ADFC2-8FC2-B847-8D42-62BDBC5E5425}" presName="textBox2a" presStyleLbl="revTx" presStyleIdx="0" presStyleCnt="2" custScaleX="563018" custScaleY="75374" custLinFactNeighborX="38769" custLinFactNeighborY="779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70C7034-A8B4-A44D-8F88-109C9B0CABFA}" type="pres">
      <dgm:prSet presAssocID="{88AA0411-4C39-0B44-8D05-9DA169974F19}" presName="bullet2b" presStyleLbl="node1" presStyleIdx="1" presStyleCnt="2"/>
      <dgm:spPr/>
    </dgm:pt>
    <dgm:pt modelId="{87012A7A-C5C6-8649-B149-733A02E75196}" type="pres">
      <dgm:prSet presAssocID="{88AA0411-4C39-0B44-8D05-9DA169974F19}" presName="textBox2b" presStyleLbl="revTx" presStyleIdx="1" presStyleCnt="2" custScaleX="725549" custScaleY="8261" custLinFactX="32901" custLinFactNeighborX="100000" custLinFactNeighborY="-3643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EFC865D0-8178-445E-AB62-A530C83E8F13}" type="presOf" srcId="{534ADFC2-8FC2-B847-8D42-62BDBC5E5425}" destId="{624AEE44-396D-454C-B9AD-80A2ACEFC924}" srcOrd="0" destOrd="0" presId="urn:microsoft.com/office/officeart/2005/8/layout/arrow2"/>
    <dgm:cxn modelId="{FC6DA7EC-5C08-A94C-8BDF-F61635DBDDB6}" srcId="{1F7C26CD-79E2-4144-BDD6-36DD1CD47A59}" destId="{88AA0411-4C39-0B44-8D05-9DA169974F19}" srcOrd="1" destOrd="0" parTransId="{22202740-BA8A-E643-9274-B0622BBB0BB8}" sibTransId="{C112DAE6-7030-A14E-A56F-A5D29F6C6088}"/>
    <dgm:cxn modelId="{E25CC5ED-B108-408E-8039-DABB3FACA749}" type="presOf" srcId="{88AA0411-4C39-0B44-8D05-9DA169974F19}" destId="{87012A7A-C5C6-8649-B149-733A02E75196}" srcOrd="0" destOrd="0" presId="urn:microsoft.com/office/officeart/2005/8/layout/arrow2"/>
    <dgm:cxn modelId="{B1FD929C-CCDB-9E46-A50F-4C057D3C9502}" srcId="{1F7C26CD-79E2-4144-BDD6-36DD1CD47A59}" destId="{534ADFC2-8FC2-B847-8D42-62BDBC5E5425}" srcOrd="0" destOrd="0" parTransId="{397F9502-A5E3-0244-8295-3B39D0941986}" sibTransId="{878ECF81-1FBA-9042-93CD-9393E871BDC3}"/>
    <dgm:cxn modelId="{75BAB617-72CE-4C99-B663-F1400392BF82}" type="presOf" srcId="{1F7C26CD-79E2-4144-BDD6-36DD1CD47A59}" destId="{DF9B4003-67B8-6F46-A3CE-ECA13175982F}" srcOrd="0" destOrd="0" presId="urn:microsoft.com/office/officeart/2005/8/layout/arrow2"/>
    <dgm:cxn modelId="{57915577-5CA4-413A-B586-A83385D4335D}" type="presParOf" srcId="{DF9B4003-67B8-6F46-A3CE-ECA13175982F}" destId="{4B401D01-8858-574F-972E-CC2FC57A602D}" srcOrd="0" destOrd="0" presId="urn:microsoft.com/office/officeart/2005/8/layout/arrow2"/>
    <dgm:cxn modelId="{E2686892-59B6-49A4-B514-B1C2C2139F19}" type="presParOf" srcId="{DF9B4003-67B8-6F46-A3CE-ECA13175982F}" destId="{FB72C148-936C-2849-98B2-B4D1A503DB3F}" srcOrd="1" destOrd="0" presId="urn:microsoft.com/office/officeart/2005/8/layout/arrow2"/>
    <dgm:cxn modelId="{D2C38ABA-F074-43FD-BB5A-DD3486A53D38}" type="presParOf" srcId="{FB72C148-936C-2849-98B2-B4D1A503DB3F}" destId="{6719D6A1-4E91-CA41-908B-582836482F45}" srcOrd="0" destOrd="0" presId="urn:microsoft.com/office/officeart/2005/8/layout/arrow2"/>
    <dgm:cxn modelId="{8591724E-A7D4-4762-BB69-89C5921826C1}" type="presParOf" srcId="{FB72C148-936C-2849-98B2-B4D1A503DB3F}" destId="{624AEE44-396D-454C-B9AD-80A2ACEFC924}" srcOrd="1" destOrd="0" presId="urn:microsoft.com/office/officeart/2005/8/layout/arrow2"/>
    <dgm:cxn modelId="{410548A2-2A27-44FA-83C6-0F62AD424D36}" type="presParOf" srcId="{FB72C148-936C-2849-98B2-B4D1A503DB3F}" destId="{E70C7034-A8B4-A44D-8F88-109C9B0CABFA}" srcOrd="2" destOrd="0" presId="urn:microsoft.com/office/officeart/2005/8/layout/arrow2"/>
    <dgm:cxn modelId="{6FA5651E-596B-4CE3-B065-CFD4D2718628}" type="presParOf" srcId="{FB72C148-936C-2849-98B2-B4D1A503DB3F}" destId="{87012A7A-C5C6-8649-B149-733A02E75196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E50F1D-A544-42FB-A831-8D8B406DA826}">
      <dsp:nvSpPr>
        <dsp:cNvPr id="0" name=""/>
        <dsp:cNvSpPr/>
      </dsp:nvSpPr>
      <dsp:spPr>
        <a:xfrm>
          <a:off x="2591807" y="0"/>
          <a:ext cx="1896960" cy="1896960"/>
        </a:xfrm>
        <a:prstGeom prst="triangl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>
              <a:solidFill>
                <a:schemeClr val="tx1"/>
              </a:solidFill>
            </a:rPr>
            <a:t>Yritykset</a:t>
          </a:r>
          <a:endParaRPr lang="fi-FI" sz="900" kern="1200" dirty="0">
            <a:solidFill>
              <a:schemeClr val="tx1"/>
            </a:solidFill>
          </a:endParaRPr>
        </a:p>
      </dsp:txBody>
      <dsp:txXfrm>
        <a:off x="3066047" y="948480"/>
        <a:ext cx="948480" cy="948480"/>
      </dsp:txXfrm>
    </dsp:sp>
    <dsp:sp modelId="{8F1BF0FD-7DF6-483A-9E90-E498ED8BCBEB}">
      <dsp:nvSpPr>
        <dsp:cNvPr id="0" name=""/>
        <dsp:cNvSpPr/>
      </dsp:nvSpPr>
      <dsp:spPr>
        <a:xfrm>
          <a:off x="1643327" y="1896960"/>
          <a:ext cx="1896960" cy="1896960"/>
        </a:xfrm>
        <a:prstGeom prst="triangle">
          <a:avLst/>
        </a:prstGeom>
        <a:solidFill>
          <a:schemeClr val="accent2">
            <a:shade val="50000"/>
            <a:hueOff val="138421"/>
            <a:satOff val="11401"/>
            <a:lumOff val="20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>
              <a:solidFill>
                <a:schemeClr val="tx1"/>
              </a:solidFill>
            </a:rPr>
            <a:t>2. aste</a:t>
          </a:r>
          <a:endParaRPr lang="fi-FI" sz="900" kern="1200" dirty="0">
            <a:solidFill>
              <a:schemeClr val="tx1"/>
            </a:solidFill>
          </a:endParaRPr>
        </a:p>
      </dsp:txBody>
      <dsp:txXfrm>
        <a:off x="2117567" y="2845440"/>
        <a:ext cx="948480" cy="948480"/>
      </dsp:txXfrm>
    </dsp:sp>
    <dsp:sp modelId="{9E72F6E1-526F-4EE7-AE22-D7E67A0BA385}">
      <dsp:nvSpPr>
        <dsp:cNvPr id="0" name=""/>
        <dsp:cNvSpPr/>
      </dsp:nvSpPr>
      <dsp:spPr>
        <a:xfrm rot="10800000">
          <a:off x="2591807" y="1896960"/>
          <a:ext cx="1896960" cy="1896960"/>
        </a:xfrm>
        <a:prstGeom prst="triangle">
          <a:avLst/>
        </a:prstGeom>
        <a:solidFill>
          <a:schemeClr val="accent2">
            <a:shade val="50000"/>
            <a:hueOff val="276843"/>
            <a:satOff val="22802"/>
            <a:lumOff val="417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>
              <a:solidFill>
                <a:schemeClr val="tx1"/>
              </a:solidFill>
            </a:rPr>
            <a:t>TEINIMINNO-TALKOOT-MALLI</a:t>
          </a:r>
          <a:endParaRPr lang="fi-FI" sz="900" kern="1200" dirty="0">
            <a:solidFill>
              <a:schemeClr val="tx1"/>
            </a:solidFill>
          </a:endParaRPr>
        </a:p>
      </dsp:txBody>
      <dsp:txXfrm rot="10800000">
        <a:off x="3066047" y="1896960"/>
        <a:ext cx="948480" cy="948480"/>
      </dsp:txXfrm>
    </dsp:sp>
    <dsp:sp modelId="{C6541D7A-3A78-4DC2-A12A-177BC855A4D1}">
      <dsp:nvSpPr>
        <dsp:cNvPr id="0" name=""/>
        <dsp:cNvSpPr/>
      </dsp:nvSpPr>
      <dsp:spPr>
        <a:xfrm>
          <a:off x="3540287" y="1882239"/>
          <a:ext cx="1896960" cy="1896960"/>
        </a:xfrm>
        <a:prstGeom prst="triangle">
          <a:avLst/>
        </a:prstGeom>
        <a:solidFill>
          <a:schemeClr val="accent2">
            <a:shade val="50000"/>
            <a:hueOff val="138421"/>
            <a:satOff val="11401"/>
            <a:lumOff val="208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>
              <a:solidFill>
                <a:schemeClr val="tx1"/>
              </a:solidFill>
            </a:rPr>
            <a:t>Ammatillinen korkea-aste</a:t>
          </a:r>
          <a:endParaRPr lang="fi-FI" sz="900" kern="1200" dirty="0">
            <a:solidFill>
              <a:schemeClr val="tx1"/>
            </a:solidFill>
          </a:endParaRPr>
        </a:p>
      </dsp:txBody>
      <dsp:txXfrm>
        <a:off x="4014527" y="2830719"/>
        <a:ext cx="948480" cy="948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02226-72DC-4A89-B85D-3628AEF17313}">
      <dsp:nvSpPr>
        <dsp:cNvPr id="0" name=""/>
        <dsp:cNvSpPr/>
      </dsp:nvSpPr>
      <dsp:spPr>
        <a:xfrm>
          <a:off x="2358056" y="168195"/>
          <a:ext cx="3338036" cy="115925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05A5C0-EEB1-4C88-9114-A03C33FD6818}">
      <dsp:nvSpPr>
        <dsp:cNvPr id="0" name=""/>
        <dsp:cNvSpPr/>
      </dsp:nvSpPr>
      <dsp:spPr>
        <a:xfrm>
          <a:off x="3708796" y="3006820"/>
          <a:ext cx="646906" cy="41402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F01EE-97B0-4A04-B3AF-1276FB2CC07C}">
      <dsp:nvSpPr>
        <dsp:cNvPr id="0" name=""/>
        <dsp:cNvSpPr/>
      </dsp:nvSpPr>
      <dsp:spPr>
        <a:xfrm>
          <a:off x="2479674" y="3338036"/>
          <a:ext cx="3105150" cy="776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chemeClr val="tx1"/>
              </a:solidFill>
            </a:rPr>
            <a:t>UUSI INNOVAATIO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chemeClr val="tx1"/>
              </a:solidFill>
            </a:rPr>
            <a:t>= aidoille markkinoille toteutettava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>
              <a:solidFill>
                <a:schemeClr val="tx1"/>
              </a:solidFill>
            </a:rPr>
            <a:t>ratkaisu yrityksen haasteeseen</a:t>
          </a:r>
        </a:p>
      </dsp:txBody>
      <dsp:txXfrm>
        <a:off x="2479674" y="3338036"/>
        <a:ext cx="3105150" cy="776287"/>
      </dsp:txXfrm>
    </dsp:sp>
    <dsp:sp modelId="{1C9F54D1-4F05-4F26-8D98-55CF30FAFEBC}">
      <dsp:nvSpPr>
        <dsp:cNvPr id="0" name=""/>
        <dsp:cNvSpPr/>
      </dsp:nvSpPr>
      <dsp:spPr>
        <a:xfrm>
          <a:off x="3571652" y="1416983"/>
          <a:ext cx="1164431" cy="116443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>
              <a:solidFill>
                <a:schemeClr val="tx1"/>
              </a:solidFill>
            </a:rPr>
            <a:t>Pedagogisesti ohjattu kehittämisprosessi</a:t>
          </a:r>
          <a:endParaRPr lang="fi-FI" sz="700" kern="1200" dirty="0">
            <a:solidFill>
              <a:schemeClr val="tx1"/>
            </a:solidFill>
          </a:endParaRPr>
        </a:p>
      </dsp:txBody>
      <dsp:txXfrm>
        <a:off x="3742179" y="1587510"/>
        <a:ext cx="823377" cy="823377"/>
      </dsp:txXfrm>
    </dsp:sp>
    <dsp:sp modelId="{1CC2B9D5-62C5-433C-A777-5A2343D89F39}">
      <dsp:nvSpPr>
        <dsp:cNvPr id="0" name=""/>
        <dsp:cNvSpPr/>
      </dsp:nvSpPr>
      <dsp:spPr>
        <a:xfrm>
          <a:off x="2738437" y="543401"/>
          <a:ext cx="1164431" cy="116443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>
              <a:solidFill>
                <a:schemeClr val="tx1"/>
              </a:solidFill>
            </a:rPr>
            <a:t>Monialainen opiskelijaryhmä</a:t>
          </a:r>
          <a:endParaRPr lang="fi-FI" sz="700" kern="1200" dirty="0">
            <a:solidFill>
              <a:schemeClr val="tx1"/>
            </a:solidFill>
          </a:endParaRPr>
        </a:p>
      </dsp:txBody>
      <dsp:txXfrm>
        <a:off x="2908964" y="713928"/>
        <a:ext cx="823377" cy="823377"/>
      </dsp:txXfrm>
    </dsp:sp>
    <dsp:sp modelId="{47372A34-411A-43D1-89CA-5BC4B36143E0}">
      <dsp:nvSpPr>
        <dsp:cNvPr id="0" name=""/>
        <dsp:cNvSpPr/>
      </dsp:nvSpPr>
      <dsp:spPr>
        <a:xfrm>
          <a:off x="3928745" y="261867"/>
          <a:ext cx="1164431" cy="116443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>
              <a:solidFill>
                <a:schemeClr val="bg1"/>
              </a:solidFill>
            </a:rPr>
            <a:t>Yrityksen haaste / ongelma</a:t>
          </a:r>
          <a:endParaRPr lang="fi-FI" sz="700" kern="1200" dirty="0">
            <a:solidFill>
              <a:schemeClr val="bg1"/>
            </a:solidFill>
          </a:endParaRPr>
        </a:p>
      </dsp:txBody>
      <dsp:txXfrm>
        <a:off x="4099272" y="432394"/>
        <a:ext cx="823377" cy="823377"/>
      </dsp:txXfrm>
    </dsp:sp>
    <dsp:sp modelId="{1BEF3218-122E-4E4C-96A8-7CCD31E53945}">
      <dsp:nvSpPr>
        <dsp:cNvPr id="0" name=""/>
        <dsp:cNvSpPr/>
      </dsp:nvSpPr>
      <dsp:spPr>
        <a:xfrm>
          <a:off x="2220912" y="25876"/>
          <a:ext cx="3622675" cy="289814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6CFA8-BE2D-4E39-9A80-DB895EDD85F6}">
      <dsp:nvSpPr>
        <dsp:cNvPr id="0" name=""/>
        <dsp:cNvSpPr/>
      </dsp:nvSpPr>
      <dsp:spPr>
        <a:xfrm>
          <a:off x="260598" y="53922"/>
          <a:ext cx="3059743" cy="712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>
              <a:solidFill>
                <a:schemeClr val="tx1"/>
              </a:solidFill>
            </a:rPr>
            <a:t>Yrityksen innovaatiohaasteet</a:t>
          </a:r>
          <a:endParaRPr lang="fi-FI" sz="1100" kern="1200" dirty="0">
            <a:solidFill>
              <a:schemeClr val="tx1"/>
            </a:solidFill>
          </a:endParaRPr>
        </a:p>
      </dsp:txBody>
      <dsp:txXfrm>
        <a:off x="281478" y="74802"/>
        <a:ext cx="2290490" cy="671119"/>
      </dsp:txXfrm>
    </dsp:sp>
    <dsp:sp modelId="{5BCF6B2D-B9D1-441D-B392-1FB0C977843A}">
      <dsp:nvSpPr>
        <dsp:cNvPr id="0" name=""/>
        <dsp:cNvSpPr/>
      </dsp:nvSpPr>
      <dsp:spPr>
        <a:xfrm>
          <a:off x="269977" y="831692"/>
          <a:ext cx="3059743" cy="712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>
              <a:solidFill>
                <a:schemeClr val="tx1"/>
              </a:solidFill>
            </a:rPr>
            <a:t>Haasteen ratkominen monialaisissa  ja moniasteisissa opiskelijatiimeissä  (toinen aste  + ammatillinen korkea-aste)</a:t>
          </a:r>
          <a:endParaRPr lang="fi-FI" sz="1100" kern="1200" dirty="0">
            <a:solidFill>
              <a:schemeClr val="tx1"/>
            </a:solidFill>
          </a:endParaRPr>
        </a:p>
      </dsp:txBody>
      <dsp:txXfrm>
        <a:off x="290857" y="852572"/>
        <a:ext cx="2284634" cy="671119"/>
      </dsp:txXfrm>
    </dsp:sp>
    <dsp:sp modelId="{6CF83BAE-65E5-4368-874C-9EBDB3B1CD1E}">
      <dsp:nvSpPr>
        <dsp:cNvPr id="0" name=""/>
        <dsp:cNvSpPr/>
      </dsp:nvSpPr>
      <dsp:spPr>
        <a:xfrm>
          <a:off x="267698" y="1635917"/>
          <a:ext cx="3059743" cy="712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>
              <a:solidFill>
                <a:schemeClr val="tx1"/>
              </a:solidFill>
            </a:rPr>
            <a:t>Kestävän kehityksen innovaatioratkaisut</a:t>
          </a:r>
          <a:endParaRPr lang="fi-FI" sz="1100" kern="1200" dirty="0">
            <a:solidFill>
              <a:schemeClr val="tx1"/>
            </a:solidFill>
          </a:endParaRPr>
        </a:p>
      </dsp:txBody>
      <dsp:txXfrm>
        <a:off x="288578" y="1656797"/>
        <a:ext cx="2284634" cy="671119"/>
      </dsp:txXfrm>
    </dsp:sp>
    <dsp:sp modelId="{7EDE2FC9-7DA5-4E81-A00C-8F1C07D48143}">
      <dsp:nvSpPr>
        <dsp:cNvPr id="0" name=""/>
        <dsp:cNvSpPr/>
      </dsp:nvSpPr>
      <dsp:spPr>
        <a:xfrm>
          <a:off x="1493793" y="533688"/>
          <a:ext cx="463371" cy="31935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500" kern="1200">
            <a:solidFill>
              <a:schemeClr val="tx1"/>
            </a:solidFill>
          </a:endParaRPr>
        </a:p>
      </dsp:txBody>
      <dsp:txXfrm>
        <a:off x="1598051" y="533688"/>
        <a:ext cx="254855" cy="240311"/>
      </dsp:txXfrm>
    </dsp:sp>
    <dsp:sp modelId="{444EEB24-4625-4FAE-B6A1-14B2D4BBA72E}">
      <dsp:nvSpPr>
        <dsp:cNvPr id="0" name=""/>
        <dsp:cNvSpPr/>
      </dsp:nvSpPr>
      <dsp:spPr>
        <a:xfrm>
          <a:off x="1493791" y="1397784"/>
          <a:ext cx="463371" cy="463371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2200" kern="1200">
            <a:solidFill>
              <a:schemeClr val="tx1"/>
            </a:solidFill>
          </a:endParaRPr>
        </a:p>
      </dsp:txBody>
      <dsp:txXfrm>
        <a:off x="1598049" y="1397784"/>
        <a:ext cx="254855" cy="3486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05367-FA48-42EC-A909-4013534A7F68}">
      <dsp:nvSpPr>
        <dsp:cNvPr id="0" name=""/>
        <dsp:cNvSpPr/>
      </dsp:nvSpPr>
      <dsp:spPr>
        <a:xfrm>
          <a:off x="0" y="0"/>
          <a:ext cx="2717177" cy="538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Tutkimuksellinen yhteistyöfoorumi opettajille 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15776" y="15776"/>
        <a:ext cx="2090450" cy="507067"/>
      </dsp:txXfrm>
    </dsp:sp>
    <dsp:sp modelId="{628D0AFB-70DA-466B-86AD-E8A586265CE0}">
      <dsp:nvSpPr>
        <dsp:cNvPr id="0" name=""/>
        <dsp:cNvSpPr/>
      </dsp:nvSpPr>
      <dsp:spPr>
        <a:xfrm>
          <a:off x="17688" y="619648"/>
          <a:ext cx="2717177" cy="538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Monialaisten- ja asteisten pedagogisten innovaatioprosessien toimintamallin kehittäminen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3464" y="635424"/>
        <a:ext cx="2107959" cy="507067"/>
      </dsp:txXfrm>
    </dsp:sp>
    <dsp:sp modelId="{74F46BB0-C7E2-4D5A-B19D-5A7F6EB006B0}">
      <dsp:nvSpPr>
        <dsp:cNvPr id="0" name=""/>
        <dsp:cNvSpPr/>
      </dsp:nvSpPr>
      <dsp:spPr>
        <a:xfrm>
          <a:off x="18721" y="1256883"/>
          <a:ext cx="2717177" cy="538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Mallien juurruttaminen oppilaitosten toimintaan 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4497" y="1272659"/>
        <a:ext cx="2111355" cy="507067"/>
      </dsp:txXfrm>
    </dsp:sp>
    <dsp:sp modelId="{95AD4675-F2B5-4FBC-B19A-4B91CF9A1C5B}">
      <dsp:nvSpPr>
        <dsp:cNvPr id="0" name=""/>
        <dsp:cNvSpPr/>
      </dsp:nvSpPr>
      <dsp:spPr>
        <a:xfrm>
          <a:off x="11575" y="1887832"/>
          <a:ext cx="2717177" cy="538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Mallien levittäminen  valtakunnallisesti ja kansainvälisesti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27351" y="1903608"/>
        <a:ext cx="2107959" cy="507067"/>
      </dsp:txXfrm>
    </dsp:sp>
    <dsp:sp modelId="{E1C61F82-1A2F-47EE-A5D7-A9DDB0315957}">
      <dsp:nvSpPr>
        <dsp:cNvPr id="0" name=""/>
        <dsp:cNvSpPr/>
      </dsp:nvSpPr>
      <dsp:spPr>
        <a:xfrm>
          <a:off x="2227691" y="441914"/>
          <a:ext cx="350102" cy="350102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600" kern="1200">
            <a:solidFill>
              <a:schemeClr val="tx1"/>
            </a:solidFill>
          </a:endParaRPr>
        </a:p>
      </dsp:txBody>
      <dsp:txXfrm>
        <a:off x="2306464" y="441914"/>
        <a:ext cx="192556" cy="263452"/>
      </dsp:txXfrm>
    </dsp:sp>
    <dsp:sp modelId="{2990EBEB-5EEE-434C-8CBB-DC2E414561F8}">
      <dsp:nvSpPr>
        <dsp:cNvPr id="0" name=""/>
        <dsp:cNvSpPr/>
      </dsp:nvSpPr>
      <dsp:spPr>
        <a:xfrm>
          <a:off x="2212648" y="1072072"/>
          <a:ext cx="350102" cy="350102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600" kern="1200">
            <a:solidFill>
              <a:schemeClr val="tx1"/>
            </a:solidFill>
          </a:endParaRPr>
        </a:p>
      </dsp:txBody>
      <dsp:txXfrm>
        <a:off x="2291421" y="1072072"/>
        <a:ext cx="192556" cy="263452"/>
      </dsp:txXfrm>
    </dsp:sp>
    <dsp:sp modelId="{78669DD8-69E3-48F6-B4E7-BD59190A1E26}">
      <dsp:nvSpPr>
        <dsp:cNvPr id="0" name=""/>
        <dsp:cNvSpPr/>
      </dsp:nvSpPr>
      <dsp:spPr>
        <a:xfrm>
          <a:off x="2219572" y="1658082"/>
          <a:ext cx="350102" cy="350102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600" kern="1200">
            <a:solidFill>
              <a:schemeClr val="tx1"/>
            </a:solidFill>
          </a:endParaRPr>
        </a:p>
      </dsp:txBody>
      <dsp:txXfrm>
        <a:off x="2298345" y="1658082"/>
        <a:ext cx="192556" cy="2634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01D01-8858-574F-972E-CC2FC57A602D}">
      <dsp:nvSpPr>
        <dsp:cNvPr id="0" name=""/>
        <dsp:cNvSpPr/>
      </dsp:nvSpPr>
      <dsp:spPr>
        <a:xfrm>
          <a:off x="1169923" y="0"/>
          <a:ext cx="1337673" cy="836046"/>
        </a:xfrm>
        <a:prstGeom prst="swooshArrow">
          <a:avLst>
            <a:gd name="adj1" fmla="val 25000"/>
            <a:gd name="adj2" fmla="val 25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6719D6A1-4E91-CA41-908B-582836482F45}">
      <dsp:nvSpPr>
        <dsp:cNvPr id="0" name=""/>
        <dsp:cNvSpPr/>
      </dsp:nvSpPr>
      <dsp:spPr>
        <a:xfrm>
          <a:off x="1552391" y="455645"/>
          <a:ext cx="46818" cy="468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4AEE44-396D-454C-B9AD-80A2ACEFC924}">
      <dsp:nvSpPr>
        <dsp:cNvPr id="0" name=""/>
        <dsp:cNvSpPr/>
      </dsp:nvSpPr>
      <dsp:spPr>
        <a:xfrm>
          <a:off x="737874" y="550831"/>
          <a:ext cx="2447686" cy="26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08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/>
            <a:t>Opiskelijan verkostot kasvavat</a:t>
          </a:r>
          <a:endParaRPr lang="fi-FI" sz="1000" kern="1200" dirty="0"/>
        </a:p>
      </dsp:txBody>
      <dsp:txXfrm>
        <a:off x="737874" y="550831"/>
        <a:ext cx="2447686" cy="269078"/>
      </dsp:txXfrm>
    </dsp:sp>
    <dsp:sp modelId="{E70C7034-A8B4-A44D-8F88-109C9B0CABFA}">
      <dsp:nvSpPr>
        <dsp:cNvPr id="0" name=""/>
        <dsp:cNvSpPr/>
      </dsp:nvSpPr>
      <dsp:spPr>
        <a:xfrm>
          <a:off x="1983790" y="242453"/>
          <a:ext cx="80260" cy="802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012A7A-C5C6-8649-B149-733A02E75196}">
      <dsp:nvSpPr>
        <dsp:cNvPr id="0" name=""/>
        <dsp:cNvSpPr/>
      </dsp:nvSpPr>
      <dsp:spPr>
        <a:xfrm>
          <a:off x="1233481" y="334805"/>
          <a:ext cx="3154280" cy="45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28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/>
            <a:t>Yksilöllinen osaamiskartta  ja kompetenssit kehittyvät</a:t>
          </a:r>
          <a:endParaRPr lang="fi-FI" sz="1000" kern="1200" dirty="0"/>
        </a:p>
      </dsp:txBody>
      <dsp:txXfrm>
        <a:off x="1233481" y="334805"/>
        <a:ext cx="3154280" cy="45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62EC5-578B-4A9C-A38A-7DF582604A86}" type="datetimeFigureOut">
              <a:rPr lang="fi-FI" smtClean="0"/>
              <a:pPr/>
              <a:t>9.11.2017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42CD9-F350-4165-AB42-8343341773F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631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pd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A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kans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26904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6838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38846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10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12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13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pic>
        <p:nvPicPr>
          <p:cNvPr id="6" name="Picture 5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4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Tekstidia: tyhjä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B9E0-AE4D-47F9-9DDE-55B177305E0F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8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33FA0-E667-4FEA-9027-575829FAB2B7}" type="datetimeFigureOut">
              <a:rPr lang="en-US"/>
              <a:pPr>
                <a:defRPr/>
              </a:pPr>
              <a:t>11/9/2017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9ED44-D288-4F03-AEB0-4FBA126C38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5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B_Otsikko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1441651"/>
            <a:ext cx="777240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3852000" y="4428000"/>
            <a:ext cx="1440000" cy="2520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F3CA18B-9E35-4533-979C-C6E5EEC99A99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772000" y="4140000"/>
            <a:ext cx="3600000" cy="252000"/>
          </a:xfrm>
        </p:spPr>
        <p:txBody>
          <a:bodyPr l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12" name="Alaotsikko 2"/>
          <p:cNvSpPr>
            <a:spLocks noGrp="1"/>
          </p:cNvSpPr>
          <p:nvPr>
            <p:ph type="subTitle" idx="1"/>
          </p:nvPr>
        </p:nvSpPr>
        <p:spPr>
          <a:xfrm>
            <a:off x="1322086" y="3060000"/>
            <a:ext cx="6480000" cy="900000"/>
          </a:xfr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19" name="Kuvan paikkamerkki 18"/>
          <p:cNvSpPr>
            <a:spLocks noGrp="1"/>
          </p:cNvSpPr>
          <p:nvPr>
            <p:ph type="pic" sz="quarter" idx="12" hasCustomPrompt="1"/>
          </p:nvPr>
        </p:nvSpPr>
        <p:spPr>
          <a:xfrm>
            <a:off x="360000" y="579600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20" name="Kuvan paikkamerkki 18"/>
          <p:cNvSpPr>
            <a:spLocks noGrp="1"/>
          </p:cNvSpPr>
          <p:nvPr>
            <p:ph type="pic" sz="quarter" idx="13" hasCustomPrompt="1"/>
          </p:nvPr>
        </p:nvSpPr>
        <p:spPr>
          <a:xfrm>
            <a:off x="2031332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sp>
        <p:nvSpPr>
          <p:cNvPr id="21" name="Kuvan paikkamerkki 18"/>
          <p:cNvSpPr>
            <a:spLocks noGrp="1"/>
          </p:cNvSpPr>
          <p:nvPr>
            <p:ph type="pic" sz="quarter" idx="14" hasCustomPrompt="1"/>
          </p:nvPr>
        </p:nvSpPr>
        <p:spPr>
          <a:xfrm>
            <a:off x="3697880" y="5794990"/>
            <a:ext cx="1440000" cy="719137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logo</a:t>
            </a:r>
            <a:endParaRPr lang="fi-FI" dirty="0"/>
          </a:p>
        </p:txBody>
      </p:sp>
      <p:pic>
        <p:nvPicPr>
          <p:cNvPr id="15" name="Picture 14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ärillinen väli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Picture 9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kuvadia: tumm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valk_kehys_j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A8F801-9BF5-46D1-98A5-513B8005DAC3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Picture 11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kuvadia: vaalea kuv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valk_kehys_tumma_teksti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5640094" y="616414"/>
            <a:ext cx="2950096" cy="1470025"/>
          </a:xfrm>
        </p:spPr>
        <p:txBody>
          <a:bodyPr wrap="square" anchor="t" anchorCtr="0"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7A8F801-9BF5-46D1-98A5-513B8005DAC3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Picture 11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9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ekstidia: y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584000"/>
            <a:ext cx="8064000" cy="41400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 wrap="none"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 wrap="none" rIns="0"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 wrap="none" rIns="0"/>
          <a:lstStyle>
            <a:lvl1pPr algn="l">
              <a:defRPr/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Picture 11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0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ekstidia: kaksipalstain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40000" y="1584000"/>
            <a:ext cx="3924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60000" cy="45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11C6-550F-476F-A8E9-87059F984CC5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3" name="Picture 12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1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kstidia: yksip. väliotsikoll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448" cy="360000"/>
          </a:xfrm>
        </p:spPr>
        <p:txBody>
          <a:bodyPr wrap="square"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8064448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A39-4A70-4416-BD6A-317A14324BE2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13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ekstidia: vain otsikk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TEM_RR_PPT-taustat_RGB_harmaa_kehys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D5EEE-C8B3-43A5-8984-4E9E998B8BE3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1" name="Picture 10" descr="EU_EAKR_ESR_FI_vertical_20mm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118" y="5580000"/>
            <a:ext cx="1058355" cy="1094232"/>
          </a:xfrm>
          <a:prstGeom prst="rect">
            <a:avLst/>
          </a:prstGeom>
        </p:spPr>
      </p:pic>
      <p:pic>
        <p:nvPicPr>
          <p:cNvPr id="9" name="Kuva 8" descr="VipuvoimaaEU_2014_2020_rgb-01.png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74839" y="5842800"/>
            <a:ext cx="1216612" cy="86409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540000" y="612000"/>
            <a:ext cx="8064000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40000" y="1584000"/>
            <a:ext cx="8064000" cy="41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2666284" y="6309320"/>
            <a:ext cx="10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21B48D5-7DCF-4B12-8FC3-76BB2D33A198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654030" y="6309320"/>
            <a:ext cx="1980000" cy="3600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fi-FI" dirty="0" smtClean="0"/>
              <a:t>Etunimi Sukunimi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89137" y="6309320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2A4837A0-F8B5-40DF-B7A3-2778985E9851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59" r:id="rId3"/>
    <p:sldLayoutId id="2147483665" r:id="rId4"/>
    <p:sldLayoutId id="2147483667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8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Teiniminnotalkoot</a:t>
            </a:r>
            <a:r>
              <a:rPr lang="fi-FI" dirty="0" smtClean="0"/>
              <a:t> –hankkeen julkaisut</a:t>
            </a:r>
            <a:endParaRPr lang="fi-FI" dirty="0"/>
          </a:p>
        </p:txBody>
      </p:sp>
      <p:sp>
        <p:nvSpPr>
          <p:cNvPr id="8" name="Alaotsikk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Metropolia ammattikorkeakoulu</a:t>
            </a:r>
            <a:br>
              <a:rPr lang="fi-FI" dirty="0" smtClean="0"/>
            </a:br>
            <a:r>
              <a:rPr lang="fi-FI" dirty="0" smtClean="0"/>
              <a:t>Espoon seudun koulutuskuntayhtymä Omnia</a:t>
            </a:r>
            <a:br>
              <a:rPr lang="fi-FI" dirty="0" smtClean="0"/>
            </a:br>
            <a:r>
              <a:rPr lang="fi-FI" dirty="0" err="1" smtClean="0"/>
              <a:t>Future</a:t>
            </a:r>
            <a:r>
              <a:rPr lang="fi-FI" dirty="0" smtClean="0"/>
              <a:t> </a:t>
            </a:r>
            <a:r>
              <a:rPr lang="fi-FI" dirty="0" err="1" smtClean="0"/>
              <a:t>Tournaments</a:t>
            </a:r>
            <a:r>
              <a:rPr lang="fi-FI" dirty="0" smtClean="0"/>
              <a:t> Oy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Laura-Maija Hero, Projektipäällikkö</a:t>
            </a:r>
            <a:endParaRPr lang="fi-FI" dirty="0"/>
          </a:p>
        </p:txBody>
      </p:sp>
      <p:sp>
        <p:nvSpPr>
          <p:cNvPr id="12" name="Kuvan paikkamerkki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Kuvan paikkamerkki 1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Osa 3: Pedagogiset menetelmät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762" y="1062000"/>
            <a:ext cx="8064000" cy="4140000"/>
          </a:xfrm>
        </p:spPr>
        <p:txBody>
          <a:bodyPr/>
          <a:lstStyle/>
          <a:p>
            <a:pPr marL="0" indent="0">
              <a:buNone/>
            </a:pPr>
            <a:r>
              <a:rPr lang="fi-FI" sz="1600" dirty="0" smtClean="0"/>
              <a:t>9</a:t>
            </a:r>
            <a:r>
              <a:rPr lang="fi-FI" sz="1600" dirty="0"/>
              <a:t>. LM ja ??? </a:t>
            </a:r>
            <a:r>
              <a:rPr lang="fi-FI" sz="1600" dirty="0" smtClean="0"/>
              <a:t>Innovaatioprosessi </a:t>
            </a:r>
            <a:r>
              <a:rPr lang="fi-FI" sz="1600" dirty="0"/>
              <a:t>oppimisalustana. Aineisto: Opefoorumin videot ja opepäiväkirjat, tiimiportfoliot</a:t>
            </a:r>
            <a:r>
              <a:rPr lang="fi-FI" sz="1600" dirty="0" smtClean="0"/>
              <a:t>.</a:t>
            </a:r>
          </a:p>
          <a:p>
            <a:pPr marL="0" indent="0">
              <a:buNone/>
            </a:pPr>
            <a:r>
              <a:rPr lang="fi-FI" sz="1600" dirty="0"/>
              <a:t>10. Marja Typpi, Katri, ja Sakari ?? Monialaisen ja moniasteisen tiimin ryhmäytyminen. Mini-innot. Aineisto: Videot. </a:t>
            </a:r>
            <a:br>
              <a:rPr lang="fi-FI" sz="1600" dirty="0"/>
            </a:br>
            <a:r>
              <a:rPr lang="fi-FI" sz="1600" dirty="0"/>
              <a:t>11. Leena Björkqvist: Tulevaisuusajattelu osana </a:t>
            </a:r>
            <a:r>
              <a:rPr lang="fi-FI" sz="1600" dirty="0" err="1"/>
              <a:t>innoprosessia</a:t>
            </a:r>
            <a:r>
              <a:rPr lang="fi-FI" sz="1600" dirty="0"/>
              <a:t>. </a:t>
            </a:r>
            <a:br>
              <a:rPr lang="fi-FI" sz="1600" dirty="0"/>
            </a:br>
            <a:r>
              <a:rPr lang="fi-FI" sz="1600" dirty="0"/>
              <a:t>- </a:t>
            </a:r>
            <a:r>
              <a:rPr lang="fi-FI" sz="1600" dirty="0" smtClean="0"/>
              <a:t>Tulevaisuustarinat aineistona</a:t>
            </a:r>
            <a:endParaRPr lang="fi-FI" sz="1600" dirty="0"/>
          </a:p>
          <a:p>
            <a:pPr lvl="1"/>
            <a:r>
              <a:rPr lang="fi-FI" sz="1600" dirty="0" smtClean="0"/>
              <a:t>Opiskelijoiden </a:t>
            </a:r>
            <a:r>
              <a:rPr lang="fi-FI" sz="1600" dirty="0" err="1"/>
              <a:t>itsearviointi.Tunnistiko</a:t>
            </a:r>
            <a:r>
              <a:rPr lang="fi-FI" sz="1600" dirty="0"/>
              <a:t> kukaan tulevaisuusajattelua? </a:t>
            </a:r>
          </a:p>
          <a:p>
            <a:pPr lvl="1"/>
            <a:r>
              <a:rPr lang="fi-FI" sz="1600" dirty="0" smtClean="0"/>
              <a:t>Opettajien </a:t>
            </a:r>
            <a:r>
              <a:rPr lang="fi-FI" sz="1600" dirty="0"/>
              <a:t>kokemukset.</a:t>
            </a:r>
          </a:p>
          <a:p>
            <a:pPr lvl="1"/>
            <a:r>
              <a:rPr lang="fi-FI" sz="1600" dirty="0" smtClean="0"/>
              <a:t>Kehitysehdotukset </a:t>
            </a:r>
            <a:r>
              <a:rPr lang="fi-FI" sz="1600" dirty="0"/>
              <a:t>tärkeitä, sillä tässä päästiin vasta tekemään </a:t>
            </a:r>
            <a:r>
              <a:rPr lang="fi-FI" sz="1600" dirty="0" smtClean="0"/>
              <a:t>johdanto.1</a:t>
            </a:r>
          </a:p>
          <a:p>
            <a:pPr marL="0" indent="0">
              <a:buNone/>
            </a:pPr>
            <a:r>
              <a:rPr lang="fi-FI" sz="1600" dirty="0"/>
              <a:t>13. Leena Björkqvist: </a:t>
            </a:r>
            <a:r>
              <a:rPr lang="fi-FI" sz="1600" dirty="0" err="1"/>
              <a:t>Tiimiporfolio</a:t>
            </a:r>
            <a:r>
              <a:rPr lang="fi-FI" sz="1600" dirty="0"/>
              <a:t> tekee näkyväksi monilaisen innovaatioprojektin.  </a:t>
            </a:r>
          </a:p>
          <a:p>
            <a:r>
              <a:rPr lang="fi-FI" sz="1600" dirty="0"/>
              <a:t>Aineisto: </a:t>
            </a:r>
          </a:p>
          <a:p>
            <a:r>
              <a:rPr lang="fi-FI" sz="1600" dirty="0"/>
              <a:t>- Tiimiportfoliot - katson kaikkien tiimien portfoliot.</a:t>
            </a:r>
          </a:p>
          <a:p>
            <a:r>
              <a:rPr lang="fi-FI" sz="1600" dirty="0"/>
              <a:t>- Opintokokonaisuuden arviointikysely. Tuliko siellä mainintoja?</a:t>
            </a:r>
          </a:p>
          <a:p>
            <a:r>
              <a:rPr lang="fi-FI" sz="1600" dirty="0"/>
              <a:t>- Olisi hienoa kuulla opettajien kokemuksia</a:t>
            </a:r>
            <a:r>
              <a:rPr lang="fi-FI" sz="1600" dirty="0" smtClean="0"/>
              <a:t>.</a:t>
            </a:r>
          </a:p>
          <a:p>
            <a:pPr marL="0" indent="0">
              <a:buNone/>
            </a:pPr>
            <a:r>
              <a:rPr lang="fi-FI" sz="1600" dirty="0"/>
              <a:t>1</a:t>
            </a:r>
            <a:r>
              <a:rPr lang="fi-FI" sz="1600" dirty="0" smtClean="0"/>
              <a:t>2</a:t>
            </a:r>
            <a:r>
              <a:rPr lang="fi-FI" sz="1600" dirty="0"/>
              <a:t>. Jonna, </a:t>
            </a:r>
            <a:r>
              <a:rPr lang="fi-FI" sz="1600" dirty="0" err="1"/>
              <a:t>Jocke</a:t>
            </a:r>
            <a:r>
              <a:rPr lang="fi-FI" sz="1600" dirty="0"/>
              <a:t>, Tuula Kurkisuo? Yrittäjyys ja sen koeponnistaminen innovaatioprosessissa. Teoria kalvoista jne. Ja mitä on yrittäjyyskasvatus ammatillisessa viitekehyksessä? Tapoja, menetelmiä, kokemuksia? Yrittäjyysviikon tehtävät</a:t>
            </a:r>
            <a:r>
              <a:rPr lang="fi-FI" sz="1600" dirty="0" smtClean="0"/>
              <a:t>?</a:t>
            </a:r>
          </a:p>
          <a:p>
            <a:pPr marL="0" indent="0">
              <a:buNone/>
            </a:pPr>
            <a:r>
              <a:rPr lang="fi-FI" sz="1600" dirty="0"/>
              <a:t>20. Anna-Maija Nyman: VERME menetelmän kehittäminen osaksi innovaatioturnausta. Aineisto:</a:t>
            </a:r>
            <a:r>
              <a:rPr lang="fi-FI" sz="2000" dirty="0"/>
              <a:t/>
            </a:r>
            <a:br>
              <a:rPr lang="fi-FI" sz="2000" dirty="0"/>
            </a:br>
            <a:r>
              <a:rPr lang="fi-FI" sz="2000" dirty="0"/>
              <a:t/>
            </a:r>
            <a:br>
              <a:rPr lang="fi-FI" sz="2000" dirty="0"/>
            </a:br>
            <a:r>
              <a:rPr lang="fi-FI" sz="2000" dirty="0"/>
              <a:t/>
            </a:r>
            <a:br>
              <a:rPr lang="fi-FI" sz="2000" dirty="0"/>
            </a:br>
            <a:endParaRPr lang="fi-FI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10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54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Osa </a:t>
            </a:r>
            <a:r>
              <a:rPr lang="fi-FI" dirty="0"/>
              <a:t>4: Arvioinnin uudet menetelmät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000" dirty="0" smtClean="0"/>
              <a:t>5</a:t>
            </a:r>
            <a:r>
              <a:rPr lang="fi-FI" sz="2000" dirty="0"/>
              <a:t>. LM: Innovaatiokompetenssista. Kirjallisuuskatsaus. Ja menetelmäarviot</a:t>
            </a:r>
            <a:r>
              <a:rPr lang="fi-FI" sz="2000" dirty="0" smtClean="0"/>
              <a:t>.</a:t>
            </a:r>
          </a:p>
          <a:p>
            <a:pPr marL="0" indent="0">
              <a:buNone/>
            </a:pPr>
            <a:r>
              <a:rPr lang="fi-FI" sz="2000" dirty="0"/>
              <a:t>6. </a:t>
            </a:r>
            <a:r>
              <a:rPr lang="fi-FI" sz="2000" dirty="0" smtClean="0"/>
              <a:t>Ansku </a:t>
            </a:r>
            <a:r>
              <a:rPr lang="fi-FI" sz="2000" dirty="0"/>
              <a:t>ja </a:t>
            </a:r>
            <a:r>
              <a:rPr lang="fi-FI" sz="2000" dirty="0" smtClean="0"/>
              <a:t>Sakari, LM: </a:t>
            </a:r>
            <a:r>
              <a:rPr lang="fi-FI" sz="2000" dirty="0" err="1"/>
              <a:t>Dreamteam</a:t>
            </a:r>
            <a:r>
              <a:rPr lang="fi-FI" sz="2000" dirty="0"/>
              <a:t> - jokaisella on vahvuuksia ja  heikkouksia - </a:t>
            </a:r>
            <a:r>
              <a:rPr lang="fi-FI" sz="2000" dirty="0" err="1"/>
              <a:t>InnoKompetenssikortit</a:t>
            </a:r>
            <a:r>
              <a:rPr lang="fi-FI" sz="2000" dirty="0" smtClean="0"/>
              <a:t>.</a:t>
            </a:r>
          </a:p>
          <a:p>
            <a:pPr marL="0" indent="0">
              <a:buNone/>
            </a:pPr>
            <a:r>
              <a:rPr lang="fi-FI" sz="2000" dirty="0"/>
              <a:t>16. Lm ja Mikko:  Innovaatioturnauksen arviointikriteerit ja niiden perustelut. Aineisto: Pilottien havainnot</a:t>
            </a:r>
            <a:r>
              <a:rPr lang="fi-FI" sz="2000" dirty="0" smtClean="0"/>
              <a:t>.</a:t>
            </a:r>
          </a:p>
          <a:p>
            <a:pPr marL="0" indent="0">
              <a:buNone/>
            </a:pPr>
            <a:r>
              <a:rPr lang="fi-FI" sz="2000" dirty="0"/>
              <a:t>19. LM: Opiskelijan kokema henkilökohtaisen kompetenssin kehittyminen. Aineisto: </a:t>
            </a:r>
            <a:r>
              <a:rPr lang="fi-FI" sz="2000" dirty="0" err="1"/>
              <a:t>Pre</a:t>
            </a:r>
            <a:r>
              <a:rPr lang="fi-FI" sz="2000" dirty="0"/>
              <a:t> ja </a:t>
            </a:r>
            <a:r>
              <a:rPr lang="fi-FI" sz="2000" dirty="0" err="1"/>
              <a:t>post</a:t>
            </a:r>
            <a:r>
              <a:rPr lang="fi-FI" sz="2000" dirty="0"/>
              <a:t> kysely ja analyysirunkona ala, ikä, laskenut, noussut, pysynyt samana</a:t>
            </a:r>
            <a:r>
              <a:rPr lang="fi-FI" sz="2000" dirty="0" smtClean="0"/>
              <a:t>.</a:t>
            </a:r>
          </a:p>
          <a:p>
            <a:pPr marL="0" indent="0">
              <a:buNone/>
            </a:pPr>
            <a:r>
              <a:rPr lang="fi-FI" sz="2000" dirty="0"/>
              <a:t>23. </a:t>
            </a:r>
            <a:r>
              <a:rPr lang="fi-FI" sz="2000" dirty="0" smtClean="0"/>
              <a:t>LM ja Matti Seise: </a:t>
            </a:r>
            <a:r>
              <a:rPr lang="fi-FI" sz="2000" dirty="0" err="1" smtClean="0"/>
              <a:t>SoftaRobo</a:t>
            </a:r>
            <a:r>
              <a:rPr lang="fi-FI" sz="2000" dirty="0" smtClean="0"/>
              <a:t>. 360 </a:t>
            </a:r>
            <a:r>
              <a:rPr lang="fi-FI" sz="2000" dirty="0"/>
              <a:t>asteen tiimiarvioinnin menetelmä ja vertaisarviointineuvottelu arvosanoista. </a:t>
            </a:r>
            <a:br>
              <a:rPr lang="fi-FI" sz="2000" dirty="0"/>
            </a:br>
            <a:r>
              <a:rPr lang="fi-FI" sz="2000" dirty="0"/>
              <a:t/>
            </a:r>
            <a:br>
              <a:rPr lang="fi-FI" sz="2000" dirty="0"/>
            </a:br>
            <a:r>
              <a:rPr lang="fi-FI" sz="2000" dirty="0"/>
              <a:t/>
            </a:r>
            <a:br>
              <a:rPr lang="fi-FI" sz="2000" dirty="0"/>
            </a:br>
            <a:endParaRPr lang="fi-FI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507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Sisältö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Osa x: Toimintamalli. Verkosto ja sen näkemykset</a:t>
            </a:r>
          </a:p>
          <a:p>
            <a:pPr marL="0" indent="0">
              <a:buNone/>
            </a:pPr>
            <a:r>
              <a:rPr lang="fi-FI" dirty="0" smtClean="0"/>
              <a:t>8.</a:t>
            </a:r>
            <a:r>
              <a:rPr lang="fi-FI" dirty="0"/>
              <a:t>  Elina Ala-Nikkola ja MarjaRiitta, x?: Verkoston näkemykset. </a:t>
            </a:r>
            <a:r>
              <a:rPr lang="fi-FI" dirty="0" err="1"/>
              <a:t>Eltsu</a:t>
            </a:r>
            <a:r>
              <a:rPr lang="fi-FI" dirty="0"/>
              <a:t> lähettää, mitä on kirjannut toistaiseksi ja VIP haastattelut ja/tai </a:t>
            </a:r>
            <a:r>
              <a:rPr lang="fi-FI" dirty="0" err="1"/>
              <a:t>Ohryn</a:t>
            </a:r>
            <a:r>
              <a:rPr lang="fi-FI" dirty="0"/>
              <a:t> työpajat</a:t>
            </a:r>
            <a:r>
              <a:rPr lang="fi-FI" dirty="0" smtClean="0"/>
              <a:t>?</a:t>
            </a:r>
          </a:p>
          <a:p>
            <a:pPr marL="0" indent="0">
              <a:buNone/>
            </a:pPr>
            <a:r>
              <a:rPr lang="fi-FI" dirty="0"/>
              <a:t>25. Lm,  Xxxx, xx, xx, xx: Toimintamalli ammatillisen polun eheyttäjänä. Aineisto: Kaikki, Menetelmä ASA tms.</a:t>
            </a:r>
            <a:br>
              <a:rPr lang="fi-FI" dirty="0"/>
            </a:b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12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28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Julkaisu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Lopuksi toimittaja/t jaottelevat kirjan loogisiin osiin.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Taitto: Jokainen kirjoittaja kirjoittaa valmiille </a:t>
            </a:r>
            <a:r>
              <a:rPr lang="fi-FI" dirty="0" err="1"/>
              <a:t>word</a:t>
            </a:r>
            <a:r>
              <a:rPr lang="fi-FI" dirty="0"/>
              <a:t> pohjalle. Kannet ja kuvasivut suunnitellaan hankkeessa.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Kirja tulee kirjastoon e-kirjana.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6225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/>
              <a:t>Taustalla Metropolian MINNO ® -prosessi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Elina Ala-Nikkola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14</a:t>
            </a:fld>
            <a:endParaRPr lang="fi-FI" dirty="0"/>
          </a:p>
        </p:txBody>
      </p:sp>
      <p:graphicFrame>
        <p:nvGraphicFramePr>
          <p:cNvPr id="7" name="Sisällön paikkamerkk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189857"/>
              </p:ext>
            </p:extLst>
          </p:nvPr>
        </p:nvGraphicFramePr>
        <p:xfrm>
          <a:off x="539750" y="1584325"/>
          <a:ext cx="8064500" cy="414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2027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TeiniMINNOtalkoot</a:t>
            </a:r>
            <a:r>
              <a:rPr lang="fi-FI" dirty="0" smtClean="0"/>
              <a:t>-malli soveltaa, kokeilee, tutkii ja kehittää MINNO-prosessin mallia….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fi-FI" sz="1200" dirty="0" smtClean="0"/>
              <a:t>—&gt;  </a:t>
            </a:r>
            <a:r>
              <a:rPr lang="fi-FI" sz="1200" dirty="0"/>
              <a:t>liittäen mukaan amk-opiskelijoiden lisäksi 2. asteen opiskelijoita (Omnia)</a:t>
            </a:r>
          </a:p>
          <a:p>
            <a:pPr marL="0" indent="0">
              <a:buNone/>
              <a:defRPr/>
            </a:pPr>
            <a:endParaRPr lang="fi-FI" sz="1200" dirty="0"/>
          </a:p>
          <a:p>
            <a:pPr marL="0" indent="0">
              <a:buNone/>
              <a:defRPr/>
            </a:pPr>
            <a:r>
              <a:rPr lang="fi-FI" sz="1200" dirty="0"/>
              <a:t>—&gt; lanseeraten malliin  mukaan opiskelijoita ja yrityksiä innostavan </a:t>
            </a:r>
          </a:p>
          <a:p>
            <a:pPr marL="0" indent="0">
              <a:buNone/>
              <a:defRPr/>
            </a:pPr>
            <a:r>
              <a:rPr lang="fi-FI" sz="1200" dirty="0"/>
              <a:t>Innovaatiokilpailun (innovaatioturnausmalli, Innovaatiomestarit)</a:t>
            </a:r>
            <a:br>
              <a:rPr lang="fi-FI" sz="1200" dirty="0"/>
            </a:br>
            <a:endParaRPr lang="fi-FI" sz="1200" dirty="0"/>
          </a:p>
          <a:p>
            <a:pPr marL="0" indent="0">
              <a:buNone/>
              <a:defRPr/>
            </a:pPr>
            <a:r>
              <a:rPr lang="fi-FI" sz="1200" dirty="0"/>
              <a:t>—&gt; tutkien ja kehittäen innovaatiotoiminnan pedagogista prosessia, jonka päämääränä yksilöiden kompetenssien kehittäminen </a:t>
            </a:r>
            <a:r>
              <a:rPr lang="fi-FI" sz="1200" dirty="0" smtClean="0"/>
              <a:t>monialaisessa </a:t>
            </a:r>
            <a:r>
              <a:rPr lang="fi-FI" sz="1200" dirty="0"/>
              <a:t>ja </a:t>
            </a:r>
            <a:r>
              <a:rPr lang="fi-FI" sz="1200" dirty="0" smtClean="0"/>
              <a:t>moniasteisessa innovaatiopedagogisessa prosessissa sekä tällaisen </a:t>
            </a:r>
            <a:r>
              <a:rPr lang="fi-FI" sz="1200" dirty="0"/>
              <a:t>toiminnan </a:t>
            </a:r>
            <a:r>
              <a:rPr lang="fi-FI" sz="1200" dirty="0" smtClean="0"/>
              <a:t>mahdollistaminen sekä sen reunaehtojen tutkiminen </a:t>
            </a:r>
            <a:r>
              <a:rPr lang="fi-FI" sz="1200" dirty="0"/>
              <a:t>juurtuvaksi osaksi oppilaitosten perustoimintaa (Metropolia &amp; Omnia)</a:t>
            </a:r>
            <a:br>
              <a:rPr lang="fi-FI" sz="1200" dirty="0"/>
            </a:br>
            <a:endParaRPr lang="fi-FI" sz="1200" dirty="0"/>
          </a:p>
          <a:p>
            <a:pPr marL="0" indent="0">
              <a:buNone/>
              <a:defRPr/>
            </a:pPr>
            <a:endParaRPr lang="fi-FI" sz="1200" dirty="0"/>
          </a:p>
          <a:p>
            <a:pPr marL="0" indent="0">
              <a:buNone/>
              <a:defRPr/>
            </a:pPr>
            <a:r>
              <a:rPr lang="fi-FI" sz="1200" dirty="0"/>
              <a:t>=  TEINIMINNOTALKOOT –MALLI, joka edistää siirtymiä koulusta kouluun sekä koulusta työelämään tukemalla yksilöiden (opiskelijoiden) osaamiskompetenssien </a:t>
            </a:r>
            <a:r>
              <a:rPr lang="fi-FI" sz="1200" dirty="0" smtClean="0"/>
              <a:t>rakentumista ja kehittymistä</a:t>
            </a:r>
          </a:p>
          <a:p>
            <a:pPr marL="0" indent="0">
              <a:buNone/>
              <a:defRPr/>
            </a:pPr>
            <a:endParaRPr lang="fi-FI" sz="1200" dirty="0"/>
          </a:p>
          <a:p>
            <a:pPr marL="0" indent="0">
              <a:buNone/>
              <a:defRPr/>
            </a:pPr>
            <a:r>
              <a:rPr lang="fi-FI" sz="1200" dirty="0" smtClean="0"/>
              <a:t>Tavoitteena on malli, joka on juurrutettavissa hankkeen jälkeen oppilaitosten perustoimintaan (mm. strategiselle, OPS-tasolle sekä lukujärjestystasolle rakentuen) niin hankkeen osatoteuttajien toimintaan kuin myös levitettävänä mallina valtakunnalliselle sekä eurooppalaiselle tasolle.</a:t>
            </a:r>
            <a:endParaRPr lang="fi-FI" sz="1200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Elina Ala-Nikkola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24181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Toimenpiteet tavoitteisiin pääsemiseksi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340768"/>
            <a:ext cx="8064000" cy="4140000"/>
          </a:xfrm>
        </p:spPr>
        <p:txBody>
          <a:bodyPr/>
          <a:lstStyle/>
          <a:p>
            <a:pPr>
              <a:defRPr/>
            </a:pPr>
            <a:r>
              <a:rPr lang="fi-FI" sz="1500" dirty="0"/>
              <a:t>Kaksi </a:t>
            </a:r>
            <a:r>
              <a:rPr lang="fi-FI" sz="1500" dirty="0" err="1"/>
              <a:t>Teiniminnotalkoot</a:t>
            </a:r>
            <a:r>
              <a:rPr lang="fi-FI" sz="1500" dirty="0"/>
              <a:t> –innovaatioprosessia</a:t>
            </a:r>
          </a:p>
          <a:p>
            <a:pPr lvl="1">
              <a:defRPr/>
            </a:pPr>
            <a:r>
              <a:rPr lang="fi-FI" sz="1500" dirty="0"/>
              <a:t>Pituus 6-8 </a:t>
            </a:r>
            <a:r>
              <a:rPr lang="fi-FI" sz="1500" dirty="0" err="1"/>
              <a:t>vkoa</a:t>
            </a:r>
            <a:endParaRPr lang="fi-FI" sz="1500" dirty="0"/>
          </a:p>
          <a:p>
            <a:pPr lvl="1">
              <a:defRPr/>
            </a:pPr>
            <a:r>
              <a:rPr lang="fi-FI" sz="1500" dirty="0"/>
              <a:t>Kevät 2017 ja syksy 2017</a:t>
            </a:r>
          </a:p>
          <a:p>
            <a:pPr lvl="2">
              <a:defRPr/>
            </a:pPr>
            <a:r>
              <a:rPr lang="fi-FI" sz="1200" dirty="0"/>
              <a:t>Metropolia: MINNO-malli + amk-opiskelijat + innovaatioprosessin pedagoginen </a:t>
            </a:r>
            <a:r>
              <a:rPr lang="fi-FI" sz="1200" dirty="0" err="1" smtClean="0"/>
              <a:t>fasilitointi</a:t>
            </a:r>
            <a:r>
              <a:rPr lang="fi-FI" sz="1200" dirty="0" smtClean="0"/>
              <a:t> + mallin sekä sen näkyvänä osana toimivan Supertiimi-brändin ja pilottien rakentamisen kokonaiskoordinointi</a:t>
            </a:r>
            <a:endParaRPr lang="fi-FI" sz="1200" dirty="0"/>
          </a:p>
          <a:p>
            <a:pPr lvl="2">
              <a:defRPr/>
            </a:pPr>
            <a:r>
              <a:rPr lang="fi-FI" sz="1200" dirty="0"/>
              <a:t>Omnia: toisen asteen opiskelijat + innovaatioprosessin pedagoginen </a:t>
            </a:r>
            <a:r>
              <a:rPr lang="fi-FI" sz="1200" dirty="0" err="1"/>
              <a:t>fasilitointi</a:t>
            </a:r>
            <a:endParaRPr lang="fi-FI" sz="1200" dirty="0"/>
          </a:p>
          <a:p>
            <a:pPr lvl="2">
              <a:defRPr/>
            </a:pPr>
            <a:r>
              <a:rPr lang="fi-FI" sz="1200" dirty="0"/>
              <a:t>Innovaatiomestarit: </a:t>
            </a:r>
            <a:r>
              <a:rPr lang="fi-FI" sz="1200" dirty="0" err="1" smtClean="0"/>
              <a:t>kilpailullistaminen</a:t>
            </a:r>
            <a:r>
              <a:rPr lang="fi-FI" sz="1200" dirty="0" smtClean="0"/>
              <a:t> </a:t>
            </a:r>
            <a:r>
              <a:rPr lang="fi-FI" sz="1200" dirty="0"/>
              <a:t>+ yritysten sitouttaminen </a:t>
            </a:r>
            <a:r>
              <a:rPr lang="fi-FI" sz="1200" dirty="0" smtClean="0"/>
              <a:t>+ Supertiimi-</a:t>
            </a:r>
            <a:r>
              <a:rPr lang="fi-FI" sz="1200" dirty="0" err="1" smtClean="0"/>
              <a:t>brandin</a:t>
            </a:r>
            <a:r>
              <a:rPr lang="fi-FI" sz="1200" dirty="0" smtClean="0"/>
              <a:t> suunnittelu</a:t>
            </a:r>
            <a:endParaRPr lang="fi-FI" sz="1200" dirty="0"/>
          </a:p>
          <a:p>
            <a:pPr lvl="2">
              <a:defRPr/>
            </a:pPr>
            <a:r>
              <a:rPr lang="fi-FI" sz="1200" dirty="0"/>
              <a:t>Pilotit ovat osa hankkeen tutkimus- ja </a:t>
            </a:r>
            <a:r>
              <a:rPr lang="fi-FI" sz="1200" dirty="0" smtClean="0"/>
              <a:t>kehitystyötä, jonka toteuttamiseen osallistuvat yhteistoiminnallisesti kaikki hankkeen työntekijät projektin eri vaiheissa</a:t>
            </a:r>
            <a:endParaRPr lang="fi-FI" sz="1200" dirty="0"/>
          </a:p>
          <a:p>
            <a:pPr marL="503238" lvl="2" indent="0">
              <a:buNone/>
              <a:defRPr/>
            </a:pPr>
            <a:endParaRPr lang="fi-FI" sz="1200" dirty="0"/>
          </a:p>
          <a:p>
            <a:pPr>
              <a:defRPr/>
            </a:pPr>
            <a:r>
              <a:rPr lang="fi-FI" sz="1500" dirty="0"/>
              <a:t>Yhteistyöfoorumi (2. aste ja korkea-aste)</a:t>
            </a:r>
          </a:p>
          <a:p>
            <a:pPr lvl="1">
              <a:defRPr/>
            </a:pPr>
            <a:r>
              <a:rPr lang="fi-FI" sz="1100" dirty="0" smtClean="0"/>
              <a:t>Opettajista koostuva foorumi</a:t>
            </a:r>
          </a:p>
          <a:p>
            <a:pPr lvl="1">
              <a:defRPr/>
            </a:pPr>
            <a:r>
              <a:rPr lang="fi-FI" sz="1100" dirty="0" smtClean="0"/>
              <a:t>Tavoitteena tiedonkeruu </a:t>
            </a:r>
            <a:r>
              <a:rPr lang="fi-FI" sz="1100" dirty="0"/>
              <a:t>prosessista, </a:t>
            </a:r>
            <a:r>
              <a:rPr lang="fi-FI" sz="1100" dirty="0" smtClean="0"/>
              <a:t>yhteistoiminnallinen kehittäminen </a:t>
            </a:r>
            <a:r>
              <a:rPr lang="fi-FI" sz="1100" dirty="0"/>
              <a:t>sen pohjalta ja toiminnan juurruttaminen pysyväksi </a:t>
            </a:r>
            <a:r>
              <a:rPr lang="fi-FI" sz="1100" dirty="0" smtClean="0"/>
              <a:t>toimintamalliksi</a:t>
            </a:r>
          </a:p>
          <a:p>
            <a:pPr lvl="1">
              <a:defRPr/>
            </a:pPr>
            <a:r>
              <a:rPr lang="fi-FI" sz="1100" dirty="0" smtClean="0"/>
              <a:t>Opettajafoorumi on osa hankkeen tutkimus- ja kehitystyötä</a:t>
            </a:r>
            <a:endParaRPr lang="fi-FI" sz="1100" dirty="0"/>
          </a:p>
          <a:p>
            <a:pPr marL="342900" lvl="1" indent="0">
              <a:buNone/>
              <a:defRPr/>
            </a:pPr>
            <a:endParaRPr lang="fi-FI" sz="1500" dirty="0"/>
          </a:p>
          <a:p>
            <a:pPr>
              <a:defRPr/>
            </a:pPr>
            <a:r>
              <a:rPr lang="fi-FI" sz="1500" dirty="0"/>
              <a:t>Hankehallinto, yhteistyökoordinointi, arviointi ja tiedonlevitys</a:t>
            </a:r>
          </a:p>
          <a:p>
            <a:pPr lvl="1">
              <a:defRPr/>
            </a:pPr>
            <a:r>
              <a:rPr lang="fi-FI" sz="1100" dirty="0"/>
              <a:t>Metropolia </a:t>
            </a:r>
            <a:r>
              <a:rPr lang="fi-FI" sz="1100" dirty="0" err="1"/>
              <a:t>pääkoordinoi</a:t>
            </a:r>
            <a:endParaRPr lang="fi-FI" sz="1100" dirty="0"/>
          </a:p>
          <a:p>
            <a:pPr lvl="1">
              <a:defRPr/>
            </a:pPr>
            <a:r>
              <a:rPr lang="fi-FI" sz="1100" dirty="0"/>
              <a:t>Jokainen  osatoteuttaja vastaa osaltaan</a:t>
            </a:r>
          </a:p>
          <a:p>
            <a:pPr lvl="1">
              <a:defRPr/>
            </a:pPr>
            <a:r>
              <a:rPr lang="fi-FI" sz="1100" dirty="0"/>
              <a:t>Innovaatiomestareilla </a:t>
            </a:r>
            <a:r>
              <a:rPr lang="fi-FI" sz="1100" dirty="0" smtClean="0"/>
              <a:t>erityisvastuuna</a:t>
            </a:r>
            <a:br>
              <a:rPr lang="fi-FI" sz="1100" dirty="0" smtClean="0"/>
            </a:br>
            <a:r>
              <a:rPr lang="fi-FI" sz="1100" dirty="0" smtClean="0"/>
              <a:t>Supertiimi-</a:t>
            </a:r>
            <a:r>
              <a:rPr lang="fi-FI" sz="1100" dirty="0" err="1" smtClean="0"/>
              <a:t>brandin</a:t>
            </a:r>
            <a:r>
              <a:rPr lang="fi-FI" sz="1100" dirty="0" smtClean="0"/>
              <a:t> suunnittelu</a:t>
            </a:r>
            <a:endParaRPr lang="fi-FI" sz="1100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Elina Ala-Nikkola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16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2733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Vaikutukset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altLang="fi-FI" dirty="0"/>
              <a:t>Edistää nuoriso- ja  koulutustakuun toteutumista</a:t>
            </a:r>
            <a:br>
              <a:rPr lang="fi-FI" altLang="fi-FI" dirty="0"/>
            </a:br>
            <a:endParaRPr lang="fi-FI" altLang="fi-FI" dirty="0"/>
          </a:p>
          <a:p>
            <a:r>
              <a:rPr lang="fi-FI" altLang="fi-FI" dirty="0"/>
              <a:t>Edistää  kiinnittymistä  työmarkkinoille ja/tai  jatkokoulutukseen</a:t>
            </a:r>
            <a:br>
              <a:rPr lang="fi-FI" altLang="fi-FI" dirty="0"/>
            </a:br>
            <a:endParaRPr lang="fi-FI" altLang="fi-FI" dirty="0"/>
          </a:p>
          <a:p>
            <a:r>
              <a:rPr lang="fi-FI" altLang="fi-FI" dirty="0"/>
              <a:t>Lisää vuoropuhelua  yritysten, oppilaitosten ja nuorten  välillä</a:t>
            </a:r>
          </a:p>
          <a:p>
            <a:pPr lvl="1"/>
            <a:r>
              <a:rPr lang="fi-FI" altLang="fi-FI" sz="1900" dirty="0"/>
              <a:t>Vaikuttaa välillisesti yritysten tuottavuuteen, osaamiseen  ja vastaavasti koulutuksen  kehittämiseen aktiivisessa vuoropuhelussa työelämän kanssa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Elina Ala-Nikkola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17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72862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i-FI" altLang="fi-FI" smtClean="0"/>
              <a:t> </a:t>
            </a:r>
          </a:p>
        </p:txBody>
      </p:sp>
      <p:sp>
        <p:nvSpPr>
          <p:cNvPr id="12291" name="Alaotsikk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i-FI" altLang="fi-FI" smtClean="0"/>
              <a:t> </a:t>
            </a:r>
          </a:p>
        </p:txBody>
      </p:sp>
      <p:graphicFrame>
        <p:nvGraphicFramePr>
          <p:cNvPr id="5" name="Kaaviokuva 4"/>
          <p:cNvGraphicFramePr/>
          <p:nvPr/>
        </p:nvGraphicFramePr>
        <p:xfrm>
          <a:off x="1006795" y="2443349"/>
          <a:ext cx="3599698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i 5"/>
          <p:cNvSpPr/>
          <p:nvPr/>
        </p:nvSpPr>
        <p:spPr>
          <a:xfrm>
            <a:off x="0" y="3284538"/>
            <a:ext cx="1325563" cy="57626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Pedagoginen innovaatio-</a:t>
            </a:r>
          </a:p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prosessi</a:t>
            </a:r>
          </a:p>
        </p:txBody>
      </p:sp>
      <p:sp>
        <p:nvSpPr>
          <p:cNvPr id="7" name="Ellipsi 6"/>
          <p:cNvSpPr/>
          <p:nvPr/>
        </p:nvSpPr>
        <p:spPr>
          <a:xfrm>
            <a:off x="3492500" y="3284538"/>
            <a:ext cx="1295400" cy="6492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Tiimien </a:t>
            </a:r>
          </a:p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välinen innovaatio-</a:t>
            </a:r>
          </a:p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kilpailu</a:t>
            </a:r>
          </a:p>
        </p:txBody>
      </p:sp>
      <p:graphicFrame>
        <p:nvGraphicFramePr>
          <p:cNvPr id="10" name="Kaaviokuva 9"/>
          <p:cNvGraphicFramePr/>
          <p:nvPr/>
        </p:nvGraphicFramePr>
        <p:xfrm>
          <a:off x="5870620" y="2457851"/>
          <a:ext cx="339647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Pyöristetty suorakulmio 10"/>
          <p:cNvSpPr/>
          <p:nvPr/>
        </p:nvSpPr>
        <p:spPr>
          <a:xfrm>
            <a:off x="250825" y="6308725"/>
            <a:ext cx="8713788" cy="4333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i-FI" sz="1400" dirty="0"/>
              <a:t>Hankehallinto, yhteistyön koordinointi, arviointi, tiedonlevitys</a:t>
            </a:r>
          </a:p>
        </p:txBody>
      </p:sp>
      <p:sp>
        <p:nvSpPr>
          <p:cNvPr id="3" name="Ellipsi 2"/>
          <p:cNvSpPr/>
          <p:nvPr/>
        </p:nvSpPr>
        <p:spPr>
          <a:xfrm>
            <a:off x="827088" y="5300663"/>
            <a:ext cx="1873250" cy="7207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900" dirty="0">
                <a:solidFill>
                  <a:schemeClr val="tx1"/>
                </a:solidFill>
              </a:rPr>
              <a:t>TULOS: yritysten toimintaympäristön paraneminen</a:t>
            </a:r>
          </a:p>
        </p:txBody>
      </p:sp>
      <p:sp>
        <p:nvSpPr>
          <p:cNvPr id="12" name="Ellipsi 11"/>
          <p:cNvSpPr/>
          <p:nvPr/>
        </p:nvSpPr>
        <p:spPr>
          <a:xfrm>
            <a:off x="5003800" y="5300663"/>
            <a:ext cx="1944688" cy="7207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900" dirty="0">
                <a:solidFill>
                  <a:schemeClr val="tx1"/>
                </a:solidFill>
              </a:rPr>
              <a:t>TULOS: eri asteen oppilaitosten yhteistyön paraneminen</a:t>
            </a:r>
          </a:p>
        </p:txBody>
      </p:sp>
      <p:sp>
        <p:nvSpPr>
          <p:cNvPr id="13" name="Ellipsi 12"/>
          <p:cNvSpPr/>
          <p:nvPr/>
        </p:nvSpPr>
        <p:spPr>
          <a:xfrm>
            <a:off x="250825" y="404813"/>
            <a:ext cx="8385175" cy="96837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100" b="1" dirty="0">
                <a:solidFill>
                  <a:schemeClr val="tx1"/>
                </a:solidFill>
              </a:rPr>
              <a:t>TULOS: </a:t>
            </a:r>
            <a:r>
              <a:rPr lang="fi-FI" sz="1100" dirty="0">
                <a:solidFill>
                  <a:schemeClr val="tx1"/>
                </a:solidFill>
              </a:rPr>
              <a:t>sujuvoittaa nivelvaiheita ammatilliselta toiselta asteelta korkea-asteelle sekä työelämään &amp; ennaltaehkäisee koulukeskeyttämisiä. </a:t>
            </a:r>
          </a:p>
          <a:p>
            <a:pPr algn="ctr">
              <a:defRPr/>
            </a:pPr>
            <a:r>
              <a:rPr lang="fi-FI" sz="1100" dirty="0">
                <a:solidFill>
                  <a:schemeClr val="tx1"/>
                </a:solidFill>
              </a:rPr>
              <a:t>Tukee nuoriso- ja koulutustakuun toteutumista.</a:t>
            </a:r>
          </a:p>
        </p:txBody>
      </p:sp>
      <p:graphicFrame>
        <p:nvGraphicFramePr>
          <p:cNvPr id="15" name="Kaaviokuva 14"/>
          <p:cNvGraphicFramePr/>
          <p:nvPr/>
        </p:nvGraphicFramePr>
        <p:xfrm>
          <a:off x="1457863" y="1438009"/>
          <a:ext cx="4387762" cy="836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9" name="Ylänuoli 18"/>
          <p:cNvSpPr/>
          <p:nvPr/>
        </p:nvSpPr>
        <p:spPr>
          <a:xfrm>
            <a:off x="2843213" y="5589588"/>
            <a:ext cx="215900" cy="431800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21" name="Ylänuoli 20"/>
          <p:cNvSpPr/>
          <p:nvPr/>
        </p:nvSpPr>
        <p:spPr>
          <a:xfrm>
            <a:off x="4787900" y="5589588"/>
            <a:ext cx="215900" cy="431800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12303" name="Tekstiruutu 21"/>
          <p:cNvSpPr txBox="1">
            <a:spLocks noChangeArrowheads="1"/>
          </p:cNvSpPr>
          <p:nvPr/>
        </p:nvSpPr>
        <p:spPr bwMode="auto">
          <a:xfrm>
            <a:off x="3203575" y="6021388"/>
            <a:ext cx="285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9pPr>
          </a:lstStyle>
          <a:p>
            <a:r>
              <a:rPr lang="fi-FI" altLang="fi-FI" sz="1200"/>
              <a:t>T O I M E N P I D E  3:</a:t>
            </a:r>
          </a:p>
        </p:txBody>
      </p:sp>
      <p:sp>
        <p:nvSpPr>
          <p:cNvPr id="23" name="Alanuoli 22"/>
          <p:cNvSpPr/>
          <p:nvPr/>
        </p:nvSpPr>
        <p:spPr>
          <a:xfrm rot="1486316">
            <a:off x="1846263" y="4806950"/>
            <a:ext cx="503237" cy="504825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24" name="Alanuoli 23"/>
          <p:cNvSpPr/>
          <p:nvPr/>
        </p:nvSpPr>
        <p:spPr>
          <a:xfrm>
            <a:off x="7740650" y="4797425"/>
            <a:ext cx="503238" cy="50323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12306" name="Tekstiruutu 24"/>
          <p:cNvSpPr txBox="1">
            <a:spLocks noChangeArrowheads="1"/>
          </p:cNvSpPr>
          <p:nvPr/>
        </p:nvSpPr>
        <p:spPr bwMode="auto">
          <a:xfrm>
            <a:off x="1403350" y="2205038"/>
            <a:ext cx="285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9pPr>
          </a:lstStyle>
          <a:p>
            <a:r>
              <a:rPr lang="fi-FI" altLang="fi-FI" sz="1200"/>
              <a:t>T O I M E N P I D E  1:</a:t>
            </a:r>
          </a:p>
        </p:txBody>
      </p:sp>
      <p:sp>
        <p:nvSpPr>
          <p:cNvPr id="12307" name="Tekstiruutu 25"/>
          <p:cNvSpPr txBox="1">
            <a:spLocks noChangeArrowheads="1"/>
          </p:cNvSpPr>
          <p:nvPr/>
        </p:nvSpPr>
        <p:spPr bwMode="auto">
          <a:xfrm>
            <a:off x="5867400" y="2133600"/>
            <a:ext cx="285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9pPr>
          </a:lstStyle>
          <a:p>
            <a:r>
              <a:rPr lang="fi-FI" altLang="fi-FI" sz="1200"/>
              <a:t>T O I M E N P I D E  2:</a:t>
            </a:r>
          </a:p>
        </p:txBody>
      </p:sp>
      <p:sp>
        <p:nvSpPr>
          <p:cNvPr id="27" name="Nuoli vasemmalle ja oikealle 26"/>
          <p:cNvSpPr/>
          <p:nvPr/>
        </p:nvSpPr>
        <p:spPr>
          <a:xfrm>
            <a:off x="4859338" y="3213100"/>
            <a:ext cx="936625" cy="647700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28" name="Ellipsi 27"/>
          <p:cNvSpPr/>
          <p:nvPr/>
        </p:nvSpPr>
        <p:spPr>
          <a:xfrm>
            <a:off x="7278688" y="5300663"/>
            <a:ext cx="1836737" cy="79216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900" dirty="0">
                <a:solidFill>
                  <a:schemeClr val="tx1"/>
                </a:solidFill>
              </a:rPr>
              <a:t>TULOS: yksilölliseen osaamiseen tähtäävien pedagogisten mallien kehittäminen</a:t>
            </a:r>
          </a:p>
        </p:txBody>
      </p:sp>
      <p:sp>
        <p:nvSpPr>
          <p:cNvPr id="12310" name="Tekstiruutu 28"/>
          <p:cNvSpPr txBox="1">
            <a:spLocks noChangeArrowheads="1"/>
          </p:cNvSpPr>
          <p:nvPr/>
        </p:nvSpPr>
        <p:spPr bwMode="auto">
          <a:xfrm>
            <a:off x="1641373" y="-16786"/>
            <a:ext cx="64359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-128" charset="0"/>
                <a:ea typeface="ヒラギノ角ゴ Pro W3" pitchFamily="-128" charset="-128"/>
              </a:defRPr>
            </a:lvl9pPr>
          </a:lstStyle>
          <a:p>
            <a:r>
              <a:rPr lang="fi-FI" altLang="fi-FI" dirty="0" err="1"/>
              <a:t>TeiniMINNOtalkoot</a:t>
            </a:r>
            <a:r>
              <a:rPr lang="fi-FI" altLang="fi-FI" dirty="0"/>
              <a:t> </a:t>
            </a:r>
            <a:r>
              <a:rPr lang="fi-FI" altLang="fi-FI" dirty="0" smtClean="0"/>
              <a:t>–hanke pähkinänkuoressa</a:t>
            </a:r>
            <a:endParaRPr lang="fi-FI" altLang="fi-FI" dirty="0"/>
          </a:p>
        </p:txBody>
      </p:sp>
      <p:sp>
        <p:nvSpPr>
          <p:cNvPr id="30" name="Alanuoli 29"/>
          <p:cNvSpPr/>
          <p:nvPr/>
        </p:nvSpPr>
        <p:spPr>
          <a:xfrm>
            <a:off x="179388" y="2276475"/>
            <a:ext cx="1152525" cy="86518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000" dirty="0" err="1">
                <a:solidFill>
                  <a:schemeClr val="tx1"/>
                </a:solidFill>
              </a:rPr>
              <a:t>Metro-polia</a:t>
            </a:r>
            <a:r>
              <a:rPr lang="fi-FI" sz="1000" dirty="0">
                <a:solidFill>
                  <a:schemeClr val="tx1"/>
                </a:solidFill>
              </a:rPr>
              <a:t> &amp; </a:t>
            </a:r>
            <a:r>
              <a:rPr lang="fi-FI" sz="1000" dirty="0" err="1">
                <a:solidFill>
                  <a:schemeClr val="tx1"/>
                </a:solidFill>
              </a:rPr>
              <a:t>Omnia</a:t>
            </a:r>
            <a:endParaRPr lang="fi-FI" sz="1000" dirty="0">
              <a:solidFill>
                <a:schemeClr val="tx1"/>
              </a:solidFill>
            </a:endParaRPr>
          </a:p>
        </p:txBody>
      </p:sp>
      <p:sp>
        <p:nvSpPr>
          <p:cNvPr id="31" name="Alanuoli 30"/>
          <p:cNvSpPr/>
          <p:nvPr/>
        </p:nvSpPr>
        <p:spPr>
          <a:xfrm>
            <a:off x="3492500" y="2276475"/>
            <a:ext cx="1150938" cy="86518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sz="1000" dirty="0" err="1">
                <a:solidFill>
                  <a:schemeClr val="tx1"/>
                </a:solidFill>
              </a:rPr>
              <a:t>Inno-</a:t>
            </a:r>
            <a:endParaRPr lang="fi-FI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i-FI" sz="1000" dirty="0" err="1">
                <a:solidFill>
                  <a:schemeClr val="tx1"/>
                </a:solidFill>
              </a:rPr>
              <a:t>vaatio-</a:t>
            </a:r>
            <a:endParaRPr lang="fi-FI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i-FI" sz="1000" dirty="0">
                <a:solidFill>
                  <a:schemeClr val="tx1"/>
                </a:solidFill>
              </a:rPr>
              <a:t>mesta-</a:t>
            </a:r>
          </a:p>
          <a:p>
            <a:pPr algn="ctr">
              <a:defRPr/>
            </a:pPr>
            <a:r>
              <a:rPr lang="fi-FI" sz="1000" dirty="0" err="1">
                <a:solidFill>
                  <a:schemeClr val="tx1"/>
                </a:solidFill>
              </a:rPr>
              <a:t>rit</a:t>
            </a:r>
            <a:r>
              <a:rPr lang="fi-FI" sz="1000" dirty="0">
                <a:solidFill>
                  <a:schemeClr val="tx1"/>
                </a:solidFill>
              </a:rPr>
              <a:t> Oy</a:t>
            </a:r>
          </a:p>
        </p:txBody>
      </p:sp>
      <p:sp>
        <p:nvSpPr>
          <p:cNvPr id="33" name="Tekstiruutu 32"/>
          <p:cNvSpPr txBox="1"/>
          <p:nvPr/>
        </p:nvSpPr>
        <p:spPr>
          <a:xfrm>
            <a:off x="3059113" y="4868863"/>
            <a:ext cx="1657350" cy="4619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i-FI" sz="800" dirty="0">
                <a:solidFill>
                  <a:schemeClr val="tx1"/>
                </a:solidFill>
              </a:rPr>
              <a:t>TULOS: opiskelijalähtöinen yritysten ja eri asteen oppilaitosten yhteistyö</a:t>
            </a:r>
          </a:p>
        </p:txBody>
      </p:sp>
      <p:sp>
        <p:nvSpPr>
          <p:cNvPr id="34" name="Alanuoli 33"/>
          <p:cNvSpPr/>
          <p:nvPr/>
        </p:nvSpPr>
        <p:spPr>
          <a:xfrm rot="1373927">
            <a:off x="6084888" y="4797425"/>
            <a:ext cx="503237" cy="50323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36" name="Nuoli vasemmalle ja oikealle 35"/>
          <p:cNvSpPr/>
          <p:nvPr/>
        </p:nvSpPr>
        <p:spPr>
          <a:xfrm rot="20158191">
            <a:off x="2655888" y="5149850"/>
            <a:ext cx="360362" cy="215900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37" name="Nuoli vasemmalle ja oikealle 36"/>
          <p:cNvSpPr/>
          <p:nvPr/>
        </p:nvSpPr>
        <p:spPr>
          <a:xfrm rot="1283436">
            <a:off x="4814888" y="5072063"/>
            <a:ext cx="360362" cy="215900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38" name="Nuoli vasemmalle ja oikealle 37"/>
          <p:cNvSpPr/>
          <p:nvPr/>
        </p:nvSpPr>
        <p:spPr>
          <a:xfrm>
            <a:off x="3059113" y="5386388"/>
            <a:ext cx="1657350" cy="215900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39" name="Ylänuoli 38"/>
          <p:cNvSpPr/>
          <p:nvPr/>
        </p:nvSpPr>
        <p:spPr>
          <a:xfrm>
            <a:off x="323850" y="5589588"/>
            <a:ext cx="215900" cy="431800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40" name="Ylänuoli 39"/>
          <p:cNvSpPr/>
          <p:nvPr/>
        </p:nvSpPr>
        <p:spPr>
          <a:xfrm>
            <a:off x="7019925" y="5589588"/>
            <a:ext cx="215900" cy="431800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8509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2 Superteam pilottia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B4104-12F7-495A-B562-833272566374}" type="datetime1">
              <a:rPr lang="en-US" smtClean="0"/>
              <a:t>11/9/2017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39ED44-D288-4F03-AEB0-4FBA126C388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33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tsikk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Tarve</a:t>
            </a:r>
            <a:endParaRPr lang="fi-FI" dirty="0"/>
          </a:p>
        </p:txBody>
      </p:sp>
      <p:sp>
        <p:nvSpPr>
          <p:cNvPr id="13" name="Sisällön paikkamerkki 12"/>
          <p:cNvSpPr>
            <a:spLocks noGrp="1"/>
          </p:cNvSpPr>
          <p:nvPr>
            <p:ph idx="1"/>
          </p:nvPr>
        </p:nvSpPr>
        <p:spPr>
          <a:xfrm>
            <a:off x="540000" y="1124744"/>
            <a:ext cx="8064000" cy="4140000"/>
          </a:xfrm>
        </p:spPr>
        <p:txBody>
          <a:bodyPr/>
          <a:lstStyle/>
          <a:p>
            <a:pPr>
              <a:defRPr/>
            </a:pPr>
            <a:r>
              <a:rPr lang="fi-FI" dirty="0"/>
              <a:t>Koulukeskeyttämiset ja koulu-koulu &amp; koulu-työelämä nivelvaiheiden haasteet (vaara tippua) </a:t>
            </a:r>
          </a:p>
          <a:p>
            <a:pPr marL="0" indent="0">
              <a:buNone/>
              <a:defRPr/>
            </a:pPr>
            <a:endParaRPr lang="fi-FI" dirty="0"/>
          </a:p>
          <a:p>
            <a:pPr>
              <a:defRPr/>
            </a:pPr>
            <a:r>
              <a:rPr lang="fi-FI" dirty="0"/>
              <a:t>Työelämän tarpeet muuttuvat: yksilöllinen osaaminen, verkostot ja proaktiivinen kehittäminen tärkeitä</a:t>
            </a:r>
          </a:p>
          <a:p>
            <a:pPr marL="0" indent="0">
              <a:buNone/>
              <a:defRPr/>
            </a:pPr>
            <a:endParaRPr lang="fi-FI" dirty="0"/>
          </a:p>
          <a:p>
            <a:pPr>
              <a:defRPr/>
            </a:pPr>
            <a:r>
              <a:rPr lang="fi-FI" dirty="0"/>
              <a:t>Eri koulutusasteiden yhteistyön tiivistämisen tarve ja koulutuskentän </a:t>
            </a:r>
            <a:r>
              <a:rPr lang="fi-FI" dirty="0" smtClean="0"/>
              <a:t>uudistaminen</a:t>
            </a:r>
            <a:br>
              <a:rPr lang="fi-FI" dirty="0" smtClean="0"/>
            </a:br>
            <a:endParaRPr lang="fi-FI" dirty="0"/>
          </a:p>
          <a:p>
            <a:pPr marL="0" indent="0">
              <a:buNone/>
              <a:defRPr/>
            </a:pPr>
            <a:r>
              <a:rPr lang="fi-FI" dirty="0"/>
              <a:t>Tarvetta kartoitettu mm. </a:t>
            </a:r>
            <a:r>
              <a:rPr lang="fi-FI" dirty="0" err="1"/>
              <a:t>Teiniminno</a:t>
            </a:r>
            <a:r>
              <a:rPr lang="fi-FI" dirty="0"/>
              <a:t> -esiselvityshankkeessa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F801-9BF5-46D1-98A5-513B8005DAC3}" type="datetime1">
              <a:rPr lang="fi-FI" smtClean="0"/>
              <a:pPr/>
              <a:t>9.11.2017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Elina Ala-Nikkola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2</a:t>
            </a:fld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Muistio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Metropolian </a:t>
            </a:r>
            <a:r>
              <a:rPr lang="fi-FI" dirty="0" err="1" smtClean="0"/>
              <a:t>inno</a:t>
            </a:r>
            <a:r>
              <a:rPr lang="fi-FI" dirty="0" smtClean="0"/>
              <a:t> &gt; &lt; Omnian yrittäjyys</a:t>
            </a:r>
          </a:p>
          <a:p>
            <a:pPr marL="0" indent="0">
              <a:buNone/>
            </a:pPr>
            <a:r>
              <a:rPr lang="fi-FI" dirty="0" smtClean="0"/>
              <a:t>Yrittäjyyden puheenvuoro: Miksi ?</a:t>
            </a:r>
          </a:p>
          <a:p>
            <a:pPr marL="0" indent="0">
              <a:buNone/>
            </a:pPr>
            <a:r>
              <a:rPr lang="fi-FI" dirty="0" smtClean="0"/>
              <a:t>Isokuva: Työelämän tulevaisuus ja mahdollisuus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3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778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/>
              <a:t>TAVOITE: TEINIMINNOTALKOOT –malli, joka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altLang="fi-FI" sz="1700" dirty="0"/>
              <a:t>edistää nivelvaiheiden sujuvuutta </a:t>
            </a:r>
            <a:br>
              <a:rPr lang="fi-FI" altLang="fi-FI" sz="1700" dirty="0"/>
            </a:br>
            <a:r>
              <a:rPr lang="fi-FI" altLang="fi-FI" sz="1700" dirty="0"/>
              <a:t>koulu-&gt;koulu &amp; koulu-&gt;työelämä</a:t>
            </a:r>
            <a:br>
              <a:rPr lang="fi-FI" altLang="fi-FI" sz="1700" dirty="0"/>
            </a:br>
            <a:endParaRPr lang="fi-FI" altLang="fi-FI" sz="1700" dirty="0"/>
          </a:p>
          <a:p>
            <a:pPr lvl="1"/>
            <a:r>
              <a:rPr lang="fi-FI" altLang="fi-FI" sz="1700" dirty="0"/>
              <a:t>Nuorten kompetensseja kasvattamalla, </a:t>
            </a:r>
            <a:br>
              <a:rPr lang="fi-FI" altLang="fi-FI" sz="1700" dirty="0"/>
            </a:br>
            <a:r>
              <a:rPr lang="fi-FI" altLang="fi-FI" sz="1700" dirty="0"/>
              <a:t>nuorten omaa osaamiskarttaa ja</a:t>
            </a:r>
            <a:br>
              <a:rPr lang="fi-FI" altLang="fi-FI" sz="1700" dirty="0"/>
            </a:br>
            <a:r>
              <a:rPr lang="fi-FI" altLang="fi-FI" sz="1700" dirty="0"/>
              <a:t>verkostoa rakentamalla</a:t>
            </a:r>
            <a:br>
              <a:rPr lang="fi-FI" altLang="fi-FI" sz="1700" dirty="0"/>
            </a:br>
            <a:endParaRPr lang="fi-FI" altLang="fi-FI" sz="1700" dirty="0"/>
          </a:p>
          <a:p>
            <a:pPr lvl="1"/>
            <a:r>
              <a:rPr lang="fi-FI" altLang="fi-FI" sz="1700" dirty="0"/>
              <a:t>Yhdistämällä tiiviiseen, innovatiiviseen </a:t>
            </a:r>
            <a:br>
              <a:rPr lang="fi-FI" altLang="fi-FI" sz="1700" dirty="0"/>
            </a:br>
            <a:r>
              <a:rPr lang="fi-FI" altLang="fi-FI" sz="1700" dirty="0"/>
              <a:t>kolmikantaan kaksi koulutusastetta </a:t>
            </a:r>
            <a:br>
              <a:rPr lang="fi-FI" altLang="fi-FI" sz="1700" dirty="0"/>
            </a:br>
            <a:r>
              <a:rPr lang="fi-FI" altLang="fi-FI" sz="1700" dirty="0"/>
              <a:t>ja </a:t>
            </a:r>
            <a:r>
              <a:rPr lang="fi-FI" altLang="fi-FI" sz="1700" dirty="0" smtClean="0"/>
              <a:t>työelämä sekä tutkimalla</a:t>
            </a:r>
            <a:br>
              <a:rPr lang="fi-FI" altLang="fi-FI" sz="1700" dirty="0" smtClean="0"/>
            </a:br>
            <a:r>
              <a:rPr lang="fi-FI" altLang="fi-FI" sz="1700" dirty="0" smtClean="0"/>
              <a:t>monialaisen ja moniasteisen </a:t>
            </a:r>
            <a:br>
              <a:rPr lang="fi-FI" altLang="fi-FI" sz="1700" dirty="0" smtClean="0"/>
            </a:br>
            <a:r>
              <a:rPr lang="fi-FI" altLang="fi-FI" sz="1700" dirty="0" smtClean="0"/>
              <a:t>toiminnan reunaehtoja</a:t>
            </a:r>
            <a:endParaRPr lang="fi-FI" altLang="fi-FI" sz="1700" dirty="0"/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Elina Ala-Nikkola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4</a:t>
            </a:fld>
            <a:endParaRPr lang="fi-FI" dirty="0"/>
          </a:p>
        </p:txBody>
      </p:sp>
      <p:graphicFrame>
        <p:nvGraphicFramePr>
          <p:cNvPr id="7" name="Kaaviokuva 6"/>
          <p:cNvGraphicFramePr/>
          <p:nvPr>
            <p:extLst>
              <p:ext uri="{D42A27DB-BD31-4B8C-83A1-F6EECF244321}">
                <p14:modId xmlns:p14="http://schemas.microsoft.com/office/powerpoint/2010/main" val="945059009"/>
              </p:ext>
            </p:extLst>
          </p:nvPr>
        </p:nvGraphicFramePr>
        <p:xfrm>
          <a:off x="2771800" y="1196752"/>
          <a:ext cx="7080575" cy="379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26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Julkaisu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 err="1"/>
              <a:t>Teiniminnotalkoot</a:t>
            </a:r>
            <a:r>
              <a:rPr lang="fi-FI" b="1" dirty="0"/>
              <a:t> ESR haluaa julkaista kirjan Metropolian julkaisusarjassa. </a:t>
            </a:r>
            <a:endParaRPr lang="fi-FI" b="1" dirty="0" smtClean="0"/>
          </a:p>
          <a:p>
            <a:r>
              <a:rPr lang="fi-FI" dirty="0" smtClean="0"/>
              <a:t>Alla </a:t>
            </a:r>
            <a:r>
              <a:rPr lang="fi-FI" dirty="0"/>
              <a:t>sisältösuunnitelma.  </a:t>
            </a:r>
            <a:endParaRPr lang="fi-FI" dirty="0" smtClean="0"/>
          </a:p>
          <a:p>
            <a:r>
              <a:rPr lang="fi-FI" dirty="0" smtClean="0"/>
              <a:t>Teemme </a:t>
            </a:r>
            <a:r>
              <a:rPr lang="fi-FI" dirty="0"/>
              <a:t>julkaisun joko Metropolian sarjaan ”tieteellisen” julkaisun pohjalle tai hankkeemme entisen graafikon tekemälle pohjalle. </a:t>
            </a:r>
            <a:endParaRPr lang="fi-FI" dirty="0" smtClean="0"/>
          </a:p>
          <a:p>
            <a:r>
              <a:rPr lang="fi-FI" dirty="0" smtClean="0"/>
              <a:t>Taitamme </a:t>
            </a:r>
            <a:r>
              <a:rPr lang="fi-FI" dirty="0"/>
              <a:t>itse hankkeessa.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5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176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Yhden artikkelin </a:t>
            </a:r>
            <a:r>
              <a:rPr lang="fi-FI" dirty="0" smtClean="0"/>
              <a:t>rakenne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1</a:t>
            </a:r>
            <a:r>
              <a:rPr lang="fi-FI" dirty="0"/>
              <a:t>. Johdanto</a:t>
            </a:r>
            <a:br>
              <a:rPr lang="fi-FI" dirty="0"/>
            </a:br>
            <a:r>
              <a:rPr lang="fi-FI" dirty="0"/>
              <a:t>2. 1-2 lyhyen kappaleen viitekehys lähdeviitteineen. </a:t>
            </a:r>
            <a:br>
              <a:rPr lang="fi-FI" dirty="0"/>
            </a:br>
            <a:r>
              <a:rPr lang="fi-FI" dirty="0"/>
              <a:t>3. Mihin kysymykseen </a:t>
            </a:r>
            <a:r>
              <a:rPr lang="fi-FI" dirty="0" err="1"/>
              <a:t>artsa</a:t>
            </a:r>
            <a:r>
              <a:rPr lang="fi-FI" dirty="0"/>
              <a:t> etsii vastausta? Miksi? (Miten, millä metodilla?)</a:t>
            </a:r>
            <a:br>
              <a:rPr lang="fi-FI" dirty="0"/>
            </a:br>
            <a:r>
              <a:rPr lang="fi-FI" dirty="0"/>
              <a:t>4. Kontekstin kuvaus</a:t>
            </a:r>
            <a:br>
              <a:rPr lang="fi-FI" dirty="0"/>
            </a:br>
            <a:r>
              <a:rPr lang="fi-FI" dirty="0"/>
              <a:t>5. Tulokset tai sisältöteksti</a:t>
            </a:r>
            <a:br>
              <a:rPr lang="fi-FI" dirty="0"/>
            </a:br>
            <a:r>
              <a:rPr lang="fi-FI" dirty="0"/>
              <a:t>6. Johtopäätökset ja suositellut käytännön toimenpiteet tai kehitysehdotukset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Yhteensä 3-10 sivua/ artikkeli.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6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9675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Kirjan sisältösuunnitelma versio </a:t>
            </a:r>
            <a:r>
              <a:rPr lang="fi-FI" dirty="0" smtClean="0"/>
              <a:t>0.1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Hero (Toim.) 2018: Monialaiset ja moniasteiset innovaatioprosessit alueellisen kehityksen vauhdittajina. Ammatillisesta peruskoulutuksesta ammattikorkeakouluun ja työelämään</a:t>
            </a:r>
            <a:r>
              <a:rPr lang="fi-FI" dirty="0" smtClean="0"/>
              <a:t>.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7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2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Sisältö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Osa 1: Lähtökohdat ja perusteet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>1. Johdanto LM ja xx?? hankesuunnitelmasta, tavoitteista ja aineistoista</a:t>
            </a:r>
            <a:br>
              <a:rPr lang="fi-FI" dirty="0"/>
            </a:br>
            <a:r>
              <a:rPr lang="fi-FI" dirty="0"/>
              <a:t>LM: Kerätyt aineistot, </a:t>
            </a:r>
            <a:r>
              <a:rPr lang="fi-FI" dirty="0" err="1"/>
              <a:t>informantit</a:t>
            </a:r>
            <a:r>
              <a:rPr lang="fi-FI" dirty="0"/>
              <a:t>, tutkimusvaiheet ja -kysymykset, </a:t>
            </a:r>
            <a:br>
              <a:rPr lang="fi-FI" dirty="0"/>
            </a:br>
            <a:r>
              <a:rPr lang="fi-FI" dirty="0"/>
              <a:t>2. Tarja Lang: </a:t>
            </a:r>
            <a:r>
              <a:rPr lang="fi-FI" b="1" dirty="0"/>
              <a:t>KURKISTUS NIVELVAIHEESEEN REFORMISSA  - Ammatillisesta peruskoulutuksesta ammattikorkeakouluun</a:t>
            </a:r>
            <a:r>
              <a:rPr lang="fi-FI" dirty="0"/>
              <a:t> </a:t>
            </a:r>
            <a:br>
              <a:rPr lang="fi-FI" dirty="0"/>
            </a:br>
            <a:r>
              <a:rPr lang="fi-FI" dirty="0"/>
              <a:t>3. Katriina Rantala-Nenonen: Ammattilaisuuden tulevaisuuden vaateet, yhteiskunnan jäsenyys. Mitä verkostoja ja työkaluja sosiaalinen tukeminen  tarvitsee? Voisiko sitoa saatuihin tuloksiin opiskelijoiden ja mahdollisesti myös verkostojen näkökulmasta?</a:t>
            </a:r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8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417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Osa 2: </a:t>
            </a:r>
            <a:r>
              <a:rPr lang="fi-FI" dirty="0" smtClean="0"/>
              <a:t>Innovaatioturnaus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268760"/>
            <a:ext cx="8064000" cy="4140000"/>
          </a:xfrm>
        </p:spPr>
        <p:txBody>
          <a:bodyPr/>
          <a:lstStyle/>
          <a:p>
            <a:pPr marL="0" indent="0">
              <a:buNone/>
            </a:pPr>
            <a:r>
              <a:rPr lang="fi-FI" sz="1600" dirty="0" smtClean="0"/>
              <a:t>Pilottien tulokset opettajien, opiskelijoiden ja yritysten näkökulmista ja </a:t>
            </a:r>
            <a:r>
              <a:rPr lang="fi-FI" sz="1600" dirty="0" err="1" smtClean="0"/>
              <a:t>amis</a:t>
            </a:r>
            <a:r>
              <a:rPr lang="fi-FI" sz="1600" dirty="0" smtClean="0"/>
              <a:t>-amk polun eheyttämiseksi</a:t>
            </a:r>
          </a:p>
          <a:p>
            <a:pPr marL="0" indent="0">
              <a:buNone/>
            </a:pPr>
            <a:r>
              <a:rPr lang="fi-FI" sz="1600" dirty="0" smtClean="0"/>
              <a:t>4</a:t>
            </a:r>
            <a:r>
              <a:rPr lang="fi-FI" sz="1600" dirty="0"/>
              <a:t>. Mikko Järvilehto: Innovaatioturnausteoriaa. Motivaation näkökulma? Vai mikä? Kirjallisuuskatsaus.</a:t>
            </a:r>
            <a:br>
              <a:rPr lang="fi-FI" sz="1600" dirty="0"/>
            </a:br>
            <a:r>
              <a:rPr lang="fi-FI" sz="1600" dirty="0" smtClean="0"/>
              <a:t>7</a:t>
            </a:r>
            <a:r>
              <a:rPr lang="fi-FI" sz="1600" dirty="0"/>
              <a:t>. LM: Innovaatioturnaus. Toimintamallin analyysi opettajien suunnitteluprosessin näkökulmasta. Metodina ASA. Aineisto: Videoidut ja </a:t>
            </a:r>
            <a:r>
              <a:rPr lang="fi-FI" sz="1600" dirty="0" err="1"/>
              <a:t>annotoidut</a:t>
            </a:r>
            <a:r>
              <a:rPr lang="fi-FI" sz="1600" dirty="0"/>
              <a:t> opefoorumit.</a:t>
            </a:r>
            <a:br>
              <a:rPr lang="fi-FI" sz="1600" dirty="0"/>
            </a:br>
            <a:r>
              <a:rPr lang="fi-FI" sz="1600" dirty="0" smtClean="0"/>
              <a:t>14</a:t>
            </a:r>
            <a:r>
              <a:rPr lang="fi-FI" sz="1600" dirty="0"/>
              <a:t>.  Kaikki halukkaat opet: Kokemukset moniasteisesta ja monialaisesta tiimitoiminnasta. Haasteet ja mahdollisuudet, uhat jne. </a:t>
            </a:r>
            <a:r>
              <a:rPr lang="fi-FI" sz="1600" dirty="0" smtClean="0"/>
              <a:t>Tiimiportfoliot. 15</a:t>
            </a:r>
            <a:r>
              <a:rPr lang="fi-FI" sz="1600" dirty="0"/>
              <a:t>. xx, xx: </a:t>
            </a:r>
            <a:endParaRPr lang="fi-FI" sz="1600" dirty="0" smtClean="0"/>
          </a:p>
          <a:p>
            <a:pPr marL="0" indent="0">
              <a:buNone/>
            </a:pPr>
            <a:r>
              <a:rPr lang="fi-FI" sz="1600" dirty="0" smtClean="0"/>
              <a:t>xx. Osallistuneiden </a:t>
            </a:r>
            <a:r>
              <a:rPr lang="fi-FI" sz="1600" dirty="0"/>
              <a:t>yritysten kokemukset??? Aineisto: Esiselvitys, meilissä kysytään? Mitä?</a:t>
            </a:r>
            <a:br>
              <a:rPr lang="fi-FI" sz="1600" dirty="0"/>
            </a:br>
            <a:r>
              <a:rPr lang="fi-FI" sz="1600" dirty="0" smtClean="0"/>
              <a:t>17</a:t>
            </a:r>
            <a:r>
              <a:rPr lang="fi-FI" sz="1600" dirty="0"/>
              <a:t>. LM (ja Katri? Milka? Leena?): Innovaatioturnauksissa syntyneet ratkaisut. Tulokset tiimien näkökulmasta. Aineisto: Tiimiportfoliot n=26. Haaste - ratkaisu. 4-5 </a:t>
            </a:r>
            <a:r>
              <a:rPr lang="fi-FI" sz="1600" dirty="0" err="1"/>
              <a:t>ratkaisukeissin</a:t>
            </a:r>
            <a:r>
              <a:rPr lang="fi-FI" sz="1600" dirty="0"/>
              <a:t> esittelyt portfolioista koostamalla. </a:t>
            </a:r>
            <a:br>
              <a:rPr lang="fi-FI" sz="1600" dirty="0"/>
            </a:br>
            <a:r>
              <a:rPr lang="fi-FI" sz="1600" dirty="0"/>
              <a:t>18. </a:t>
            </a:r>
            <a:r>
              <a:rPr lang="fi-FI" sz="1600" dirty="0" err="1"/>
              <a:t>Xx,xx,xx,xx</a:t>
            </a:r>
            <a:r>
              <a:rPr lang="fi-FI" sz="1600" dirty="0"/>
              <a:t>, Opiskelijatarinoita. Bettinan tarina, Jannen tarina?, Katariinan tarina, Maijan tarina, </a:t>
            </a:r>
            <a:r>
              <a:rPr lang="fi-FI" sz="1600" dirty="0" smtClean="0"/>
              <a:t>Sakari</a:t>
            </a:r>
            <a:r>
              <a:rPr lang="fi-FI" sz="1600" dirty="0"/>
              <a:t/>
            </a:r>
            <a:br>
              <a:rPr lang="fi-FI" sz="1600" dirty="0"/>
            </a:br>
            <a:r>
              <a:rPr lang="fi-FI" sz="1600" dirty="0" smtClean="0"/>
              <a:t>21</a:t>
            </a:r>
            <a:r>
              <a:rPr lang="fi-FI" sz="1600" dirty="0"/>
              <a:t>. LM: Pilottien kokemukset opettajien näkökulmasta. Aineistot: Opepäiväkirjat</a:t>
            </a:r>
            <a:br>
              <a:rPr lang="fi-FI" sz="1600" dirty="0"/>
            </a:br>
            <a:r>
              <a:rPr lang="fi-FI" sz="1600" dirty="0"/>
              <a:t>22. X ja x: Piloteista tullut opiskelijapalaute ja arviointi. Aineisto on kerätty, ketkä haluaa tehdä tämän artikkelin?</a:t>
            </a:r>
            <a:br>
              <a:rPr lang="fi-FI" sz="1600" dirty="0"/>
            </a:br>
            <a:r>
              <a:rPr lang="fi-FI" sz="1600" dirty="0" smtClean="0"/>
              <a:t>24</a:t>
            </a:r>
            <a:r>
              <a:rPr lang="fi-FI" sz="1600" dirty="0"/>
              <a:t>. Katri Aikio?? MarjaRiitta? </a:t>
            </a:r>
            <a:r>
              <a:rPr lang="fi-FI" sz="1600" dirty="0" smtClean="0"/>
              <a:t>Innovaatioturnaus </a:t>
            </a:r>
            <a:r>
              <a:rPr lang="fi-FI" sz="1600" dirty="0"/>
              <a:t>yhteistoiminnallisena tapahtumatuotantona.</a:t>
            </a:r>
            <a:br>
              <a:rPr lang="fi-FI" sz="1600" dirty="0"/>
            </a:br>
            <a:r>
              <a:rPr lang="fi-FI" sz="1600" dirty="0"/>
              <a:t/>
            </a:r>
            <a:br>
              <a:rPr lang="fi-FI" sz="1600" dirty="0"/>
            </a:br>
            <a:r>
              <a:rPr lang="fi-FI" sz="1600" dirty="0"/>
              <a:t/>
            </a:r>
            <a:br>
              <a:rPr lang="fi-FI" sz="1600" dirty="0"/>
            </a:br>
            <a:endParaRPr lang="fi-FI" sz="1600" dirty="0"/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6D19E-78B6-4D02-8772-4056A94F9977}" type="datetime1">
              <a:rPr lang="fi-FI" smtClean="0"/>
              <a:pPr/>
              <a:t>9.11.2017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Etunimi Sukunimi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837A0-F8B5-40DF-B7A3-2778985E9851}" type="slidenum">
              <a:rPr lang="fi-FI" smtClean="0"/>
              <a:pPr/>
              <a:t>9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152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_Rakennerahastot_2014-2020_mallipohja_EAKR_ESR_FI_7.14">
  <a:themeElements>
    <a:clrScheme name="TEM_Rakennerahastot">
      <a:dk1>
        <a:sysClr val="windowText" lastClr="000000"/>
      </a:dk1>
      <a:lt1>
        <a:srgbClr val="FFFFFF"/>
      </a:lt1>
      <a:dk2>
        <a:srgbClr val="646464"/>
      </a:dk2>
      <a:lt2>
        <a:srgbClr val="FFFFFF"/>
      </a:lt2>
      <a:accent1>
        <a:srgbClr val="8CBE41"/>
      </a:accent1>
      <a:accent2>
        <a:srgbClr val="5BC6E8"/>
      </a:accent2>
      <a:accent3>
        <a:srgbClr val="009FDA"/>
      </a:accent3>
      <a:accent4>
        <a:srgbClr val="5F378C"/>
      </a:accent4>
      <a:accent5>
        <a:srgbClr val="E2007A"/>
      </a:accent5>
      <a:accent6>
        <a:srgbClr val="F6921E"/>
      </a:accent6>
      <a:hlink>
        <a:srgbClr val="00549F"/>
      </a:hlink>
      <a:folHlink>
        <a:srgbClr val="00B299"/>
      </a:folHlink>
    </a:clrScheme>
    <a:fontScheme name="TEM_Rakennerahast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TEM_Rakennerahastot_2014-2020_mallipohja_EAKR_ESR_FI_7.14</Template>
  <TotalTime>3036</TotalTime>
  <Words>667</Words>
  <Application>Microsoft Office PowerPoint</Application>
  <PresentationFormat>On-screen Show (4:3)</PresentationFormat>
  <Paragraphs>188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Lucida Grande</vt:lpstr>
      <vt:lpstr>ヒラギノ角ゴ Pro W3</vt:lpstr>
      <vt:lpstr>TEM_Rakennerahastot_2014-2020_mallipohja_EAKR_ESR_FI_7.14</vt:lpstr>
      <vt:lpstr>Teiniminnotalkoot –hankkeen julkaisut</vt:lpstr>
      <vt:lpstr>Tarve</vt:lpstr>
      <vt:lpstr>Muistio</vt:lpstr>
      <vt:lpstr>TAVOITE: TEINIMINNOTALKOOT –malli, joka</vt:lpstr>
      <vt:lpstr>Julkaisu</vt:lpstr>
      <vt:lpstr>Yhden artikkelin rakenne</vt:lpstr>
      <vt:lpstr>Kirjan sisältösuunnitelma versio 0.1</vt:lpstr>
      <vt:lpstr>Sisältö</vt:lpstr>
      <vt:lpstr>Osa 2: Innovaatioturnaus</vt:lpstr>
      <vt:lpstr>Osa 3: Pedagogiset menetelmät</vt:lpstr>
      <vt:lpstr>Osa 4: Arvioinnin uudet menetelmät </vt:lpstr>
      <vt:lpstr>Sisältö</vt:lpstr>
      <vt:lpstr>Julkaisu</vt:lpstr>
      <vt:lpstr>Taustalla Metropolian MINNO ® -prosessi</vt:lpstr>
      <vt:lpstr>TeiniMINNOtalkoot-malli soveltaa, kokeilee, tutkii ja kehittää MINNO-prosessin mallia….</vt:lpstr>
      <vt:lpstr>Toimenpiteet tavoitteisiin pääsemiseksi</vt:lpstr>
      <vt:lpstr>Vaikutukset</vt:lpstr>
      <vt:lpstr> </vt:lpstr>
      <vt:lpstr>2 Superteam pilottia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Teiniminnotalkoot -hanke</dc:title>
  <dc:creator>Elina Ala-Nikkola</dc:creator>
  <cp:lastModifiedBy>Laura-Maija Hero</cp:lastModifiedBy>
  <cp:revision>20</cp:revision>
  <dcterms:created xsi:type="dcterms:W3CDTF">2016-10-05T10:30:03Z</dcterms:created>
  <dcterms:modified xsi:type="dcterms:W3CDTF">2017-11-09T10:28:09Z</dcterms:modified>
</cp:coreProperties>
</file>