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9"/>
  </p:notesMasterIdLst>
  <p:sldIdLst>
    <p:sldId id="256" r:id="rId2"/>
    <p:sldId id="275" r:id="rId3"/>
    <p:sldId id="257" r:id="rId4"/>
    <p:sldId id="276" r:id="rId5"/>
    <p:sldId id="262" r:id="rId6"/>
    <p:sldId id="285" r:id="rId7"/>
    <p:sldId id="286" r:id="rId8"/>
    <p:sldId id="282" r:id="rId9"/>
    <p:sldId id="283" r:id="rId10"/>
    <p:sldId id="284" r:id="rId11"/>
    <p:sldId id="287" r:id="rId12"/>
    <p:sldId id="277" r:id="rId13"/>
    <p:sldId id="263" r:id="rId14"/>
    <p:sldId id="264" r:id="rId15"/>
    <p:sldId id="258" r:id="rId16"/>
    <p:sldId id="265" r:id="rId17"/>
    <p:sldId id="288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1" d="100"/>
          <a:sy n="161" d="100"/>
        </p:scale>
        <p:origin x="-112" y="-1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55534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9454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6194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3064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1335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2510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52510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511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6911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9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78693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98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98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9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58200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5200"/>
            </a:lvl1pPr>
            <a:lvl2pPr lvl="1" algn="ctr" rtl="0">
              <a:spcBef>
                <a:spcPts val="0"/>
              </a:spcBef>
              <a:buSzPct val="100000"/>
              <a:defRPr sz="5200"/>
            </a:lvl2pPr>
            <a:lvl3pPr lvl="2" algn="ctr" rtl="0">
              <a:spcBef>
                <a:spcPts val="0"/>
              </a:spcBef>
              <a:buSzPct val="100000"/>
              <a:defRPr sz="5200"/>
            </a:lvl3pPr>
            <a:lvl4pPr lvl="3" algn="ctr" rtl="0">
              <a:spcBef>
                <a:spcPts val="0"/>
              </a:spcBef>
              <a:buSzPct val="100000"/>
              <a:defRPr sz="5200"/>
            </a:lvl4pPr>
            <a:lvl5pPr lvl="4" algn="ctr" rtl="0">
              <a:spcBef>
                <a:spcPts val="0"/>
              </a:spcBef>
              <a:buSzPct val="100000"/>
              <a:defRPr sz="5200"/>
            </a:lvl5pPr>
            <a:lvl6pPr lvl="5" algn="ctr" rtl="0">
              <a:spcBef>
                <a:spcPts val="0"/>
              </a:spcBef>
              <a:buSzPct val="100000"/>
              <a:defRPr sz="5200"/>
            </a:lvl6pPr>
            <a:lvl7pPr lvl="6" algn="ctr" rtl="0">
              <a:spcBef>
                <a:spcPts val="0"/>
              </a:spcBef>
              <a:buSzPct val="100000"/>
              <a:defRPr sz="5200"/>
            </a:lvl7pPr>
            <a:lvl8pPr lvl="7" algn="ctr" rtl="0">
              <a:spcBef>
                <a:spcPts val="0"/>
              </a:spcBef>
              <a:buSzPct val="100000"/>
              <a:defRPr sz="5200"/>
            </a:lvl8pPr>
            <a:lvl9pPr lvl="8" algn="ctr" rtl="0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ajdhani"/>
              <a:buNone/>
              <a:defRPr sz="2800"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12000"/>
            </a:lvl1pPr>
            <a:lvl2pPr lvl="1" algn="ctr" rtl="0">
              <a:spcBef>
                <a:spcPts val="0"/>
              </a:spcBef>
              <a:buSzPct val="100000"/>
              <a:defRPr sz="12000"/>
            </a:lvl2pPr>
            <a:lvl3pPr lvl="2" algn="ctr" rtl="0">
              <a:spcBef>
                <a:spcPts val="0"/>
              </a:spcBef>
              <a:buSzPct val="100000"/>
              <a:defRPr sz="12000"/>
            </a:lvl3pPr>
            <a:lvl4pPr lvl="3" algn="ctr" rtl="0">
              <a:spcBef>
                <a:spcPts val="0"/>
              </a:spcBef>
              <a:buSzPct val="100000"/>
              <a:defRPr sz="12000"/>
            </a:lvl4pPr>
            <a:lvl5pPr lvl="4" algn="ctr" rtl="0">
              <a:spcBef>
                <a:spcPts val="0"/>
              </a:spcBef>
              <a:buSzPct val="100000"/>
              <a:defRPr sz="12000"/>
            </a:lvl5pPr>
            <a:lvl6pPr lvl="5" algn="ctr" rtl="0">
              <a:spcBef>
                <a:spcPts val="0"/>
              </a:spcBef>
              <a:buSzPct val="100000"/>
              <a:defRPr sz="12000"/>
            </a:lvl6pPr>
            <a:lvl7pPr lvl="6" algn="ctr" rtl="0">
              <a:spcBef>
                <a:spcPts val="0"/>
              </a:spcBef>
              <a:buSzPct val="100000"/>
              <a:defRPr sz="12000"/>
            </a:lvl7pPr>
            <a:lvl8pPr lvl="7" algn="ctr" rtl="0">
              <a:spcBef>
                <a:spcPts val="0"/>
              </a:spcBef>
              <a:buSzPct val="100000"/>
              <a:defRPr sz="12000"/>
            </a:lvl8pPr>
            <a:lvl9pPr lvl="8" algn="ctr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i"/>
              <a:t>‹#›</a:t>
            </a:fld>
            <a:endParaRPr lang="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Font typeface="Rubik Mono One"/>
              <a:buNone/>
              <a:defRPr sz="2800">
                <a:solidFill>
                  <a:schemeClr val="dk1"/>
                </a:solidFill>
                <a:latin typeface="Rubik Mono One"/>
                <a:ea typeface="Rubik Mono One"/>
                <a:cs typeface="Rubik Mono One"/>
                <a:sym typeface="Rubik Mono One"/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28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ubik One"/>
              <a:defRPr sz="1800">
                <a:solidFill>
                  <a:schemeClr val="dk2"/>
                </a:solidFill>
                <a:latin typeface="Rubik One"/>
                <a:ea typeface="Rubik One"/>
                <a:cs typeface="Rubik One"/>
                <a:sym typeface="Rubik One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ajdhani"/>
              <a:defRPr>
                <a:solidFill>
                  <a:schemeClr val="dk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fi" sz="1000">
                <a:solidFill>
                  <a:schemeClr val="dk2"/>
                </a:solidFill>
              </a:rPr>
              <a:t>‹#›</a:t>
            </a:fld>
            <a:endParaRPr lang="fi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tropolia.fi/teiniminno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Shape 129" descr="Elainherrat-tausta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 descr="SuperTEAM_punainen_neg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8500" y="810025"/>
            <a:ext cx="2647000" cy="264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>
            <a:spLocks noGrp="1"/>
          </p:cNvSpPr>
          <p:nvPr>
            <p:ph type="ctrTitle" idx="4294967295"/>
          </p:nvPr>
        </p:nvSpPr>
        <p:spPr>
          <a:xfrm>
            <a:off x="311700" y="3531775"/>
            <a:ext cx="8520600" cy="120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i" sz="3600" dirty="0" smtClean="0">
                <a:solidFill>
                  <a:srgbClr val="FFFFFF"/>
                </a:solidFill>
              </a:rPr>
              <a:t>Superteam</a:t>
            </a:r>
            <a:r>
              <a:rPr lang="fi-FI" sz="3600" dirty="0" smtClean="0">
                <a:solidFill>
                  <a:srgbClr val="FFFFFF"/>
                </a:solidFill>
              </a:rPr>
              <a:t> </a:t>
            </a:r>
            <a:r>
              <a:rPr lang="fi-FI" sz="3600" dirty="0" err="1" smtClean="0">
                <a:solidFill>
                  <a:srgbClr val="FFFFFF"/>
                </a:solidFill>
              </a:rPr>
              <a:t>tournament</a:t>
            </a:r>
            <a:endParaRPr lang="fi" sz="3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0" y="0"/>
            <a:ext cx="77128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39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311700" y="908244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is-IS" sz="4000" dirty="0" smtClean="0">
                <a:solidFill>
                  <a:srgbClr val="440087"/>
                </a:solidFill>
              </a:rPr>
              <a:t>…....</a:t>
            </a:r>
            <a:endParaRPr lang="fi" sz="4000" dirty="0">
              <a:solidFill>
                <a:srgbClr val="440087"/>
              </a:solidFill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311700" y="1566444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fi-FI" sz="2500" dirty="0" smtClean="0"/>
          </a:p>
          <a:p>
            <a:r>
              <a:rPr lang="fi-FI" sz="2500" dirty="0" smtClean="0"/>
              <a:t>Dual </a:t>
            </a:r>
            <a:r>
              <a:rPr lang="fi-FI" sz="2500" dirty="0"/>
              <a:t>Active </a:t>
            </a:r>
            <a:r>
              <a:rPr lang="fi-FI" sz="2500" dirty="0" err="1"/>
              <a:t>won</a:t>
            </a:r>
            <a:r>
              <a:rPr lang="fi-FI" sz="2500" dirty="0"/>
              <a:t> </a:t>
            </a:r>
            <a:r>
              <a:rPr lang="fi-FI" sz="2500" dirty="0" err="1"/>
              <a:t>later</a:t>
            </a:r>
            <a:r>
              <a:rPr lang="fi-FI" sz="2500" dirty="0"/>
              <a:t> the </a:t>
            </a:r>
            <a:r>
              <a:rPr lang="fi-FI" sz="2500" dirty="0" err="1"/>
              <a:t>Ultrahack</a:t>
            </a:r>
            <a:r>
              <a:rPr lang="fi-FI" sz="2500" dirty="0"/>
              <a:t> </a:t>
            </a:r>
            <a:r>
              <a:rPr lang="fi-FI" sz="2500" dirty="0" err="1"/>
              <a:t>hackaton</a:t>
            </a:r>
            <a:r>
              <a:rPr lang="fi-FI" sz="2500" dirty="0"/>
              <a:t>!</a:t>
            </a:r>
            <a:endParaRPr lang="fi-FI" sz="2500" dirty="0"/>
          </a:p>
          <a:p>
            <a:endParaRPr lang="fi-FI" sz="1500" dirty="0"/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  <p:sp>
        <p:nvSpPr>
          <p:cNvPr id="6" name="Shape 138"/>
          <p:cNvSpPr txBox="1">
            <a:spLocks/>
          </p:cNvSpPr>
          <p:nvPr/>
        </p:nvSpPr>
        <p:spPr>
          <a:xfrm>
            <a:off x="188250" y="3045019"/>
            <a:ext cx="8520600" cy="658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Rubik Mono One"/>
              <a:buNone/>
              <a:defRPr sz="5200" b="0" i="0" u="none" strike="noStrike" cap="none">
                <a:solidFill>
                  <a:schemeClr val="dk1"/>
                </a:solidFill>
                <a:latin typeface="Rubik Mono One"/>
                <a:ea typeface="Rubik Mono One"/>
                <a:cs typeface="Rubik Mono One"/>
                <a:sym typeface="Rubik Mono One"/>
              </a:defRPr>
            </a:lvl1pPr>
            <a:lvl2pPr lvl="1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2pPr>
            <a:lvl3pPr lvl="2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3pPr>
            <a:lvl4pPr lvl="3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4pPr>
            <a:lvl5pPr lvl="4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5pPr>
            <a:lvl6pPr lvl="5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6pPr>
            <a:lvl7pPr lvl="6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7pPr>
            <a:lvl8pPr lvl="7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8pPr>
            <a:lvl9pPr lvl="8" algn="ctr" rtl="0">
              <a:spcBef>
                <a:spcPts val="0"/>
              </a:spcBef>
              <a:buClr>
                <a:schemeClr val="dk1"/>
              </a:buClr>
              <a:buSzPct val="100000"/>
              <a:buFont typeface="Rubik One"/>
              <a:buNone/>
              <a:defRPr sz="5200">
                <a:solidFill>
                  <a:schemeClr val="dk1"/>
                </a:solidFill>
                <a:latin typeface="Rubik One"/>
                <a:ea typeface="Rubik One"/>
                <a:cs typeface="Rubik One"/>
                <a:sym typeface="Rubik One"/>
              </a:defRPr>
            </a:lvl9pPr>
          </a:lstStyle>
          <a:p>
            <a:r>
              <a:rPr lang="is-IS" sz="4000" smtClean="0">
                <a:solidFill>
                  <a:srgbClr val="440087"/>
                </a:solidFill>
              </a:rPr>
              <a:t>…....</a:t>
            </a:r>
            <a:endParaRPr lang="fi" sz="4000" dirty="0">
              <a:solidFill>
                <a:srgbClr val="4400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95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 descr="Lokkiherra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>
            <a:spLocks noGrp="1"/>
          </p:cNvSpPr>
          <p:nvPr>
            <p:ph type="ctrTitle" idx="4294967295"/>
          </p:nvPr>
        </p:nvSpPr>
        <p:spPr>
          <a:xfrm>
            <a:off x="138166" y="340873"/>
            <a:ext cx="6227335" cy="109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/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/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Co-creating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of the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model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is to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be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continued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in</a:t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2nd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Superteam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pilot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/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in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autumn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2017 (28.8.-13.10.)</a:t>
            </a:r>
            <a:endParaRPr lang="fi" sz="3000" dirty="0">
              <a:solidFill>
                <a:srgbClr val="440087"/>
              </a:solidFill>
              <a:latin typeface="Rubik One"/>
              <a:ea typeface="Rubik One"/>
              <a:cs typeface="Rubik One"/>
              <a:sym typeface="Rubik One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469450" y="966250"/>
            <a:ext cx="4988700" cy="413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endParaRPr lang="fi-FI" sz="1800" dirty="0" smtClean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lvl="0" rt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</p:spTree>
    <p:extLst>
      <p:ext uri="{BB962C8B-B14F-4D97-AF65-F5344CB8AC3E}">
        <p14:creationId xmlns:p14="http://schemas.microsoft.com/office/powerpoint/2010/main" val="3270937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Shape 182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311700" y="1125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i-FI" sz="4000" dirty="0" err="1" smtClean="0">
                <a:solidFill>
                  <a:srgbClr val="440087"/>
                </a:solidFill>
              </a:rPr>
              <a:t>Innovation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r>
              <a:rPr lang="fi-FI" sz="4000" dirty="0" err="1" smtClean="0">
                <a:solidFill>
                  <a:srgbClr val="440087"/>
                </a:solidFill>
              </a:rPr>
              <a:t>process</a:t>
            </a:r>
            <a:r>
              <a:rPr lang="fi-FI" sz="4000" dirty="0" smtClean="0">
                <a:solidFill>
                  <a:srgbClr val="440087"/>
                </a:solidFill>
              </a:rPr>
              <a:t> in </a:t>
            </a:r>
            <a:r>
              <a:rPr lang="fi-FI" sz="4000" dirty="0" err="1" smtClean="0">
                <a:solidFill>
                  <a:srgbClr val="440087"/>
                </a:solidFill>
              </a:rPr>
              <a:t>Superteam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br>
              <a:rPr lang="fi-FI" sz="4000" dirty="0" smtClean="0">
                <a:solidFill>
                  <a:srgbClr val="440087"/>
                </a:solidFill>
              </a:rPr>
            </a:br>
            <a:r>
              <a:rPr lang="fi-FI" sz="4000" dirty="0" smtClean="0">
                <a:solidFill>
                  <a:srgbClr val="440087"/>
                </a:solidFill>
              </a:rPr>
              <a:t>(6 </a:t>
            </a:r>
            <a:r>
              <a:rPr lang="fi-FI" sz="4000" dirty="0" err="1" smtClean="0">
                <a:solidFill>
                  <a:srgbClr val="440087"/>
                </a:solidFill>
              </a:rPr>
              <a:t>intensive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r>
              <a:rPr lang="fi-FI" sz="4000" dirty="0" err="1" smtClean="0">
                <a:solidFill>
                  <a:srgbClr val="440087"/>
                </a:solidFill>
              </a:rPr>
              <a:t>weeks</a:t>
            </a:r>
            <a:r>
              <a:rPr lang="fi-FI" sz="4000" dirty="0" smtClean="0">
                <a:solidFill>
                  <a:srgbClr val="440087"/>
                </a:solidFill>
              </a:rPr>
              <a:t>)</a:t>
            </a:r>
            <a:endParaRPr lang="fi" sz="4000" dirty="0">
              <a:solidFill>
                <a:srgbClr val="440087"/>
              </a:solidFill>
            </a:endParaRP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4">
            <a:alphaModFix/>
          </a:blip>
          <a:srcRect l="10865" t="-56" b="37293"/>
          <a:stretch/>
        </p:blipFill>
        <p:spPr>
          <a:xfrm>
            <a:off x="1275749" y="1713550"/>
            <a:ext cx="6592500" cy="294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/>
          <p:nvPr/>
        </p:nvSpPr>
        <p:spPr>
          <a:xfrm>
            <a:off x="619251" y="4117425"/>
            <a:ext cx="98748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Orientation&amp;Challenge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– 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Future</a:t>
            </a:r>
            <a:r>
              <a:rPr lang="fi-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orientation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" sz="1200" dirty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- 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Ide</a:t>
            </a:r>
            <a:r>
              <a:rPr lang="fi-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as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" sz="1200" dirty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- 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Consepting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" sz="1200" dirty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- 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Prototy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ping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" sz="1200" dirty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- 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Testing</a:t>
            </a:r>
            <a:r>
              <a:rPr lang="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– Implement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ing</a:t>
            </a:r>
            <a:r>
              <a:rPr lang="fi-FI" sz="1200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- </a:t>
            </a:r>
            <a:r>
              <a:rPr lang="fi-FI" sz="1200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assessment</a:t>
            </a:r>
            <a:endParaRPr lang="fi" sz="1200" dirty="0">
              <a:solidFill>
                <a:schemeClr val="dk1"/>
              </a:solidFill>
              <a:latin typeface="Rokkitt"/>
              <a:ea typeface="Rokkitt"/>
              <a:cs typeface="Rokkitt"/>
              <a:sym typeface="Rokkitt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dirty="0">
              <a:solidFill>
                <a:schemeClr val="dk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 txBox="1">
            <a:spLocks noGrp="1"/>
          </p:cNvSpPr>
          <p:nvPr>
            <p:ph type="ctrTitle"/>
          </p:nvPr>
        </p:nvSpPr>
        <p:spPr>
          <a:xfrm>
            <a:off x="311700" y="363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dirty="0" smtClean="0">
                <a:solidFill>
                  <a:srgbClr val="440087"/>
                </a:solidFill>
              </a:rPr>
              <a:t>WHY </a:t>
            </a:r>
            <a:r>
              <a:rPr lang="fi-FI" dirty="0" err="1" smtClean="0">
                <a:solidFill>
                  <a:srgbClr val="440087"/>
                </a:solidFill>
              </a:rPr>
              <a:t>this</a:t>
            </a:r>
            <a:r>
              <a:rPr lang="fi-FI" dirty="0" smtClean="0">
                <a:solidFill>
                  <a:srgbClr val="440087"/>
                </a:solidFill>
              </a:rPr>
              <a:t> MODEL?</a:t>
            </a:r>
            <a:endParaRPr lang="fi" dirty="0">
              <a:solidFill>
                <a:srgbClr val="440087"/>
              </a:solidFill>
            </a:endParaRPr>
          </a:p>
        </p:txBody>
      </p:sp>
      <p:pic>
        <p:nvPicPr>
          <p:cNvPr id="194" name="Shape 1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646" y="1097975"/>
            <a:ext cx="7741200" cy="36633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1216525" y="363575"/>
            <a:ext cx="28581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fi-FI" dirty="0"/>
              <a:t>The </a:t>
            </a:r>
            <a:r>
              <a:rPr lang="fi-FI" dirty="0" err="1"/>
              <a:t>process</a:t>
            </a:r>
            <a:r>
              <a:rPr lang="fi-FI" dirty="0"/>
              <a:t> </a:t>
            </a:r>
            <a:r>
              <a:rPr lang="fi-FI" dirty="0" err="1"/>
              <a:t>creates</a:t>
            </a:r>
            <a:r>
              <a:rPr lang="fi-FI" dirty="0"/>
              <a:t> </a:t>
            </a:r>
            <a:r>
              <a:rPr lang="fi-FI" dirty="0" err="1"/>
              <a:t>added</a:t>
            </a:r>
            <a:r>
              <a:rPr lang="fi-FI" dirty="0"/>
              <a:t> </a:t>
            </a:r>
            <a:r>
              <a:rPr lang="fi-FI" dirty="0" err="1"/>
              <a:t>value</a:t>
            </a:r>
            <a:r>
              <a:rPr lang="fi-FI" dirty="0"/>
              <a:t> for </a:t>
            </a:r>
            <a:r>
              <a:rPr lang="fi-FI" dirty="0" err="1"/>
              <a:t>all</a:t>
            </a:r>
            <a:r>
              <a:rPr lang="fi-FI" dirty="0"/>
              <a:t> </a:t>
            </a:r>
            <a:r>
              <a:rPr lang="fi-FI" dirty="0" err="1"/>
              <a:t>participants</a:t>
            </a:r>
            <a:r>
              <a:rPr lang="fi-FI" dirty="0"/>
              <a:t>; </a:t>
            </a:r>
            <a:r>
              <a:rPr lang="fi-FI" dirty="0" err="1"/>
              <a:t>education</a:t>
            </a:r>
            <a:r>
              <a:rPr lang="fi-FI" dirty="0"/>
              <a:t>, </a:t>
            </a:r>
            <a:r>
              <a:rPr lang="fi-FI" dirty="0" err="1"/>
              <a:t>learning</a:t>
            </a:r>
            <a:r>
              <a:rPr lang="fi-FI" dirty="0"/>
              <a:t> and the business</a:t>
            </a:r>
            <a:r>
              <a:rPr lang="fi-FI" i="1" dirty="0"/>
              <a:t>. 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5637525" y="5159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Based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on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research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, </a:t>
            </a:r>
            <a:r>
              <a:rPr lang="fi-FI" dirty="0" err="1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t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ournament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model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products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more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elaborate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solutions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and 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more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motivated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participants</a:t>
            </a:r>
            <a:r>
              <a:rPr lang="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*</a:t>
            </a:r>
            <a:endParaRPr lang="fi" dirty="0">
              <a:solidFill>
                <a:schemeClr val="dk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7390250" y="1705575"/>
            <a:ext cx="1693200" cy="247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" sz="800">
                <a:solidFill>
                  <a:schemeClr val="dk1"/>
                </a:solidFill>
              </a:rPr>
              <a:t>* ACTIVE INNOVATION — CASE STUDY IN SMART EXERCISE ENVIRONMENTS: COMPARING TRADITIONAL AND EXPERIMENTAL INNOVATION METHODS. International Journal of Innovation Management Vol. 14, No. 3 (June 2010) pp. 449–470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5957000" y="260265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Tournament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model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creates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the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positive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pressure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to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develop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the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best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solution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</a:t>
            </a:r>
            <a:endParaRPr lang="fi" dirty="0">
              <a:solidFill>
                <a:schemeClr val="dk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762000" y="19812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Feedback is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formalized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with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steps</a:t>
            </a:r>
            <a:r>
              <a:rPr lang="fi-FI" dirty="0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 of </a:t>
            </a:r>
            <a:r>
              <a:rPr lang="fi-FI" dirty="0" err="1" smtClean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process</a:t>
            </a:r>
            <a:endParaRPr lang="fi" dirty="0">
              <a:solidFill>
                <a:schemeClr val="dk1"/>
              </a:solidFill>
              <a:latin typeface="Rokkitt"/>
              <a:ea typeface="Rokkitt"/>
              <a:cs typeface="Rokkitt"/>
              <a:sym typeface="Rokkit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hape 144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dirty="0" smtClean="0">
                <a:solidFill>
                  <a:srgbClr val="440087"/>
                </a:solidFill>
              </a:rPr>
              <a:t>AIMS of the PROCESS</a:t>
            </a:r>
            <a:endParaRPr lang="fi" dirty="0">
              <a:solidFill>
                <a:srgbClr val="440087"/>
              </a:solidFill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subTitle" idx="1"/>
          </p:nvPr>
        </p:nvSpPr>
        <p:spPr>
          <a:xfrm>
            <a:off x="311700" y="1310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smtClean="0">
                <a:solidFill>
                  <a:schemeClr val="lt1"/>
                </a:solidFill>
              </a:rPr>
              <a:t>To </a:t>
            </a:r>
            <a:r>
              <a:rPr lang="fi-FI" sz="2400" dirty="0" err="1" smtClean="0">
                <a:solidFill>
                  <a:schemeClr val="lt1"/>
                </a:solidFill>
              </a:rPr>
              <a:t>develop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students</a:t>
            </a:r>
            <a:r>
              <a:rPr lang="fi-FI" sz="2400" dirty="0" smtClean="0">
                <a:solidFill>
                  <a:schemeClr val="lt1"/>
                </a:solidFill>
              </a:rPr>
              <a:t>´ </a:t>
            </a:r>
            <a:r>
              <a:rPr lang="fi-FI" sz="2400" dirty="0" err="1" smtClean="0">
                <a:solidFill>
                  <a:schemeClr val="lt1"/>
                </a:solidFill>
              </a:rPr>
              <a:t>innovation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competences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endParaRPr lang="fi" sz="2400" dirty="0">
              <a:solidFill>
                <a:schemeClr val="lt1"/>
              </a:solidFill>
            </a:endParaRPr>
          </a:p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" sz="2400" dirty="0" smtClean="0">
                <a:solidFill>
                  <a:schemeClr val="lt1"/>
                </a:solidFill>
              </a:rPr>
              <a:t>T</a:t>
            </a:r>
            <a:r>
              <a:rPr lang="fi-FI" sz="2400" dirty="0" smtClean="0">
                <a:solidFill>
                  <a:schemeClr val="lt1"/>
                </a:solidFill>
              </a:rPr>
              <a:t>o </a:t>
            </a:r>
            <a:r>
              <a:rPr lang="fi-FI" sz="2400" dirty="0" err="1" smtClean="0">
                <a:solidFill>
                  <a:schemeClr val="lt1"/>
                </a:solidFill>
              </a:rPr>
              <a:t>learn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innovation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process</a:t>
            </a:r>
            <a:endParaRPr lang="fi" sz="2400" dirty="0">
              <a:solidFill>
                <a:schemeClr val="lt1"/>
              </a:solidFill>
            </a:endParaRPr>
          </a:p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smtClean="0">
                <a:solidFill>
                  <a:schemeClr val="lt1"/>
                </a:solidFill>
              </a:rPr>
              <a:t>To </a:t>
            </a:r>
            <a:r>
              <a:rPr lang="fi-FI" sz="2400" dirty="0" err="1" smtClean="0">
                <a:solidFill>
                  <a:schemeClr val="lt1"/>
                </a:solidFill>
              </a:rPr>
              <a:t>develop</a:t>
            </a:r>
            <a:r>
              <a:rPr lang="fi-FI" sz="2400" dirty="0" smtClean="0">
                <a:solidFill>
                  <a:schemeClr val="lt1"/>
                </a:solidFill>
              </a:rPr>
              <a:t> a new </a:t>
            </a:r>
            <a:r>
              <a:rPr lang="fi-FI" sz="2400" dirty="0" err="1" smtClean="0">
                <a:solidFill>
                  <a:schemeClr val="lt1"/>
                </a:solidFill>
              </a:rPr>
              <a:t>innovative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solution</a:t>
            </a:r>
            <a:endParaRPr lang="fi-FI" sz="2400" dirty="0" smtClean="0">
              <a:solidFill>
                <a:schemeClr val="lt1"/>
              </a:solidFill>
            </a:endParaRPr>
          </a:p>
          <a:p>
            <a:pPr marL="457200" indent="-381000" algn="l">
              <a:buClr>
                <a:schemeClr val="lt1"/>
              </a:buClr>
              <a:buFont typeface="Rajdhani"/>
              <a:buChar char="●"/>
            </a:pPr>
            <a:r>
              <a:rPr lang="fi-FI" sz="2400" dirty="0">
                <a:solidFill>
                  <a:schemeClr val="lt1"/>
                </a:solidFill>
              </a:rPr>
              <a:t>To </a:t>
            </a:r>
            <a:r>
              <a:rPr lang="fi-FI" sz="2400" dirty="0" err="1">
                <a:solidFill>
                  <a:schemeClr val="lt1"/>
                </a:solidFill>
              </a:rPr>
              <a:t>smooth</a:t>
            </a:r>
            <a:r>
              <a:rPr lang="fi-FI" sz="2400" dirty="0">
                <a:solidFill>
                  <a:schemeClr val="lt1"/>
                </a:solidFill>
              </a:rPr>
              <a:t> the </a:t>
            </a:r>
            <a:r>
              <a:rPr lang="fi-FI" sz="2400" dirty="0" err="1">
                <a:solidFill>
                  <a:schemeClr val="lt1"/>
                </a:solidFill>
              </a:rPr>
              <a:t>transition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from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vocational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school</a:t>
            </a:r>
            <a:r>
              <a:rPr lang="fi-FI" sz="2400" dirty="0">
                <a:solidFill>
                  <a:schemeClr val="lt1"/>
                </a:solidFill>
              </a:rPr>
              <a:t> to </a:t>
            </a:r>
            <a:r>
              <a:rPr lang="fi-FI" sz="2400" dirty="0" err="1">
                <a:solidFill>
                  <a:schemeClr val="lt1"/>
                </a:solidFill>
              </a:rPr>
              <a:t>higher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education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or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from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r>
              <a:rPr lang="fi-FI" sz="2400" dirty="0" err="1">
                <a:solidFill>
                  <a:schemeClr val="lt1"/>
                </a:solidFill>
              </a:rPr>
              <a:t>school</a:t>
            </a:r>
            <a:r>
              <a:rPr lang="fi-FI" sz="2400" dirty="0">
                <a:solidFill>
                  <a:schemeClr val="lt1"/>
                </a:solidFill>
              </a:rPr>
              <a:t> to </a:t>
            </a:r>
            <a:r>
              <a:rPr lang="fi-FI" sz="2400" dirty="0" err="1">
                <a:solidFill>
                  <a:schemeClr val="lt1"/>
                </a:solidFill>
              </a:rPr>
              <a:t>work</a:t>
            </a:r>
            <a:r>
              <a:rPr lang="fi-FI" sz="2400" dirty="0">
                <a:solidFill>
                  <a:schemeClr val="lt1"/>
                </a:solidFill>
              </a:rPr>
              <a:t> </a:t>
            </a:r>
            <a:endParaRPr lang="fi" sz="2400" dirty="0">
              <a:solidFill>
                <a:schemeClr val="lt1"/>
              </a:solidFill>
            </a:endParaRPr>
          </a:p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smtClean="0">
                <a:solidFill>
                  <a:schemeClr val="lt1"/>
                </a:solidFill>
              </a:rPr>
              <a:t>To </a:t>
            </a:r>
            <a:r>
              <a:rPr lang="fi-FI" sz="2400" dirty="0" err="1" smtClean="0">
                <a:solidFill>
                  <a:schemeClr val="lt1"/>
                </a:solidFill>
              </a:rPr>
              <a:t>understand</a:t>
            </a:r>
            <a:r>
              <a:rPr lang="fi-FI" sz="2400" dirty="0" smtClean="0">
                <a:solidFill>
                  <a:schemeClr val="lt1"/>
                </a:solidFill>
              </a:rPr>
              <a:t> the </a:t>
            </a:r>
            <a:r>
              <a:rPr lang="fi-FI" sz="2400" dirty="0" err="1" smtClean="0">
                <a:solidFill>
                  <a:schemeClr val="lt1"/>
                </a:solidFill>
              </a:rPr>
              <a:t>possibilities</a:t>
            </a:r>
            <a:r>
              <a:rPr lang="fi-FI" sz="2400" dirty="0" smtClean="0">
                <a:solidFill>
                  <a:schemeClr val="lt1"/>
                </a:solidFill>
              </a:rPr>
              <a:t> of new </a:t>
            </a:r>
            <a:r>
              <a:rPr lang="fi-FI" sz="2400" dirty="0" err="1" smtClean="0">
                <a:solidFill>
                  <a:schemeClr val="lt1"/>
                </a:solidFill>
              </a:rPr>
              <a:t>technologies</a:t>
            </a:r>
            <a:r>
              <a:rPr lang="fi-FI" sz="2400" dirty="0" smtClean="0">
                <a:solidFill>
                  <a:schemeClr val="lt1"/>
                </a:solidFill>
              </a:rPr>
              <a:t>, </a:t>
            </a:r>
            <a:r>
              <a:rPr lang="fi-FI" sz="2400" dirty="0" err="1" smtClean="0">
                <a:solidFill>
                  <a:schemeClr val="lt1"/>
                </a:solidFill>
              </a:rPr>
              <a:t>also</a:t>
            </a:r>
            <a:r>
              <a:rPr lang="fi-FI" sz="2400" dirty="0" smtClean="0">
                <a:solidFill>
                  <a:schemeClr val="lt1"/>
                </a:solidFill>
              </a:rPr>
              <a:t> in </a:t>
            </a:r>
            <a:r>
              <a:rPr lang="fi-FI" sz="2400" dirty="0" err="1" smtClean="0">
                <a:solidFill>
                  <a:schemeClr val="lt1"/>
                </a:solidFill>
              </a:rPr>
              <a:t>other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areas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than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technology</a:t>
            </a:r>
            <a:endParaRPr lang="fi-FI" sz="2400" dirty="0" smtClean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204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sz="4500" dirty="0" err="1" smtClean="0">
                <a:solidFill>
                  <a:srgbClr val="440087"/>
                </a:solidFill>
              </a:rPr>
              <a:t>Benefits</a:t>
            </a:r>
            <a:r>
              <a:rPr lang="fi-FI" sz="4500" dirty="0" smtClean="0">
                <a:solidFill>
                  <a:srgbClr val="440087"/>
                </a:solidFill>
              </a:rPr>
              <a:t> for business </a:t>
            </a:r>
            <a:r>
              <a:rPr lang="fi-FI" sz="4500" dirty="0" err="1" smtClean="0">
                <a:solidFill>
                  <a:srgbClr val="440087"/>
                </a:solidFill>
              </a:rPr>
              <a:t>partners</a:t>
            </a:r>
            <a:endParaRPr lang="fi" sz="4500" dirty="0">
              <a:solidFill>
                <a:srgbClr val="440087"/>
              </a:solidFill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subTitle" idx="1"/>
          </p:nvPr>
        </p:nvSpPr>
        <p:spPr>
          <a:xfrm>
            <a:off x="311700" y="1310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err="1" smtClean="0">
                <a:solidFill>
                  <a:schemeClr val="lt1"/>
                </a:solidFill>
              </a:rPr>
              <a:t>Innovation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solutions</a:t>
            </a:r>
            <a:r>
              <a:rPr lang="fi-FI" sz="2400" dirty="0" smtClean="0">
                <a:solidFill>
                  <a:schemeClr val="lt1"/>
                </a:solidFill>
              </a:rPr>
              <a:t> to </a:t>
            </a:r>
            <a:r>
              <a:rPr lang="fi-FI" sz="2400" dirty="0" err="1" smtClean="0">
                <a:solidFill>
                  <a:schemeClr val="lt1"/>
                </a:solidFill>
              </a:rPr>
              <a:t>challenges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</a:p>
          <a:p>
            <a:pPr marL="457200" lvl="0" indent="-381000" algn="l" rtl="0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err="1" smtClean="0">
                <a:solidFill>
                  <a:schemeClr val="lt1"/>
                </a:solidFill>
              </a:rPr>
              <a:t>Cost-effective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way</a:t>
            </a:r>
            <a:r>
              <a:rPr lang="fi-FI" sz="2400" dirty="0" smtClean="0">
                <a:solidFill>
                  <a:schemeClr val="lt1"/>
                </a:solidFill>
              </a:rPr>
              <a:t> to </a:t>
            </a:r>
            <a:r>
              <a:rPr lang="fi-FI" sz="2400" dirty="0" err="1" smtClean="0">
                <a:solidFill>
                  <a:schemeClr val="lt1"/>
                </a:solidFill>
              </a:rPr>
              <a:t>develop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innovations</a:t>
            </a:r>
            <a:r>
              <a:rPr lang="fi-FI" sz="2400" dirty="0" smtClean="0">
                <a:solidFill>
                  <a:schemeClr val="lt1"/>
                </a:solidFill>
              </a:rPr>
              <a:t> and </a:t>
            </a:r>
            <a:r>
              <a:rPr lang="fi-FI" sz="2400" dirty="0" err="1" smtClean="0">
                <a:solidFill>
                  <a:schemeClr val="lt1"/>
                </a:solidFill>
              </a:rPr>
              <a:t>implement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project</a:t>
            </a:r>
            <a:r>
              <a:rPr lang="fi-FI" sz="2400" dirty="0" smtClean="0">
                <a:solidFill>
                  <a:schemeClr val="lt1"/>
                </a:solidFill>
              </a:rPr>
              <a:t>  </a:t>
            </a:r>
          </a:p>
          <a:p>
            <a:pPr marL="457200" lvl="0" indent="-381000" algn="l" rtl="0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smtClean="0">
                <a:solidFill>
                  <a:schemeClr val="lt1"/>
                </a:solidFill>
              </a:rPr>
              <a:t>Know-how </a:t>
            </a:r>
            <a:r>
              <a:rPr lang="fi-FI" sz="2400" dirty="0" err="1" smtClean="0">
                <a:solidFill>
                  <a:schemeClr val="lt1"/>
                </a:solidFill>
              </a:rPr>
              <a:t>from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youth</a:t>
            </a:r>
            <a:r>
              <a:rPr lang="fi-FI" sz="2400" dirty="0" smtClean="0">
                <a:solidFill>
                  <a:schemeClr val="lt1"/>
                </a:solidFill>
              </a:rPr>
              <a:t> and </a:t>
            </a:r>
            <a:r>
              <a:rPr lang="fi-FI" sz="2400" dirty="0" err="1" smtClean="0">
                <a:solidFill>
                  <a:schemeClr val="lt1"/>
                </a:solidFill>
              </a:rPr>
              <a:t>possibility</a:t>
            </a:r>
            <a:r>
              <a:rPr lang="fi-FI" sz="2400" dirty="0" smtClean="0">
                <a:solidFill>
                  <a:schemeClr val="lt1"/>
                </a:solidFill>
              </a:rPr>
              <a:t> to </a:t>
            </a:r>
            <a:r>
              <a:rPr lang="fi-FI" sz="2400" dirty="0" err="1" smtClean="0">
                <a:solidFill>
                  <a:schemeClr val="lt1"/>
                </a:solidFill>
              </a:rPr>
              <a:t>get</a:t>
            </a:r>
            <a:r>
              <a:rPr lang="fi-FI" sz="2400" dirty="0" smtClean="0">
                <a:solidFill>
                  <a:schemeClr val="lt1"/>
                </a:solidFill>
              </a:rPr>
              <a:t> to </a:t>
            </a:r>
            <a:r>
              <a:rPr lang="fi-FI" sz="2400" dirty="0" err="1" smtClean="0">
                <a:solidFill>
                  <a:schemeClr val="lt1"/>
                </a:solidFill>
              </a:rPr>
              <a:t>know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potential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workers</a:t>
            </a:r>
            <a:r>
              <a:rPr lang="fi-FI" sz="2400" dirty="0" smtClean="0">
                <a:solidFill>
                  <a:schemeClr val="lt1"/>
                </a:solidFill>
              </a:rPr>
              <a:t> (</a:t>
            </a:r>
            <a:r>
              <a:rPr lang="fi-FI" sz="2400" dirty="0" err="1" smtClean="0">
                <a:solidFill>
                  <a:schemeClr val="lt1"/>
                </a:solidFill>
              </a:rPr>
              <a:t>networking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also</a:t>
            </a:r>
            <a:r>
              <a:rPr lang="fi-FI" sz="2400" dirty="0" smtClean="0">
                <a:solidFill>
                  <a:schemeClr val="lt1"/>
                </a:solidFill>
              </a:rPr>
              <a:t> with </a:t>
            </a:r>
            <a:r>
              <a:rPr lang="fi-FI" sz="2400" dirty="0" err="1" smtClean="0">
                <a:solidFill>
                  <a:schemeClr val="lt1"/>
                </a:solidFill>
              </a:rPr>
              <a:t>other</a:t>
            </a:r>
            <a:r>
              <a:rPr lang="fi-FI" sz="2400" dirty="0" smtClean="0">
                <a:solidFill>
                  <a:schemeClr val="lt1"/>
                </a:solidFill>
              </a:rPr>
              <a:t> </a:t>
            </a:r>
            <a:r>
              <a:rPr lang="fi-FI" sz="2400" dirty="0" err="1" smtClean="0">
                <a:solidFill>
                  <a:schemeClr val="lt1"/>
                </a:solidFill>
              </a:rPr>
              <a:t>enterprises</a:t>
            </a:r>
            <a:r>
              <a:rPr lang="fi-FI" sz="2400" dirty="0" smtClean="0">
                <a:solidFill>
                  <a:schemeClr val="lt1"/>
                </a:solidFill>
              </a:rPr>
              <a:t>)</a:t>
            </a:r>
          </a:p>
          <a:p>
            <a:pPr marL="457200" lvl="0" indent="-381000" algn="l" rtl="0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400" dirty="0" err="1" smtClean="0">
                <a:solidFill>
                  <a:schemeClr val="lt1"/>
                </a:solidFill>
              </a:rPr>
              <a:t>Possibility</a:t>
            </a:r>
            <a:r>
              <a:rPr lang="fi-FI" sz="2400" dirty="0" smtClean="0">
                <a:solidFill>
                  <a:schemeClr val="lt1"/>
                </a:solidFill>
              </a:rPr>
              <a:t> to </a:t>
            </a:r>
            <a:r>
              <a:rPr lang="fi-FI" sz="2400" dirty="0" err="1" smtClean="0">
                <a:solidFill>
                  <a:schemeClr val="lt1"/>
                </a:solidFill>
              </a:rPr>
              <a:t>carry</a:t>
            </a:r>
            <a:r>
              <a:rPr lang="fi-FI" sz="2400" dirty="0" smtClean="0">
                <a:solidFill>
                  <a:schemeClr val="lt1"/>
                </a:solidFill>
              </a:rPr>
              <a:t> social </a:t>
            </a:r>
            <a:r>
              <a:rPr lang="fi-FI" sz="2400" dirty="0" err="1" smtClean="0">
                <a:solidFill>
                  <a:schemeClr val="lt1"/>
                </a:solidFill>
              </a:rPr>
              <a:t>responsibility</a:t>
            </a:r>
            <a:endParaRPr lang="fi-FI" sz="2400" dirty="0" smtClean="0">
              <a:solidFill>
                <a:schemeClr val="lt1"/>
              </a:solidFill>
            </a:endParaRPr>
          </a:p>
          <a:p>
            <a:pPr lvl="0" algn="l" rtl="0">
              <a:spcBef>
                <a:spcPts val="0"/>
              </a:spcBef>
              <a:buNone/>
            </a:pPr>
            <a:endParaRPr sz="240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Shape 204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sz="4500" dirty="0" smtClean="0">
                <a:solidFill>
                  <a:srgbClr val="440087"/>
                </a:solidFill>
              </a:rPr>
              <a:t> </a:t>
            </a:r>
            <a:endParaRPr lang="fi" sz="4500" dirty="0">
              <a:solidFill>
                <a:srgbClr val="440087"/>
              </a:solidFill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subTitle" idx="1"/>
          </p:nvPr>
        </p:nvSpPr>
        <p:spPr>
          <a:xfrm>
            <a:off x="311700" y="1310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fi-FI" sz="2400" dirty="0" smtClean="0">
                <a:solidFill>
                  <a:schemeClr val="lt1"/>
                </a:solidFill>
              </a:rPr>
              <a:t> </a:t>
            </a:r>
            <a:endParaRPr sz="2400" dirty="0">
              <a:solidFill>
                <a:schemeClr val="lt1"/>
              </a:solidFill>
            </a:endParaRPr>
          </a:p>
        </p:txBody>
      </p:sp>
      <p:pic>
        <p:nvPicPr>
          <p:cNvPr id="6" name="Kuva 5" descr="Näyttökuva 2017-05-03 kello 10.36.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69900"/>
            <a:ext cx="80645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22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EA0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/>
        </p:nvSpPr>
        <p:spPr>
          <a:xfrm rot="5400000">
            <a:off x="7293300" y="3257475"/>
            <a:ext cx="902700" cy="2422200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/>
          </a:solidFill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/>
          <p:nvPr/>
        </p:nvSpPr>
        <p:spPr>
          <a:xfrm rot="5400000">
            <a:off x="2808000" y="1402425"/>
            <a:ext cx="902700" cy="6132299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/>
          </a:solidFill>
          <a:ln w="7620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 txBox="1">
            <a:spLocks noGrp="1"/>
          </p:cNvSpPr>
          <p:nvPr>
            <p:ph type="ctrTitle"/>
          </p:nvPr>
        </p:nvSpPr>
        <p:spPr>
          <a:xfrm>
            <a:off x="311700" y="42210"/>
            <a:ext cx="8520600" cy="1619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r>
              <a:rPr lang="fi" sz="2500" dirty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Superteam </a:t>
            </a:r>
            <a:r>
              <a:rPr lang="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–t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ournament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is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developed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in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TeenMINNO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project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,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funded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by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European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Social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Fund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(ESF). </a:t>
            </a:r>
            <a:b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TeenMINNO</a:t>
            </a:r>
            <a:r>
              <a:rPr lang="fi-FI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2500" dirty="0" err="1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project</a:t>
            </a:r>
            <a:r>
              <a:rPr lang="is-IS" sz="2500" dirty="0" smtClean="0">
                <a:solidFill>
                  <a:srgbClr val="2323FF"/>
                </a:solidFill>
                <a:latin typeface="Rubik One"/>
                <a:ea typeface="Rubik One"/>
                <a:cs typeface="Rubik One"/>
                <a:sym typeface="Rubik One"/>
              </a:rPr>
              <a:t>….</a:t>
            </a:r>
            <a:endParaRPr lang="fi" sz="2500" dirty="0">
              <a:solidFill>
                <a:srgbClr val="2323FF"/>
              </a:solidFill>
              <a:latin typeface="Rubik One"/>
              <a:ea typeface="Rubik One"/>
              <a:cs typeface="Rubik One"/>
              <a:sym typeface="Rubik One"/>
            </a:endParaRPr>
          </a:p>
        </p:txBody>
      </p:sp>
      <p:sp>
        <p:nvSpPr>
          <p:cNvPr id="299" name="Shape 299"/>
          <p:cNvSpPr txBox="1">
            <a:spLocks noGrp="1"/>
          </p:cNvSpPr>
          <p:nvPr>
            <p:ph type="subTitle" idx="1"/>
          </p:nvPr>
        </p:nvSpPr>
        <p:spPr>
          <a:xfrm>
            <a:off x="311700" y="1417232"/>
            <a:ext cx="8520600" cy="179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000" dirty="0" err="1" smtClean="0">
                <a:solidFill>
                  <a:schemeClr val="lt1"/>
                </a:solidFill>
              </a:rPr>
              <a:t>Develops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students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innovation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competences</a:t>
            </a:r>
            <a:endParaRPr lang="fi" sz="2000" dirty="0">
              <a:solidFill>
                <a:schemeClr val="lt1"/>
              </a:solidFill>
            </a:endParaRPr>
          </a:p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000" dirty="0" err="1" smtClean="0">
                <a:solidFill>
                  <a:schemeClr val="lt1"/>
                </a:solidFill>
              </a:rPr>
              <a:t>Makes</a:t>
            </a:r>
            <a:r>
              <a:rPr lang="fi-FI" sz="2000" dirty="0" smtClean="0">
                <a:solidFill>
                  <a:schemeClr val="lt1"/>
                </a:solidFill>
              </a:rPr>
              <a:t> the </a:t>
            </a:r>
            <a:r>
              <a:rPr lang="fi-FI" sz="2000" dirty="0" err="1" smtClean="0">
                <a:solidFill>
                  <a:schemeClr val="lt1"/>
                </a:solidFill>
              </a:rPr>
              <a:t>paths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from</a:t>
            </a:r>
            <a:r>
              <a:rPr lang="fi-FI" sz="2000" dirty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vocational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school</a:t>
            </a:r>
            <a:r>
              <a:rPr lang="fi-FI" sz="2000" dirty="0" smtClean="0">
                <a:solidFill>
                  <a:schemeClr val="lt1"/>
                </a:solidFill>
              </a:rPr>
              <a:t> to </a:t>
            </a:r>
            <a:r>
              <a:rPr lang="fi-FI" sz="2000" dirty="0" err="1" smtClean="0">
                <a:solidFill>
                  <a:schemeClr val="lt1"/>
                </a:solidFill>
              </a:rPr>
              <a:t>higher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school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or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from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school</a:t>
            </a:r>
            <a:r>
              <a:rPr lang="fi-FI" sz="2000" dirty="0" smtClean="0">
                <a:solidFill>
                  <a:schemeClr val="lt1"/>
                </a:solidFill>
              </a:rPr>
              <a:t> to </a:t>
            </a:r>
            <a:r>
              <a:rPr lang="fi-FI" sz="2000" dirty="0" err="1" smtClean="0">
                <a:solidFill>
                  <a:schemeClr val="lt1"/>
                </a:solidFill>
              </a:rPr>
              <a:t>work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smoothier</a:t>
            </a:r>
            <a:endParaRPr lang="fi-FI" sz="2000" dirty="0" smtClean="0">
              <a:solidFill>
                <a:schemeClr val="lt1"/>
              </a:solidFill>
            </a:endParaRPr>
          </a:p>
          <a:p>
            <a:pPr marL="457200" lvl="0" indent="-381000" algn="l">
              <a:spcBef>
                <a:spcPts val="0"/>
              </a:spcBef>
              <a:buClr>
                <a:schemeClr val="lt1"/>
              </a:buClr>
              <a:buSzPct val="100000"/>
              <a:buChar char="●"/>
            </a:pPr>
            <a:r>
              <a:rPr lang="fi-FI" sz="2000" dirty="0" err="1" smtClean="0">
                <a:solidFill>
                  <a:schemeClr val="lt1"/>
                </a:solidFill>
              </a:rPr>
              <a:t>Increases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co-operating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between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different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education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disciplines</a:t>
            </a:r>
            <a:r>
              <a:rPr lang="fi-FI" sz="2000" dirty="0" smtClean="0">
                <a:solidFill>
                  <a:schemeClr val="lt1"/>
                </a:solidFill>
              </a:rPr>
              <a:t> and </a:t>
            </a:r>
            <a:r>
              <a:rPr lang="fi-FI" sz="2000" dirty="0" err="1" smtClean="0">
                <a:solidFill>
                  <a:schemeClr val="lt1"/>
                </a:solidFill>
              </a:rPr>
              <a:t>degrees</a:t>
            </a:r>
            <a:r>
              <a:rPr lang="fi-FI" sz="2000" dirty="0" smtClean="0">
                <a:solidFill>
                  <a:schemeClr val="lt1"/>
                </a:solidFill>
              </a:rPr>
              <a:t> (</a:t>
            </a:r>
            <a:r>
              <a:rPr lang="fi-FI" sz="2000" dirty="0" err="1" smtClean="0">
                <a:solidFill>
                  <a:schemeClr val="lt1"/>
                </a:solidFill>
              </a:rPr>
              <a:t>vocational</a:t>
            </a:r>
            <a:r>
              <a:rPr lang="fi-FI" sz="2000" dirty="0" smtClean="0">
                <a:solidFill>
                  <a:schemeClr val="lt1"/>
                </a:solidFill>
              </a:rPr>
              <a:t> and </a:t>
            </a:r>
            <a:r>
              <a:rPr lang="fi-FI" sz="2000" dirty="0" err="1" smtClean="0">
                <a:solidFill>
                  <a:schemeClr val="lt1"/>
                </a:solidFill>
              </a:rPr>
              <a:t>higher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schools</a:t>
            </a:r>
            <a:r>
              <a:rPr lang="fi-FI" sz="2000" dirty="0" smtClean="0">
                <a:solidFill>
                  <a:schemeClr val="lt1"/>
                </a:solidFill>
              </a:rPr>
              <a:t>) and </a:t>
            </a:r>
            <a:r>
              <a:rPr lang="fi-FI" sz="2000" dirty="0" err="1" smtClean="0">
                <a:solidFill>
                  <a:schemeClr val="lt1"/>
                </a:solidFill>
              </a:rPr>
              <a:t>co-operating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between</a:t>
            </a:r>
            <a:r>
              <a:rPr lang="fi-FI" sz="2000" dirty="0" smtClean="0">
                <a:solidFill>
                  <a:schemeClr val="lt1"/>
                </a:solidFill>
              </a:rPr>
              <a:t> business and  </a:t>
            </a:r>
            <a:r>
              <a:rPr lang="fi-FI" sz="2000" dirty="0" err="1" smtClean="0">
                <a:solidFill>
                  <a:schemeClr val="lt1"/>
                </a:solidFill>
              </a:rPr>
              <a:t>schools</a:t>
            </a:r>
            <a:endParaRPr lang="fi" sz="2000" dirty="0">
              <a:solidFill>
                <a:schemeClr val="lt1"/>
              </a:solidFill>
            </a:endParaRPr>
          </a:p>
          <a:p>
            <a:pPr marL="457200" lvl="0" indent="-381000" algn="l">
              <a:buClr>
                <a:schemeClr val="lt1"/>
              </a:buClr>
              <a:buChar char="●"/>
            </a:pPr>
            <a:r>
              <a:rPr lang="fi-FI" sz="2000" dirty="0" err="1" smtClean="0">
                <a:solidFill>
                  <a:schemeClr val="lt1"/>
                </a:solidFill>
              </a:rPr>
              <a:t>See</a:t>
            </a:r>
            <a:r>
              <a:rPr lang="fi-FI" sz="2000" dirty="0" smtClean="0">
                <a:solidFill>
                  <a:schemeClr val="lt1"/>
                </a:solidFill>
              </a:rPr>
              <a:t> </a:t>
            </a:r>
            <a:r>
              <a:rPr lang="fi-FI" sz="2000" dirty="0" err="1" smtClean="0">
                <a:solidFill>
                  <a:schemeClr val="lt1"/>
                </a:solidFill>
              </a:rPr>
              <a:t>more</a:t>
            </a:r>
            <a:r>
              <a:rPr lang="fi" sz="2000" dirty="0" smtClean="0">
                <a:solidFill>
                  <a:schemeClr val="lt1"/>
                </a:solidFill>
              </a:rPr>
              <a:t>: </a:t>
            </a:r>
            <a:r>
              <a:rPr lang="fi" sz="2000" dirty="0" smtClean="0">
                <a:solidFill>
                  <a:srgbClr val="2323FF"/>
                </a:solidFill>
                <a:hlinkClick r:id="rId3"/>
              </a:rPr>
              <a:t>www.metropolia.fi/teiniminno</a:t>
            </a:r>
            <a:endParaRPr lang="fi" sz="2000" dirty="0">
              <a:solidFill>
                <a:srgbClr val="2323FF"/>
              </a:solidFill>
            </a:endParaRPr>
          </a:p>
        </p:txBody>
      </p:sp>
      <p:grpSp>
        <p:nvGrpSpPr>
          <p:cNvPr id="303" name="Shape 303"/>
          <p:cNvGrpSpPr/>
          <p:nvPr/>
        </p:nvGrpSpPr>
        <p:grpSpPr>
          <a:xfrm>
            <a:off x="379294" y="4174305"/>
            <a:ext cx="5769960" cy="590161"/>
            <a:chOff x="193175" y="4174305"/>
            <a:chExt cx="5769960" cy="590161"/>
          </a:xfrm>
        </p:grpSpPr>
        <p:pic>
          <p:nvPicPr>
            <p:cNvPr id="304" name="Shape 304" descr="FutureTournaments-logo.png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313518" y="4174305"/>
              <a:ext cx="951869" cy="5901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5" name="Shape 305" descr="OMNIA-RGB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3175" y="4279726"/>
              <a:ext cx="1194732" cy="3793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6" name="Shape 306" descr="TeiniMINNO.png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676685" y="4327073"/>
              <a:ext cx="1286450" cy="284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7" name="Shape 307" descr="Metropolia_RGB_A.jpg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799203" y="4174311"/>
              <a:ext cx="1103018" cy="59014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" name="Kuva 1" descr="leverageEU_2014_2020_rg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550" y="4017224"/>
            <a:ext cx="1193057" cy="844535"/>
          </a:xfrm>
          <a:prstGeom prst="rect">
            <a:avLst/>
          </a:prstGeom>
        </p:spPr>
      </p:pic>
      <p:pic>
        <p:nvPicPr>
          <p:cNvPr id="3" name="Kuva 2" descr="EU_ESR_EN_vertical_20mm_rgb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58" y="4017339"/>
            <a:ext cx="955542" cy="10527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311700" y="744575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i-FI" dirty="0" err="1" smtClean="0">
                <a:solidFill>
                  <a:srgbClr val="440087"/>
                </a:solidFill>
              </a:rPr>
              <a:t>Superteam</a:t>
            </a:r>
            <a:r>
              <a:rPr lang="fi-FI" dirty="0" smtClean="0">
                <a:solidFill>
                  <a:srgbClr val="440087"/>
                </a:solidFill>
              </a:rPr>
              <a:t> </a:t>
            </a:r>
            <a:r>
              <a:rPr lang="fi-FI" dirty="0" err="1" smtClean="0">
                <a:solidFill>
                  <a:srgbClr val="440087"/>
                </a:solidFill>
              </a:rPr>
              <a:t>tournament</a:t>
            </a:r>
            <a:endParaRPr lang="fi" dirty="0">
              <a:solidFill>
                <a:srgbClr val="440087"/>
              </a:solidFill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311700" y="1310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i-FI" sz="1800" b="1" dirty="0" smtClean="0">
                <a:solidFill>
                  <a:schemeClr val="lt1"/>
                </a:solidFill>
              </a:rPr>
              <a:t>Superteam is a new </a:t>
            </a:r>
            <a:r>
              <a:rPr lang="fi-FI" sz="1800" b="1" dirty="0" err="1" smtClean="0">
                <a:solidFill>
                  <a:schemeClr val="lt1"/>
                </a:solidFill>
              </a:rPr>
              <a:t>multiprofessional</a:t>
            </a:r>
            <a:r>
              <a:rPr lang="fi-FI" sz="1800" b="1" dirty="0" smtClean="0">
                <a:solidFill>
                  <a:schemeClr val="lt1"/>
                </a:solidFill>
              </a:rPr>
              <a:t> and </a:t>
            </a:r>
            <a:r>
              <a:rPr lang="fi-FI" sz="1800" b="1" dirty="0" err="1" smtClean="0">
                <a:solidFill>
                  <a:schemeClr val="lt1"/>
                </a:solidFill>
              </a:rPr>
              <a:t>multigraduated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innovation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project</a:t>
            </a:r>
            <a:r>
              <a:rPr lang="fi-FI" sz="1800" b="1" dirty="0" smtClean="0">
                <a:solidFill>
                  <a:schemeClr val="lt1"/>
                </a:solidFill>
              </a:rPr>
              <a:t>: </a:t>
            </a:r>
            <a:r>
              <a:rPr lang="fi-FI" sz="2400" b="1" dirty="0" err="1" smtClean="0">
                <a:solidFill>
                  <a:schemeClr val="bg2"/>
                </a:solidFill>
              </a:rPr>
              <a:t>model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brings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secondary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vocational</a:t>
            </a:r>
            <a:r>
              <a:rPr lang="fi-FI" sz="2400" b="1" dirty="0" smtClean="0">
                <a:solidFill>
                  <a:schemeClr val="bg2"/>
                </a:solidFill>
              </a:rPr>
              <a:t> and </a:t>
            </a:r>
            <a:r>
              <a:rPr lang="fi-FI" sz="2400" b="1" dirty="0" err="1" smtClean="0">
                <a:solidFill>
                  <a:schemeClr val="bg2"/>
                </a:solidFill>
              </a:rPr>
              <a:t>higher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education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students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together</a:t>
            </a:r>
            <a:r>
              <a:rPr lang="fi-FI" sz="2400" b="1" dirty="0" smtClean="0">
                <a:solidFill>
                  <a:schemeClr val="bg2"/>
                </a:solidFill>
              </a:rPr>
              <a:t> to </a:t>
            </a:r>
            <a:r>
              <a:rPr lang="fi-FI" sz="2400" b="1" dirty="0" err="1" smtClean="0">
                <a:solidFill>
                  <a:schemeClr val="bg2"/>
                </a:solidFill>
              </a:rPr>
              <a:t>solve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innovation</a:t>
            </a:r>
            <a:r>
              <a:rPr lang="fi-FI" sz="2400" b="1" dirty="0" smtClean="0">
                <a:solidFill>
                  <a:schemeClr val="bg2"/>
                </a:solidFill>
              </a:rPr>
              <a:t> </a:t>
            </a:r>
            <a:r>
              <a:rPr lang="fi-FI" sz="2400" b="1" dirty="0" err="1" smtClean="0">
                <a:solidFill>
                  <a:schemeClr val="bg2"/>
                </a:solidFill>
              </a:rPr>
              <a:t>challenges</a:t>
            </a:r>
            <a:r>
              <a:rPr lang="fi-FI" sz="2400" b="1" dirty="0" smtClean="0">
                <a:solidFill>
                  <a:schemeClr val="bg2"/>
                </a:solidFill>
              </a:rPr>
              <a:t>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lang="fi-FI" sz="1800" b="1" dirty="0" smtClean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lang="fi-FI" sz="1800" b="1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i-FI" sz="1800" b="1" dirty="0" smtClean="0">
                <a:solidFill>
                  <a:schemeClr val="lt1"/>
                </a:solidFill>
              </a:rPr>
              <a:t>Superteam is a </a:t>
            </a:r>
            <a:r>
              <a:rPr lang="fi-FI" sz="1800" b="1" dirty="0" err="1" smtClean="0">
                <a:solidFill>
                  <a:schemeClr val="lt1"/>
                </a:solidFill>
              </a:rPr>
              <a:t>tournament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based</a:t>
            </a:r>
            <a:r>
              <a:rPr lang="fi-FI" sz="1800" b="1" dirty="0" smtClean="0">
                <a:solidFill>
                  <a:schemeClr val="lt1"/>
                </a:solidFill>
              </a:rPr>
              <a:t> on </a:t>
            </a:r>
            <a:r>
              <a:rPr lang="fi-FI" sz="1800" b="1" dirty="0" err="1" smtClean="0">
                <a:solidFill>
                  <a:schemeClr val="lt1"/>
                </a:solidFill>
              </a:rPr>
              <a:t>best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develop</a:t>
            </a:r>
            <a:r>
              <a:rPr lang="fi-FI" sz="1800" b="1" dirty="0" smtClean="0">
                <a:solidFill>
                  <a:schemeClr val="lt1"/>
                </a:solidFill>
              </a:rPr>
              <a:t> of </a:t>
            </a:r>
            <a:r>
              <a:rPr lang="fi-FI" sz="1800" b="1" dirty="0" err="1" smtClean="0">
                <a:solidFill>
                  <a:schemeClr val="lt1"/>
                </a:solidFill>
              </a:rPr>
              <a:t>innovation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competences</a:t>
            </a:r>
            <a:r>
              <a:rPr lang="fi-FI" sz="1800" b="1" dirty="0" smtClean="0">
                <a:solidFill>
                  <a:schemeClr val="lt1"/>
                </a:solidFill>
              </a:rPr>
              <a:t> of </a:t>
            </a:r>
            <a:r>
              <a:rPr lang="fi-FI" sz="1800" b="1" dirty="0" err="1" smtClean="0">
                <a:solidFill>
                  <a:schemeClr val="lt1"/>
                </a:solidFill>
              </a:rPr>
              <a:t>students</a:t>
            </a:r>
            <a:r>
              <a:rPr lang="fi-FI" sz="1800" b="1" dirty="0" smtClean="0">
                <a:solidFill>
                  <a:schemeClr val="lt1"/>
                </a:solidFill>
              </a:rPr>
              <a:t> and </a:t>
            </a:r>
            <a:r>
              <a:rPr lang="fi-FI" sz="1800" b="1" dirty="0" err="1" smtClean="0">
                <a:solidFill>
                  <a:schemeClr val="lt1"/>
                </a:solidFill>
              </a:rPr>
              <a:t>best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solution</a:t>
            </a:r>
            <a:r>
              <a:rPr lang="fi-FI" sz="1800" b="1" dirty="0" smtClean="0">
                <a:solidFill>
                  <a:schemeClr val="lt1"/>
                </a:solidFill>
              </a:rPr>
              <a:t> for the </a:t>
            </a:r>
            <a:r>
              <a:rPr lang="fi-FI" sz="1800" b="1" dirty="0" err="1" smtClean="0">
                <a:solidFill>
                  <a:schemeClr val="lt1"/>
                </a:solidFill>
              </a:rPr>
              <a:t>innovation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challenge</a:t>
            </a:r>
            <a:r>
              <a:rPr lang="fi-FI" sz="1800" b="1" dirty="0" smtClean="0">
                <a:solidFill>
                  <a:schemeClr val="lt1"/>
                </a:solidFill>
              </a:rPr>
              <a:t>.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b="1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b="1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fi-FI" sz="1800" b="1" dirty="0" smtClean="0">
                <a:solidFill>
                  <a:schemeClr val="lt1"/>
                </a:solidFill>
              </a:rPr>
              <a:t>The </a:t>
            </a:r>
            <a:r>
              <a:rPr lang="fi-FI" sz="1800" b="1" dirty="0" err="1" smtClean="0">
                <a:solidFill>
                  <a:schemeClr val="lt1"/>
                </a:solidFill>
              </a:rPr>
              <a:t>Superteam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model</a:t>
            </a:r>
            <a:r>
              <a:rPr lang="fi-FI" sz="1800" b="1" dirty="0" smtClean="0">
                <a:solidFill>
                  <a:schemeClr val="lt1"/>
                </a:solidFill>
              </a:rPr>
              <a:t> is </a:t>
            </a:r>
            <a:r>
              <a:rPr lang="fi-FI" sz="1800" b="1" dirty="0" err="1" smtClean="0">
                <a:solidFill>
                  <a:schemeClr val="lt1"/>
                </a:solidFill>
              </a:rPr>
              <a:t>based</a:t>
            </a:r>
            <a:r>
              <a:rPr lang="fi-FI" sz="1800" b="1" dirty="0" smtClean="0">
                <a:solidFill>
                  <a:schemeClr val="lt1"/>
                </a:solidFill>
              </a:rPr>
              <a:t> on MINNO® - the </a:t>
            </a:r>
            <a:r>
              <a:rPr lang="fi-FI" sz="1800" b="1" dirty="0" err="1" smtClean="0">
                <a:solidFill>
                  <a:schemeClr val="lt1"/>
                </a:solidFill>
              </a:rPr>
              <a:t>pedagogic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innovation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process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model</a:t>
            </a:r>
            <a:r>
              <a:rPr lang="fi-FI" sz="1800" b="1" dirty="0" smtClean="0">
                <a:solidFill>
                  <a:schemeClr val="lt1"/>
                </a:solidFill>
              </a:rPr>
              <a:t>, </a:t>
            </a:r>
            <a:r>
              <a:rPr lang="fi-FI" sz="1800" b="1" dirty="0" err="1" smtClean="0">
                <a:solidFill>
                  <a:schemeClr val="lt1"/>
                </a:solidFill>
              </a:rPr>
              <a:t>developed</a:t>
            </a:r>
            <a:r>
              <a:rPr lang="fi-FI" sz="1800" b="1" dirty="0" smtClean="0">
                <a:solidFill>
                  <a:schemeClr val="lt1"/>
                </a:solidFill>
              </a:rPr>
              <a:t> </a:t>
            </a:r>
            <a:r>
              <a:rPr lang="fi-FI" sz="1800" b="1" dirty="0" err="1" smtClean="0">
                <a:solidFill>
                  <a:schemeClr val="lt1"/>
                </a:solidFill>
              </a:rPr>
              <a:t>by</a:t>
            </a:r>
            <a:r>
              <a:rPr lang="fi-FI" sz="1800" b="1" dirty="0" smtClean="0">
                <a:solidFill>
                  <a:schemeClr val="lt1"/>
                </a:solidFill>
              </a:rPr>
              <a:t> Metropolia </a:t>
            </a:r>
            <a:r>
              <a:rPr lang="fi-FI" sz="1800" b="1" dirty="0" err="1" smtClean="0">
                <a:solidFill>
                  <a:schemeClr val="lt1"/>
                </a:solidFill>
              </a:rPr>
              <a:t>University</a:t>
            </a:r>
            <a:r>
              <a:rPr lang="fi-FI" sz="1800" b="1" dirty="0" smtClean="0">
                <a:solidFill>
                  <a:schemeClr val="lt1"/>
                </a:solidFill>
              </a:rPr>
              <a:t> of </a:t>
            </a:r>
            <a:r>
              <a:rPr lang="fi-FI" sz="1800" b="1" dirty="0" err="1" smtClean="0">
                <a:solidFill>
                  <a:schemeClr val="lt1"/>
                </a:solidFill>
              </a:rPr>
              <a:t>Applied</a:t>
            </a:r>
            <a:r>
              <a:rPr lang="fi-FI" sz="1800" b="1" dirty="0" smtClean="0">
                <a:solidFill>
                  <a:schemeClr val="lt1"/>
                </a:solidFill>
              </a:rPr>
              <a:t> Sciences </a:t>
            </a:r>
            <a:endParaRPr lang="fi" sz="1800" b="1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311700" y="250044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i-FI" sz="4000" dirty="0" err="1" smtClean="0">
                <a:solidFill>
                  <a:srgbClr val="440087"/>
                </a:solidFill>
              </a:rPr>
              <a:t>Superteam-tournament</a:t>
            </a:r>
            <a:r>
              <a:rPr lang="fi-FI" sz="4000" dirty="0" smtClean="0">
                <a:solidFill>
                  <a:srgbClr val="440087"/>
                </a:solidFill>
              </a:rPr>
              <a:t> in a </a:t>
            </a:r>
            <a:r>
              <a:rPr lang="fi-FI" sz="4000" dirty="0" err="1" smtClean="0">
                <a:solidFill>
                  <a:srgbClr val="440087"/>
                </a:solidFill>
              </a:rPr>
              <a:t>nutshell</a:t>
            </a:r>
            <a:endParaRPr lang="fi" sz="4000" dirty="0">
              <a:solidFill>
                <a:srgbClr val="440087"/>
              </a:solidFill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311700" y="908244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AutoNum type="arabicPeriod"/>
            </a:pPr>
            <a:r>
              <a:rPr lang="fi-FI" sz="1500" dirty="0" smtClean="0"/>
              <a:t>The </a:t>
            </a:r>
            <a:r>
              <a:rPr lang="fi-FI" sz="1500" dirty="0" err="1"/>
              <a:t>project</a:t>
            </a:r>
            <a:r>
              <a:rPr lang="fi-FI" sz="1500" dirty="0"/>
              <a:t> </a:t>
            </a:r>
            <a:r>
              <a:rPr lang="fi-FI" sz="1500" dirty="0" err="1"/>
              <a:t>starts</a:t>
            </a:r>
            <a:r>
              <a:rPr lang="fi-FI" sz="1500" dirty="0"/>
              <a:t> with a business </a:t>
            </a:r>
            <a:r>
              <a:rPr lang="fi-FI" sz="1500" dirty="0" err="1"/>
              <a:t>partner’s</a:t>
            </a:r>
            <a:r>
              <a:rPr lang="fi-FI" sz="1500" dirty="0"/>
              <a:t> </a:t>
            </a:r>
            <a:r>
              <a:rPr lang="fi-FI" sz="1500" dirty="0" err="1"/>
              <a:t>genuine</a:t>
            </a:r>
            <a:r>
              <a:rPr lang="fi-FI" sz="1500" dirty="0"/>
              <a:t> </a:t>
            </a:r>
            <a:r>
              <a:rPr lang="fi-FI" sz="1500" dirty="0" err="1"/>
              <a:t>challenge</a:t>
            </a:r>
            <a:r>
              <a:rPr lang="fi-FI" sz="1500" dirty="0"/>
              <a:t> – a </a:t>
            </a:r>
            <a:r>
              <a:rPr lang="fi-FI" sz="1500" dirty="0" err="1"/>
              <a:t>need</a:t>
            </a:r>
            <a:r>
              <a:rPr lang="fi-FI" sz="1500" dirty="0"/>
              <a:t>, a </a:t>
            </a:r>
            <a:r>
              <a:rPr lang="fi-FI" sz="1500" dirty="0" err="1"/>
              <a:t>question</a:t>
            </a:r>
            <a:r>
              <a:rPr lang="fi-FI" sz="1500" dirty="0"/>
              <a:t> </a:t>
            </a:r>
            <a:r>
              <a:rPr lang="fi-FI" sz="1500" dirty="0" err="1"/>
              <a:t>or</a:t>
            </a:r>
            <a:r>
              <a:rPr lang="fi-FI" sz="1500" dirty="0"/>
              <a:t> a </a:t>
            </a:r>
            <a:r>
              <a:rPr lang="fi-FI" sz="1500" dirty="0" err="1"/>
              <a:t>problem</a:t>
            </a:r>
            <a:r>
              <a:rPr lang="fi-FI" sz="1500" dirty="0"/>
              <a:t> </a:t>
            </a:r>
            <a:r>
              <a:rPr lang="fi-FI" sz="1500" dirty="0" err="1"/>
              <a:t>that</a:t>
            </a:r>
            <a:r>
              <a:rPr lang="fi-FI" sz="1500" dirty="0"/>
              <a:t> the </a:t>
            </a:r>
            <a:r>
              <a:rPr lang="fi-FI" sz="1500" dirty="0" smtClean="0"/>
              <a:t>bu</a:t>
            </a:r>
            <a:r>
              <a:rPr lang="fi-FI" sz="1500" dirty="0"/>
              <a:t>s</a:t>
            </a:r>
            <a:r>
              <a:rPr lang="fi-FI" sz="1500" dirty="0" smtClean="0"/>
              <a:t>iness </a:t>
            </a:r>
            <a:r>
              <a:rPr lang="fi-FI" sz="1500" dirty="0" err="1"/>
              <a:t>has</a:t>
            </a:r>
            <a:r>
              <a:rPr lang="fi-FI" sz="1500" dirty="0"/>
              <a:t>. </a:t>
            </a:r>
            <a:endParaRPr lang="fi-FI" sz="1500" dirty="0" smtClean="0"/>
          </a:p>
          <a:p>
            <a:endParaRPr lang="fi-FI" sz="1500" dirty="0"/>
          </a:p>
          <a:p>
            <a:r>
              <a:rPr lang="fi-FI" sz="1500" dirty="0"/>
              <a:t>2. The </a:t>
            </a:r>
            <a:r>
              <a:rPr lang="fi-FI" sz="1500" dirty="0" err="1"/>
              <a:t>students</a:t>
            </a:r>
            <a:r>
              <a:rPr lang="fi-FI" sz="1500" dirty="0"/>
              <a:t> </a:t>
            </a:r>
            <a:r>
              <a:rPr lang="fi-FI" sz="1500" dirty="0" err="1"/>
              <a:t>work</a:t>
            </a:r>
            <a:r>
              <a:rPr lang="fi-FI" sz="1500" dirty="0"/>
              <a:t> on </a:t>
            </a:r>
            <a:r>
              <a:rPr lang="fi-FI" sz="1500" dirty="0" err="1"/>
              <a:t>solutions</a:t>
            </a:r>
            <a:r>
              <a:rPr lang="fi-FI" sz="1500" dirty="0"/>
              <a:t> to the </a:t>
            </a:r>
            <a:r>
              <a:rPr lang="fi-FI" sz="1500" dirty="0" err="1"/>
              <a:t>challenges</a:t>
            </a:r>
            <a:r>
              <a:rPr lang="fi-FI" sz="1500" dirty="0"/>
              <a:t> in </a:t>
            </a:r>
            <a:r>
              <a:rPr lang="fi-FI" sz="1500" dirty="0" err="1"/>
              <a:t>groups</a:t>
            </a:r>
            <a:r>
              <a:rPr lang="fi-FI" sz="1500" dirty="0"/>
              <a:t> </a:t>
            </a:r>
            <a:r>
              <a:rPr lang="fi-FI" sz="1500" dirty="0" err="1"/>
              <a:t>that</a:t>
            </a:r>
            <a:r>
              <a:rPr lang="fi-FI" sz="1500" dirty="0"/>
              <a:t> </a:t>
            </a:r>
            <a:r>
              <a:rPr lang="fi-FI" sz="1500" dirty="0" err="1"/>
              <a:t>consist</a:t>
            </a:r>
            <a:r>
              <a:rPr lang="fi-FI" sz="1500" dirty="0"/>
              <a:t> of </a:t>
            </a:r>
            <a:r>
              <a:rPr lang="fi-FI" sz="1500" dirty="0" err="1"/>
              <a:t>students</a:t>
            </a:r>
            <a:r>
              <a:rPr lang="fi-FI" sz="1500" dirty="0"/>
              <a:t> </a:t>
            </a:r>
            <a:r>
              <a:rPr lang="fi-FI" sz="1500" dirty="0" err="1"/>
              <a:t>from</a:t>
            </a:r>
            <a:r>
              <a:rPr lang="fi-FI" sz="1500" dirty="0"/>
              <a:t> </a:t>
            </a:r>
            <a:r>
              <a:rPr lang="fi-FI" sz="1500" dirty="0" err="1"/>
              <a:t>many</a:t>
            </a:r>
            <a:r>
              <a:rPr lang="fi-FI" sz="1500" dirty="0"/>
              <a:t> </a:t>
            </a:r>
            <a:r>
              <a:rPr lang="fi-FI" sz="1500" dirty="0" err="1"/>
              <a:t>different</a:t>
            </a:r>
            <a:r>
              <a:rPr lang="fi-FI" sz="1500" dirty="0"/>
              <a:t> </a:t>
            </a:r>
            <a:r>
              <a:rPr lang="fi-FI" sz="1500" dirty="0" err="1" smtClean="0"/>
              <a:t>disciplines</a:t>
            </a:r>
            <a:r>
              <a:rPr lang="fi-FI" sz="1500" dirty="0" smtClean="0"/>
              <a:t> (</a:t>
            </a:r>
            <a:r>
              <a:rPr lang="fi-FI" sz="1500" dirty="0" err="1" smtClean="0"/>
              <a:t>multi-professional</a:t>
            </a:r>
            <a:r>
              <a:rPr lang="fi-FI" sz="1500" dirty="0" smtClean="0"/>
              <a:t>) and </a:t>
            </a:r>
            <a:r>
              <a:rPr lang="fi-FI" sz="1500" dirty="0" err="1" smtClean="0"/>
              <a:t>two</a:t>
            </a:r>
            <a:r>
              <a:rPr lang="fi-FI" sz="1500" dirty="0" smtClean="0"/>
              <a:t> </a:t>
            </a:r>
            <a:r>
              <a:rPr lang="fi-FI" sz="1500" dirty="0" err="1" smtClean="0"/>
              <a:t>different</a:t>
            </a:r>
            <a:r>
              <a:rPr lang="fi-FI" sz="1500" dirty="0" smtClean="0"/>
              <a:t> </a:t>
            </a:r>
            <a:r>
              <a:rPr lang="fi-FI" sz="1500" dirty="0" err="1" smtClean="0"/>
              <a:t>schools</a:t>
            </a:r>
            <a:r>
              <a:rPr lang="fi-FI" sz="1500" dirty="0" smtClean="0"/>
              <a:t> (</a:t>
            </a:r>
            <a:r>
              <a:rPr lang="fi-FI" sz="1500" dirty="0" err="1" smtClean="0"/>
              <a:t>multi-graduated</a:t>
            </a:r>
            <a:r>
              <a:rPr lang="fi-FI" sz="1500" dirty="0" smtClean="0"/>
              <a:t>). The </a:t>
            </a:r>
            <a:r>
              <a:rPr lang="fi-FI" sz="1500" dirty="0" err="1" smtClean="0"/>
              <a:t>starting</a:t>
            </a:r>
            <a:r>
              <a:rPr lang="fi-FI" sz="1500" dirty="0" smtClean="0"/>
              <a:t> </a:t>
            </a:r>
            <a:r>
              <a:rPr lang="fi-FI" sz="1500" dirty="0" err="1" smtClean="0"/>
              <a:t>point</a:t>
            </a:r>
            <a:r>
              <a:rPr lang="fi-FI" sz="1500" dirty="0" smtClean="0"/>
              <a:t> is to </a:t>
            </a:r>
            <a:r>
              <a:rPr lang="fi-FI" sz="1500" dirty="0" err="1" smtClean="0"/>
              <a:t>gain</a:t>
            </a:r>
            <a:r>
              <a:rPr lang="fi-FI" sz="1500" dirty="0" smtClean="0"/>
              <a:t> an </a:t>
            </a:r>
            <a:r>
              <a:rPr lang="fi-FI" sz="1500" dirty="0" err="1" smtClean="0"/>
              <a:t>understanding</a:t>
            </a:r>
            <a:r>
              <a:rPr lang="fi-FI" sz="1500" dirty="0" smtClean="0"/>
              <a:t> of the business</a:t>
            </a:r>
            <a:r>
              <a:rPr lang="fi-FI" sz="1500" dirty="0"/>
              <a:t>’ </a:t>
            </a:r>
            <a:r>
              <a:rPr lang="fi-FI" sz="1500" dirty="0" err="1"/>
              <a:t>needs</a:t>
            </a:r>
            <a:r>
              <a:rPr lang="fi-FI" sz="1500" dirty="0"/>
              <a:t> and </a:t>
            </a:r>
            <a:r>
              <a:rPr lang="fi-FI" sz="1500" dirty="0" err="1"/>
              <a:t>then</a:t>
            </a:r>
            <a:r>
              <a:rPr lang="fi-FI" sz="1500" dirty="0"/>
              <a:t> </a:t>
            </a:r>
            <a:r>
              <a:rPr lang="fi-FI" sz="1500" dirty="0" err="1"/>
              <a:t>answering</a:t>
            </a:r>
            <a:r>
              <a:rPr lang="fi-FI" sz="1500" dirty="0"/>
              <a:t> </a:t>
            </a:r>
            <a:r>
              <a:rPr lang="fi-FI" sz="1500" dirty="0" err="1"/>
              <a:t>those</a:t>
            </a:r>
            <a:r>
              <a:rPr lang="fi-FI" sz="1500" dirty="0"/>
              <a:t> </a:t>
            </a:r>
            <a:r>
              <a:rPr lang="fi-FI" sz="1500" dirty="0" err="1"/>
              <a:t>needs</a:t>
            </a:r>
            <a:r>
              <a:rPr lang="fi-FI" sz="1500" dirty="0"/>
              <a:t>. </a:t>
            </a:r>
            <a:endParaRPr lang="fi-FI" sz="1500" dirty="0" smtClean="0"/>
          </a:p>
          <a:p>
            <a:endParaRPr lang="fi-FI" sz="1500" dirty="0" smtClean="0"/>
          </a:p>
          <a:p>
            <a:r>
              <a:rPr lang="fi-FI" sz="1500" dirty="0" smtClean="0"/>
              <a:t>3. </a:t>
            </a:r>
            <a:r>
              <a:rPr lang="fi-FI" sz="1500" dirty="0" err="1"/>
              <a:t>Innovation</a:t>
            </a:r>
            <a:r>
              <a:rPr lang="fi-FI" sz="1500" dirty="0"/>
              <a:t> </a:t>
            </a:r>
            <a:r>
              <a:rPr lang="fi-FI" sz="1500" dirty="0" err="1"/>
              <a:t>lecturers</a:t>
            </a:r>
            <a:r>
              <a:rPr lang="fi-FI" sz="1500" dirty="0"/>
              <a:t> </a:t>
            </a:r>
            <a:r>
              <a:rPr lang="fi-FI" sz="1500" dirty="0" err="1"/>
              <a:t>coach</a:t>
            </a:r>
            <a:r>
              <a:rPr lang="fi-FI" sz="1500" dirty="0"/>
              <a:t> the </a:t>
            </a:r>
            <a:r>
              <a:rPr lang="fi-FI" sz="1500" dirty="0" err="1" smtClean="0"/>
              <a:t>groups</a:t>
            </a:r>
            <a:r>
              <a:rPr lang="fi-FI" sz="1500" dirty="0" smtClean="0"/>
              <a:t> </a:t>
            </a:r>
            <a:r>
              <a:rPr lang="fi-FI" sz="1500" dirty="0" err="1" smtClean="0"/>
              <a:t>during</a:t>
            </a:r>
            <a:r>
              <a:rPr lang="fi-FI" sz="1500" dirty="0" smtClean="0"/>
              <a:t> the </a:t>
            </a:r>
            <a:r>
              <a:rPr lang="fi-FI" sz="1500" dirty="0" err="1" smtClean="0"/>
              <a:t>process</a:t>
            </a:r>
            <a:r>
              <a:rPr lang="fi-FI" sz="1500" dirty="0" smtClean="0"/>
              <a:t>. </a:t>
            </a:r>
          </a:p>
          <a:p>
            <a:endParaRPr lang="fi-FI" sz="1500" dirty="0"/>
          </a:p>
          <a:p>
            <a:r>
              <a:rPr lang="fi-FI" sz="1500" dirty="0" smtClean="0"/>
              <a:t>3</a:t>
            </a:r>
            <a:r>
              <a:rPr lang="fi-FI" sz="1500" dirty="0"/>
              <a:t>. The </a:t>
            </a:r>
            <a:r>
              <a:rPr lang="fi-FI" sz="1500" dirty="0" err="1"/>
              <a:t>goal</a:t>
            </a:r>
            <a:r>
              <a:rPr lang="fi-FI" sz="1500" dirty="0"/>
              <a:t> is to </a:t>
            </a:r>
            <a:r>
              <a:rPr lang="fi-FI" sz="1500" dirty="0" err="1"/>
              <a:t>create</a:t>
            </a:r>
            <a:r>
              <a:rPr lang="fi-FI" sz="1500" dirty="0"/>
              <a:t> a </a:t>
            </a:r>
            <a:r>
              <a:rPr lang="fi-FI" sz="1500" dirty="0" err="1"/>
              <a:t>genuine</a:t>
            </a:r>
            <a:r>
              <a:rPr lang="fi-FI" sz="1500" dirty="0"/>
              <a:t>, </a:t>
            </a:r>
            <a:r>
              <a:rPr lang="fi-FI" sz="1500" dirty="0" err="1"/>
              <a:t>ready-to-use</a:t>
            </a:r>
            <a:r>
              <a:rPr lang="fi-FI" sz="1500" dirty="0"/>
              <a:t> </a:t>
            </a:r>
            <a:r>
              <a:rPr lang="fi-FI" sz="1500" dirty="0" err="1" smtClean="0"/>
              <a:t>innovation</a:t>
            </a:r>
            <a:r>
              <a:rPr lang="fi-FI" sz="1500" dirty="0"/>
              <a:t>. </a:t>
            </a:r>
            <a:r>
              <a:rPr lang="fi-FI" sz="1500" dirty="0" err="1"/>
              <a:t>Co-creation</a:t>
            </a:r>
            <a:r>
              <a:rPr lang="fi-FI" sz="1500" dirty="0"/>
              <a:t> is the </a:t>
            </a:r>
            <a:r>
              <a:rPr lang="fi-FI" sz="1500" dirty="0" err="1"/>
              <a:t>key</a:t>
            </a:r>
            <a:r>
              <a:rPr lang="fi-FI" sz="1500" dirty="0"/>
              <a:t> in </a:t>
            </a:r>
            <a:r>
              <a:rPr lang="fi-FI" sz="1500" dirty="0" err="1"/>
              <a:t>this</a:t>
            </a:r>
            <a:r>
              <a:rPr lang="fi-FI" sz="1500" dirty="0"/>
              <a:t> </a:t>
            </a:r>
            <a:r>
              <a:rPr lang="fi-FI" sz="1500" dirty="0" err="1"/>
              <a:t>process</a:t>
            </a:r>
            <a:r>
              <a:rPr lang="fi-FI" sz="1500" dirty="0"/>
              <a:t>. The business is </a:t>
            </a:r>
            <a:r>
              <a:rPr lang="fi-FI" sz="1500" dirty="0" err="1"/>
              <a:t>not</a:t>
            </a:r>
            <a:r>
              <a:rPr lang="fi-FI" sz="1500" dirty="0"/>
              <a:t> a </a:t>
            </a:r>
            <a:r>
              <a:rPr lang="fi-FI" sz="1500" dirty="0" err="1"/>
              <a:t>passive</a:t>
            </a:r>
            <a:r>
              <a:rPr lang="fi-FI" sz="1500" dirty="0"/>
              <a:t> </a:t>
            </a:r>
            <a:r>
              <a:rPr lang="fi-FI" sz="1500" dirty="0" err="1"/>
              <a:t>client</a:t>
            </a:r>
            <a:r>
              <a:rPr lang="fi-FI" sz="1500" dirty="0"/>
              <a:t>, </a:t>
            </a:r>
            <a:r>
              <a:rPr lang="fi-FI" sz="1500" dirty="0" err="1"/>
              <a:t>but</a:t>
            </a:r>
            <a:r>
              <a:rPr lang="fi-FI" sz="1500" dirty="0"/>
              <a:t> </a:t>
            </a:r>
            <a:r>
              <a:rPr lang="fi-FI" sz="1500" dirty="0" err="1"/>
              <a:t>participates</a:t>
            </a:r>
            <a:r>
              <a:rPr lang="fi-FI" sz="1500" dirty="0"/>
              <a:t> </a:t>
            </a:r>
            <a:r>
              <a:rPr lang="fi-FI" sz="1500" dirty="0" err="1"/>
              <a:t>by</a:t>
            </a:r>
            <a:r>
              <a:rPr lang="fi-FI" sz="1500" dirty="0"/>
              <a:t> </a:t>
            </a:r>
            <a:r>
              <a:rPr lang="fi-FI" sz="1500" dirty="0" err="1"/>
              <a:t>sparring</a:t>
            </a:r>
            <a:r>
              <a:rPr lang="fi-FI" sz="1500" dirty="0"/>
              <a:t>, </a:t>
            </a:r>
            <a:r>
              <a:rPr lang="fi-FI" sz="1500" dirty="0" err="1" smtClean="0"/>
              <a:t>de</a:t>
            </a:r>
            <a:r>
              <a:rPr lang="fi-FI" sz="1500" dirty="0" err="1"/>
              <a:t>v</a:t>
            </a:r>
            <a:r>
              <a:rPr lang="fi-FI" sz="1500" dirty="0" err="1" smtClean="0"/>
              <a:t>eloping</a:t>
            </a:r>
            <a:r>
              <a:rPr lang="fi-FI" sz="1500" dirty="0" smtClean="0"/>
              <a:t> </a:t>
            </a:r>
            <a:r>
              <a:rPr lang="fi-FI" sz="1500" dirty="0"/>
              <a:t>and </a:t>
            </a:r>
            <a:r>
              <a:rPr lang="fi-FI" sz="1500" dirty="0" err="1"/>
              <a:t>evolving</a:t>
            </a:r>
            <a:r>
              <a:rPr lang="fi-FI" sz="1500" dirty="0"/>
              <a:t>. </a:t>
            </a:r>
            <a:endParaRPr lang="fi-FI" sz="1500" dirty="0" smtClean="0"/>
          </a:p>
          <a:p>
            <a:endParaRPr lang="fi-FI" sz="1500" dirty="0"/>
          </a:p>
          <a:p>
            <a:r>
              <a:rPr lang="fi-FI" sz="1500" dirty="0" smtClean="0"/>
              <a:t>4. </a:t>
            </a:r>
            <a:r>
              <a:rPr lang="fi-FI" sz="1600" dirty="0"/>
              <a:t>The </a:t>
            </a:r>
            <a:r>
              <a:rPr lang="fi-FI" sz="1600" dirty="0" err="1"/>
              <a:t>outcome</a:t>
            </a:r>
            <a:r>
              <a:rPr lang="fi-FI" sz="1600" dirty="0"/>
              <a:t> of the </a:t>
            </a:r>
            <a:r>
              <a:rPr lang="fi-FI" sz="1600" dirty="0" err="1"/>
              <a:t>process</a:t>
            </a:r>
            <a:r>
              <a:rPr lang="fi-FI" sz="1600" dirty="0"/>
              <a:t> is </a:t>
            </a:r>
            <a:r>
              <a:rPr lang="fi-FI" sz="1600" dirty="0" err="1"/>
              <a:t>not</a:t>
            </a:r>
            <a:r>
              <a:rPr lang="fi-FI" sz="1600" dirty="0"/>
              <a:t> </a:t>
            </a:r>
            <a:r>
              <a:rPr lang="fi-FI" sz="1600" dirty="0" err="1"/>
              <a:t>only</a:t>
            </a:r>
            <a:r>
              <a:rPr lang="fi-FI" sz="1600" dirty="0"/>
              <a:t> to </a:t>
            </a:r>
            <a:r>
              <a:rPr lang="fi-FI" sz="1600" dirty="0" err="1"/>
              <a:t>develop</a:t>
            </a:r>
            <a:r>
              <a:rPr lang="fi-FI" sz="1600" dirty="0"/>
              <a:t> a new </a:t>
            </a:r>
            <a:r>
              <a:rPr lang="fi-FI" sz="1600" dirty="0" err="1"/>
              <a:t>product</a:t>
            </a:r>
            <a:r>
              <a:rPr lang="fi-FI" sz="1600" dirty="0"/>
              <a:t> </a:t>
            </a:r>
            <a:r>
              <a:rPr lang="fi-FI" sz="1600" dirty="0" err="1"/>
              <a:t>or</a:t>
            </a:r>
            <a:r>
              <a:rPr lang="fi-FI" sz="1600" dirty="0"/>
              <a:t> </a:t>
            </a:r>
            <a:r>
              <a:rPr lang="fi-FI" sz="1600" dirty="0" err="1"/>
              <a:t>service</a:t>
            </a:r>
            <a:r>
              <a:rPr lang="fi-FI" sz="1600" dirty="0"/>
              <a:t> </a:t>
            </a:r>
            <a:r>
              <a:rPr lang="fi-FI" sz="1600" dirty="0" err="1"/>
              <a:t>or</a:t>
            </a:r>
            <a:r>
              <a:rPr lang="fi-FI" sz="1600" dirty="0"/>
              <a:t> to </a:t>
            </a:r>
            <a:r>
              <a:rPr lang="fi-FI" sz="1600" dirty="0" err="1"/>
              <a:t>improve</a:t>
            </a:r>
            <a:r>
              <a:rPr lang="fi-FI" sz="1600" dirty="0"/>
              <a:t> on the </a:t>
            </a:r>
            <a:r>
              <a:rPr lang="fi-FI" sz="1600" dirty="0" err="1"/>
              <a:t>existing</a:t>
            </a:r>
            <a:r>
              <a:rPr lang="fi-FI" sz="1600" dirty="0"/>
              <a:t> </a:t>
            </a:r>
            <a:r>
              <a:rPr lang="fi-FI" sz="1600" dirty="0" err="1"/>
              <a:t>ones</a:t>
            </a:r>
            <a:r>
              <a:rPr lang="fi-FI" sz="1600" dirty="0"/>
              <a:t>, </a:t>
            </a:r>
            <a:r>
              <a:rPr lang="fi-FI" sz="1600" dirty="0" err="1"/>
              <a:t>but</a:t>
            </a:r>
            <a:r>
              <a:rPr lang="fi-FI" sz="1600" dirty="0"/>
              <a:t> </a:t>
            </a:r>
            <a:r>
              <a:rPr lang="fi-FI" sz="1600" dirty="0" err="1"/>
              <a:t>also</a:t>
            </a:r>
            <a:r>
              <a:rPr lang="fi-FI" sz="1600" dirty="0"/>
              <a:t> to </a:t>
            </a:r>
            <a:r>
              <a:rPr lang="fi-FI" sz="1600" dirty="0" err="1"/>
              <a:t>develop</a:t>
            </a:r>
            <a:r>
              <a:rPr lang="fi-FI" sz="1600" dirty="0"/>
              <a:t> </a:t>
            </a:r>
            <a:r>
              <a:rPr lang="fi-FI" sz="1600" dirty="0" err="1"/>
              <a:t>innovation</a:t>
            </a:r>
            <a:r>
              <a:rPr lang="fi-FI" sz="1600" dirty="0"/>
              <a:t> </a:t>
            </a:r>
            <a:r>
              <a:rPr lang="fi-FI" sz="1600" dirty="0" err="1" smtClean="0"/>
              <a:t>competencies</a:t>
            </a:r>
            <a:r>
              <a:rPr lang="fi-FI" sz="1600" dirty="0" smtClean="0"/>
              <a:t>. </a:t>
            </a:r>
          </a:p>
          <a:p>
            <a:endParaRPr lang="fi-FI" sz="1600" i="1" dirty="0"/>
          </a:p>
          <a:p>
            <a:r>
              <a:rPr lang="fi-FI" sz="1600" i="1" dirty="0"/>
              <a:t>The </a:t>
            </a:r>
            <a:r>
              <a:rPr lang="fi-FI" sz="1600" i="1" dirty="0" err="1"/>
              <a:t>process</a:t>
            </a:r>
            <a:r>
              <a:rPr lang="fi-FI" sz="1600" i="1" dirty="0"/>
              <a:t> </a:t>
            </a:r>
            <a:r>
              <a:rPr lang="fi-FI" sz="1600" i="1" dirty="0" err="1"/>
              <a:t>creates</a:t>
            </a:r>
            <a:r>
              <a:rPr lang="fi-FI" sz="1600" i="1" dirty="0"/>
              <a:t> </a:t>
            </a:r>
            <a:r>
              <a:rPr lang="fi-FI" sz="1600" i="1" dirty="0" err="1"/>
              <a:t>added</a:t>
            </a:r>
            <a:r>
              <a:rPr lang="fi-FI" sz="1600" i="1" dirty="0"/>
              <a:t> </a:t>
            </a:r>
            <a:r>
              <a:rPr lang="fi-FI" sz="1600" i="1" dirty="0" err="1"/>
              <a:t>value</a:t>
            </a:r>
            <a:r>
              <a:rPr lang="fi-FI" sz="1600" i="1" dirty="0"/>
              <a:t> for </a:t>
            </a:r>
            <a:r>
              <a:rPr lang="fi-FI" sz="1600" i="1" dirty="0" err="1"/>
              <a:t>all</a:t>
            </a:r>
            <a:r>
              <a:rPr lang="fi-FI" sz="1600" i="1" dirty="0"/>
              <a:t> </a:t>
            </a:r>
            <a:r>
              <a:rPr lang="fi-FI" sz="1600" i="1" dirty="0" err="1"/>
              <a:t>participants</a:t>
            </a:r>
            <a:r>
              <a:rPr lang="fi-FI" sz="1600" i="1" dirty="0"/>
              <a:t>; </a:t>
            </a:r>
            <a:r>
              <a:rPr lang="fi-FI" sz="1600" i="1" dirty="0" err="1"/>
              <a:t>education</a:t>
            </a:r>
            <a:r>
              <a:rPr lang="fi-FI" sz="1600" i="1" dirty="0"/>
              <a:t>, </a:t>
            </a:r>
            <a:r>
              <a:rPr lang="fi-FI" sz="1600" i="1" dirty="0" err="1"/>
              <a:t>learning</a:t>
            </a:r>
            <a:r>
              <a:rPr lang="fi-FI" sz="1600" i="1" dirty="0"/>
              <a:t> and the business. </a:t>
            </a:r>
          </a:p>
          <a:p>
            <a:endParaRPr lang="fi-FI" sz="1600" dirty="0"/>
          </a:p>
          <a:p>
            <a:endParaRPr lang="fi-FI" sz="1500" dirty="0"/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64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Shape 175" descr="Lokkiherra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Shape 176"/>
          <p:cNvSpPr txBox="1">
            <a:spLocks noGrp="1"/>
          </p:cNvSpPr>
          <p:nvPr>
            <p:ph type="ctrTitle" idx="4294967295"/>
          </p:nvPr>
        </p:nvSpPr>
        <p:spPr>
          <a:xfrm>
            <a:off x="138166" y="1654"/>
            <a:ext cx="6227335" cy="1097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1st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Superteam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</a:t>
            </a: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pilot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/>
            </a:r>
            <a:b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</a:br>
            <a:r>
              <a:rPr lang="fi-FI" sz="3000" dirty="0" err="1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spring</a:t>
            </a:r>
            <a:r>
              <a:rPr lang="fi-FI" sz="3000" dirty="0" smtClean="0">
                <a:solidFill>
                  <a:srgbClr val="440087"/>
                </a:solidFill>
                <a:latin typeface="Rubik One"/>
                <a:ea typeface="Rubik One"/>
                <a:cs typeface="Rubik One"/>
                <a:sym typeface="Rubik One"/>
              </a:rPr>
              <a:t> 2017 (1.2.-17.3.)</a:t>
            </a:r>
            <a:endParaRPr lang="fi" sz="3000" dirty="0">
              <a:solidFill>
                <a:srgbClr val="440087"/>
              </a:solidFill>
              <a:latin typeface="Rubik One"/>
              <a:ea typeface="Rubik One"/>
              <a:cs typeface="Rubik One"/>
              <a:sym typeface="Rubik One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240703" y="966250"/>
            <a:ext cx="4988700" cy="413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endParaRPr lang="fi-FI" sz="1300" dirty="0" smtClean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Superteam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model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was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co-created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by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Metropolia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University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of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applied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sciences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Omnia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vocational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school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and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Future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Tournaments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ltd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during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year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2016</a:t>
            </a:r>
            <a:b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</a:br>
            <a:endParaRPr lang="fi-FI" sz="1300" dirty="0" smtClean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1" indent="-342900"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Model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based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on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Metropolia´s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MINNO®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-model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and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Futuretournaments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´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Innovation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tournament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–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model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/>
            </a:r>
            <a:b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</a:br>
            <a:endParaRPr lang="fi-FI" sz="1300" dirty="0" smtClean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About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60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students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from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Metropolia and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Omnia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was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involved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(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disciplines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e.g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. business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economics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cultural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management,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landscaping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textile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design) in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pilot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1.2.-17.3.2017</a:t>
            </a:r>
            <a:b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</a:br>
            <a:endParaRPr lang="fi" sz="1300" dirty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13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student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teams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9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teacher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-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coatches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/>
            </a:r>
            <a:b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</a:br>
            <a:endParaRPr lang="fi-FI" sz="1300" dirty="0" smtClean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Challenges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from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6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enterprises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: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Novita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Polar,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Finnish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National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Theatre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Fivr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, Airo Island,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Arctic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15</a:t>
            </a:r>
            <a:endParaRPr lang="fi" sz="1300" dirty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marL="457200" lvl="0" indent="-342900" rtl="0">
              <a:spcBef>
                <a:spcPts val="0"/>
              </a:spcBef>
              <a:buClr>
                <a:schemeClr val="lt1"/>
              </a:buClr>
              <a:buSzPct val="100000"/>
              <a:buFont typeface="Rajdhani"/>
              <a:buChar char="●"/>
            </a:pP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Grande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Finale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16.3.2017 in Espoo 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Shopping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 Centre (</a:t>
            </a:r>
            <a:r>
              <a:rPr lang="fi-FI" sz="1300" dirty="0" err="1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library</a:t>
            </a:r>
            <a:r>
              <a:rPr lang="fi-FI" sz="1300" dirty="0" smtClean="0">
                <a:solidFill>
                  <a:schemeClr val="lt1"/>
                </a:solidFill>
                <a:latin typeface="Rajdhani"/>
                <a:ea typeface="Rajdhani"/>
                <a:cs typeface="Rajdhani"/>
                <a:sym typeface="Rajdhani"/>
              </a:rPr>
              <a:t>) Iso Omena</a:t>
            </a:r>
            <a:endParaRPr lang="fi" sz="1300" dirty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  <a:p>
            <a:pPr lvl="0" rt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  <a:latin typeface="Rajdhani"/>
              <a:ea typeface="Rajdhani"/>
              <a:cs typeface="Rajdhani"/>
              <a:sym typeface="Rajdhan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311700" y="908244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fi-FI" sz="4000" dirty="0" err="1" smtClean="0">
                <a:solidFill>
                  <a:srgbClr val="440087"/>
                </a:solidFill>
              </a:rPr>
              <a:t>Students</a:t>
            </a:r>
            <a:r>
              <a:rPr lang="fi-FI" sz="4000" dirty="0" smtClean="0">
                <a:solidFill>
                  <a:srgbClr val="440087"/>
                </a:solidFill>
              </a:rPr>
              <a:t> in </a:t>
            </a:r>
            <a:r>
              <a:rPr lang="fi-FI" sz="4000" dirty="0" err="1" smtClean="0">
                <a:solidFill>
                  <a:srgbClr val="440087"/>
                </a:solidFill>
              </a:rPr>
              <a:t>multidisciplinary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r>
              <a:rPr lang="fi-FI" sz="4000" dirty="0" err="1" smtClean="0">
                <a:solidFill>
                  <a:srgbClr val="440087"/>
                </a:solidFill>
              </a:rPr>
              <a:t>teams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r>
              <a:rPr lang="fi-FI" sz="4000" dirty="0" err="1" smtClean="0">
                <a:solidFill>
                  <a:srgbClr val="440087"/>
                </a:solidFill>
              </a:rPr>
              <a:t>developed</a:t>
            </a:r>
            <a:r>
              <a:rPr lang="fi-FI" sz="4000" dirty="0" smtClean="0">
                <a:solidFill>
                  <a:srgbClr val="440087"/>
                </a:solidFill>
              </a:rPr>
              <a:t> </a:t>
            </a:r>
            <a:r>
              <a:rPr lang="fi-FI" sz="4000" dirty="0" err="1" smtClean="0">
                <a:solidFill>
                  <a:srgbClr val="440087"/>
                </a:solidFill>
              </a:rPr>
              <a:t>e.g</a:t>
            </a:r>
            <a:r>
              <a:rPr lang="fi-FI" sz="4000" dirty="0" smtClean="0">
                <a:solidFill>
                  <a:srgbClr val="440087"/>
                </a:solidFill>
              </a:rPr>
              <a:t>.</a:t>
            </a:r>
            <a:endParaRPr lang="fi" sz="4000" dirty="0">
              <a:solidFill>
                <a:srgbClr val="440087"/>
              </a:solidFill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311700" y="1566444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>
              <a:buFontTx/>
              <a:buChar char="-"/>
            </a:pPr>
            <a:r>
              <a:rPr lang="fi-FI" sz="1600" dirty="0" smtClean="0"/>
              <a:t>Electronic </a:t>
            </a:r>
            <a:r>
              <a:rPr lang="fi-FI" sz="1600" dirty="0" err="1"/>
              <a:t>discount</a:t>
            </a:r>
            <a:r>
              <a:rPr lang="fi-FI" sz="1600" dirty="0"/>
              <a:t> </a:t>
            </a:r>
            <a:r>
              <a:rPr lang="fi-FI" sz="1600" dirty="0" err="1"/>
              <a:t>card</a:t>
            </a:r>
            <a:r>
              <a:rPr lang="fi-FI" sz="1600" dirty="0"/>
              <a:t> </a:t>
            </a:r>
            <a:r>
              <a:rPr lang="fi-FI" sz="1600" dirty="0" err="1"/>
              <a:t>that</a:t>
            </a:r>
            <a:r>
              <a:rPr lang="fi-FI" sz="1600" dirty="0"/>
              <a:t> </a:t>
            </a:r>
            <a:r>
              <a:rPr lang="fi-FI" sz="1600" dirty="0" err="1"/>
              <a:t>gives</a:t>
            </a:r>
            <a:r>
              <a:rPr lang="fi-FI" sz="1600" dirty="0"/>
              <a:t> </a:t>
            </a:r>
            <a:r>
              <a:rPr lang="fi-FI" sz="1600" dirty="0" err="1"/>
              <a:t>you</a:t>
            </a:r>
            <a:r>
              <a:rPr lang="fi-FI" sz="1600" dirty="0"/>
              <a:t> sport </a:t>
            </a:r>
            <a:r>
              <a:rPr lang="fi-FI" sz="1600" dirty="0" err="1" smtClean="0"/>
              <a:t>challenges</a:t>
            </a:r>
            <a:endParaRPr lang="fi-FI" sz="1600" dirty="0" smtClean="0"/>
          </a:p>
          <a:p>
            <a:endParaRPr lang="fi-FI" sz="1600" dirty="0"/>
          </a:p>
          <a:p>
            <a:pPr marL="285750" indent="-285750">
              <a:buFontTx/>
              <a:buChar char="-"/>
            </a:pPr>
            <a:r>
              <a:rPr lang="fi-FI" sz="1600" dirty="0" smtClean="0"/>
              <a:t>The </a:t>
            </a:r>
            <a:r>
              <a:rPr lang="fi-FI" sz="1600" dirty="0" err="1"/>
              <a:t>more</a:t>
            </a:r>
            <a:r>
              <a:rPr lang="fi-FI" sz="1600" dirty="0"/>
              <a:t> </a:t>
            </a:r>
            <a:r>
              <a:rPr lang="fi-FI" sz="1600" dirty="0" err="1"/>
              <a:t>you</a:t>
            </a:r>
            <a:r>
              <a:rPr lang="fi-FI" sz="1600" dirty="0"/>
              <a:t> </a:t>
            </a:r>
            <a:r>
              <a:rPr lang="fi-FI" sz="1600" dirty="0" err="1"/>
              <a:t>do</a:t>
            </a:r>
            <a:r>
              <a:rPr lang="fi-FI" sz="1600" dirty="0"/>
              <a:t> </a:t>
            </a:r>
            <a:r>
              <a:rPr lang="fi-FI" sz="1600" dirty="0" err="1"/>
              <a:t>sports</a:t>
            </a:r>
            <a:r>
              <a:rPr lang="fi-FI" sz="1600" dirty="0"/>
              <a:t> - the </a:t>
            </a:r>
            <a:r>
              <a:rPr lang="fi-FI" sz="1600" dirty="0" err="1"/>
              <a:t>more</a:t>
            </a:r>
            <a:r>
              <a:rPr lang="fi-FI" sz="1600" dirty="0"/>
              <a:t> </a:t>
            </a:r>
            <a:r>
              <a:rPr lang="fi-FI" sz="1600" dirty="0" err="1"/>
              <a:t>you</a:t>
            </a:r>
            <a:r>
              <a:rPr lang="fi-FI" sz="1600" dirty="0"/>
              <a:t> </a:t>
            </a:r>
            <a:r>
              <a:rPr lang="fi-FI" sz="1600" dirty="0" err="1"/>
              <a:t>get</a:t>
            </a:r>
            <a:r>
              <a:rPr lang="fi-FI" sz="1600" dirty="0"/>
              <a:t> </a:t>
            </a:r>
            <a:r>
              <a:rPr lang="fi-FI" sz="1600" dirty="0" err="1"/>
              <a:t>screen</a:t>
            </a:r>
            <a:r>
              <a:rPr lang="fi-FI" sz="1600" dirty="0"/>
              <a:t> </a:t>
            </a:r>
            <a:r>
              <a:rPr lang="fi-FI" sz="1600" dirty="0" err="1"/>
              <a:t>time</a:t>
            </a:r>
            <a:r>
              <a:rPr lang="fi-FI" sz="1600" dirty="0"/>
              <a:t>. </a:t>
            </a:r>
            <a:r>
              <a:rPr lang="fi-FI" sz="1600" dirty="0" err="1"/>
              <a:t>App</a:t>
            </a:r>
            <a:r>
              <a:rPr lang="fi-FI" sz="1600" dirty="0"/>
              <a:t> for </a:t>
            </a:r>
            <a:r>
              <a:rPr lang="fi-FI" sz="1600" dirty="0" err="1"/>
              <a:t>kids</a:t>
            </a:r>
            <a:r>
              <a:rPr lang="fi-FI" sz="1600" dirty="0" smtClean="0"/>
              <a:t>.</a:t>
            </a:r>
          </a:p>
          <a:p>
            <a:endParaRPr lang="fi-FI" sz="1600" dirty="0"/>
          </a:p>
          <a:p>
            <a:r>
              <a:rPr lang="fi-FI" sz="1600" dirty="0" smtClean="0"/>
              <a:t>- </a:t>
            </a:r>
            <a:r>
              <a:rPr lang="fi-FI" sz="1600" dirty="0" err="1"/>
              <a:t>Collective</a:t>
            </a:r>
            <a:r>
              <a:rPr lang="fi-FI" sz="1600" dirty="0"/>
              <a:t> </a:t>
            </a:r>
            <a:r>
              <a:rPr lang="fi-FI" sz="1600" dirty="0" err="1"/>
              <a:t>knitting</a:t>
            </a:r>
            <a:r>
              <a:rPr lang="fi-FI" sz="1600" dirty="0"/>
              <a:t> </a:t>
            </a:r>
            <a:r>
              <a:rPr lang="fi-FI" sz="1600" dirty="0" err="1"/>
              <a:t>game</a:t>
            </a:r>
            <a:r>
              <a:rPr lang="fi-FI" sz="1600" dirty="0"/>
              <a:t> </a:t>
            </a:r>
          </a:p>
          <a:p>
            <a:endParaRPr lang="fi-FI" sz="1600" dirty="0" smtClean="0"/>
          </a:p>
          <a:p>
            <a:r>
              <a:rPr lang="fi-FI" sz="1600" dirty="0" smtClean="0"/>
              <a:t>- </a:t>
            </a:r>
            <a:r>
              <a:rPr lang="fi-FI" sz="1600" dirty="0" err="1"/>
              <a:t>Sock</a:t>
            </a:r>
            <a:r>
              <a:rPr lang="fi-FI" sz="1600" dirty="0"/>
              <a:t> </a:t>
            </a:r>
            <a:r>
              <a:rPr lang="fi-FI" sz="1600" dirty="0" err="1"/>
              <a:t>knitting</a:t>
            </a:r>
            <a:r>
              <a:rPr lang="fi-FI" sz="1600" dirty="0"/>
              <a:t> </a:t>
            </a:r>
            <a:r>
              <a:rPr lang="fi-FI" sz="1600" dirty="0" err="1"/>
              <a:t>app</a:t>
            </a:r>
            <a:r>
              <a:rPr lang="fi-FI" sz="1600" dirty="0"/>
              <a:t> - design </a:t>
            </a:r>
            <a:r>
              <a:rPr lang="fi-FI" sz="1600" dirty="0" err="1"/>
              <a:t>your</a:t>
            </a:r>
            <a:r>
              <a:rPr lang="fi-FI" sz="1600" dirty="0"/>
              <a:t> </a:t>
            </a:r>
            <a:r>
              <a:rPr lang="fi-FI" sz="1600" dirty="0" err="1"/>
              <a:t>socks</a:t>
            </a:r>
            <a:endParaRPr lang="fi-FI" sz="1600" dirty="0"/>
          </a:p>
          <a:p>
            <a:endParaRPr lang="fi-FI" sz="1600" dirty="0" smtClean="0"/>
          </a:p>
          <a:p>
            <a:r>
              <a:rPr lang="fi-FI" sz="1600" dirty="0" smtClean="0"/>
              <a:t>- </a:t>
            </a:r>
            <a:r>
              <a:rPr lang="fi-FI" sz="1600" dirty="0" err="1"/>
              <a:t>Augmented</a:t>
            </a:r>
            <a:r>
              <a:rPr lang="fi-FI" sz="1600" dirty="0"/>
              <a:t> </a:t>
            </a:r>
            <a:r>
              <a:rPr lang="fi-FI" sz="1600" dirty="0" err="1"/>
              <a:t>reality</a:t>
            </a:r>
            <a:r>
              <a:rPr lang="fi-FI" sz="1600" dirty="0"/>
              <a:t> </a:t>
            </a:r>
            <a:r>
              <a:rPr lang="fi-FI" sz="1600" dirty="0" err="1"/>
              <a:t>experience</a:t>
            </a:r>
            <a:r>
              <a:rPr lang="fi-FI" sz="1600" dirty="0"/>
              <a:t> in </a:t>
            </a:r>
            <a:r>
              <a:rPr lang="fi-FI" sz="1600" dirty="0" err="1"/>
              <a:t>businesd</a:t>
            </a:r>
            <a:r>
              <a:rPr lang="fi-FI" sz="1600" dirty="0"/>
              <a:t> </a:t>
            </a:r>
            <a:r>
              <a:rPr lang="fi-FI" sz="1600" dirty="0" err="1"/>
              <a:t>events</a:t>
            </a:r>
            <a:endParaRPr lang="fi-FI" sz="1600" dirty="0"/>
          </a:p>
          <a:p>
            <a:endParaRPr lang="fi-FI" sz="1600" dirty="0"/>
          </a:p>
          <a:p>
            <a:endParaRPr lang="fi-FI" sz="1500" dirty="0"/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11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Shape 136" descr="viopin-tausta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/>
          <p:nvPr/>
        </p:nvSpPr>
        <p:spPr>
          <a:xfrm rot="5400000">
            <a:off x="2223600" y="-1812000"/>
            <a:ext cx="4696800" cy="8767500"/>
          </a:xfrm>
          <a:prstGeom prst="snip2DiagRect">
            <a:avLst>
              <a:gd name="adj1" fmla="val 0"/>
              <a:gd name="adj2" fmla="val 11841"/>
            </a:avLst>
          </a:prstGeom>
          <a:solidFill>
            <a:srgbClr val="FF5EA0"/>
          </a:solidFill>
          <a:ln w="76200" cap="flat" cmpd="sng">
            <a:solidFill>
              <a:srgbClr val="FF5EA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ctrTitle"/>
          </p:nvPr>
        </p:nvSpPr>
        <p:spPr>
          <a:xfrm>
            <a:off x="311700" y="908244"/>
            <a:ext cx="8520600" cy="658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is-IS" sz="4000" dirty="0" smtClean="0">
                <a:solidFill>
                  <a:srgbClr val="440087"/>
                </a:solidFill>
              </a:rPr>
              <a:t>…....</a:t>
            </a:r>
            <a:endParaRPr lang="fi" sz="4000" dirty="0">
              <a:solidFill>
                <a:srgbClr val="440087"/>
              </a:solidFill>
            </a:endParaRPr>
          </a:p>
        </p:txBody>
      </p:sp>
      <p:sp>
        <p:nvSpPr>
          <p:cNvPr id="139" name="Shape 139"/>
          <p:cNvSpPr txBox="1">
            <a:spLocks noGrp="1"/>
          </p:cNvSpPr>
          <p:nvPr>
            <p:ph type="subTitle" idx="1"/>
          </p:nvPr>
        </p:nvSpPr>
        <p:spPr>
          <a:xfrm>
            <a:off x="311700" y="1566444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>
              <a:buFontTx/>
              <a:buChar char="-"/>
            </a:pPr>
            <a:r>
              <a:rPr lang="fi-FI" sz="1600" dirty="0" smtClean="0"/>
              <a:t>System </a:t>
            </a:r>
            <a:r>
              <a:rPr lang="fi-FI" sz="1600" dirty="0"/>
              <a:t>for </a:t>
            </a:r>
            <a:r>
              <a:rPr lang="fi-FI" sz="1600" dirty="0" err="1"/>
              <a:t>projecting</a:t>
            </a:r>
            <a:r>
              <a:rPr lang="fi-FI" sz="1600" dirty="0"/>
              <a:t> </a:t>
            </a:r>
            <a:r>
              <a:rPr lang="fi-FI" sz="1600" dirty="0" err="1"/>
              <a:t>holographic</a:t>
            </a:r>
            <a:r>
              <a:rPr lang="fi-FI" sz="1600" dirty="0"/>
              <a:t> image to </a:t>
            </a:r>
            <a:r>
              <a:rPr lang="fi-FI" sz="1600" dirty="0" err="1"/>
              <a:t>boost</a:t>
            </a:r>
            <a:r>
              <a:rPr lang="fi-FI" sz="1600" dirty="0"/>
              <a:t> </a:t>
            </a:r>
            <a:r>
              <a:rPr lang="fi-FI" sz="1600" dirty="0" err="1"/>
              <a:t>presentations</a:t>
            </a:r>
            <a:r>
              <a:rPr lang="fi-FI" sz="1600" dirty="0"/>
              <a:t> </a:t>
            </a:r>
            <a:endParaRPr lang="fi-FI" sz="1600" dirty="0" smtClean="0"/>
          </a:p>
          <a:p>
            <a:endParaRPr lang="fi-FI" sz="1600" dirty="0"/>
          </a:p>
          <a:p>
            <a:pPr marL="285750" indent="-285750">
              <a:buFontTx/>
              <a:buChar char="-"/>
            </a:pPr>
            <a:r>
              <a:rPr lang="fi-FI" sz="1600" dirty="0" err="1" smtClean="0"/>
              <a:t>Virtual</a:t>
            </a:r>
            <a:r>
              <a:rPr lang="fi-FI" sz="1600" dirty="0" smtClean="0"/>
              <a:t> </a:t>
            </a:r>
            <a:r>
              <a:rPr lang="fi-FI" sz="1600" dirty="0" err="1"/>
              <a:t>reality</a:t>
            </a:r>
            <a:r>
              <a:rPr lang="fi-FI" sz="1600" dirty="0"/>
              <a:t> </a:t>
            </a:r>
            <a:r>
              <a:rPr lang="fi-FI" sz="1600" dirty="0" smtClean="0"/>
              <a:t>sauna</a:t>
            </a:r>
          </a:p>
          <a:p>
            <a:endParaRPr lang="fi-FI" sz="1600" dirty="0"/>
          </a:p>
          <a:p>
            <a:pPr marL="285750" indent="-285750">
              <a:buFontTx/>
              <a:buChar char="-"/>
            </a:pPr>
            <a:r>
              <a:rPr lang="fi-FI" sz="1600" dirty="0" err="1" smtClean="0"/>
              <a:t>Theater</a:t>
            </a:r>
            <a:r>
              <a:rPr lang="fi-FI" sz="1600" dirty="0" smtClean="0"/>
              <a:t> </a:t>
            </a:r>
            <a:r>
              <a:rPr lang="fi-FI" sz="1600" dirty="0"/>
              <a:t>box </a:t>
            </a:r>
            <a:r>
              <a:rPr lang="fi-FI" sz="1600" dirty="0" err="1"/>
              <a:t>travelling</a:t>
            </a:r>
            <a:r>
              <a:rPr lang="fi-FI" sz="1600" dirty="0"/>
              <a:t> </a:t>
            </a:r>
            <a:r>
              <a:rPr lang="fi-FI" sz="1600" dirty="0" err="1"/>
              <a:t>around</a:t>
            </a:r>
            <a:r>
              <a:rPr lang="fi-FI" sz="1600" dirty="0"/>
              <a:t> the country to </a:t>
            </a:r>
            <a:r>
              <a:rPr lang="fi-FI" sz="1600" dirty="0" err="1"/>
              <a:t>engage</a:t>
            </a:r>
            <a:r>
              <a:rPr lang="fi-FI" sz="1600" dirty="0"/>
              <a:t> </a:t>
            </a:r>
            <a:r>
              <a:rPr lang="fi-FI" sz="1600" dirty="0" err="1" smtClean="0"/>
              <a:t>youth</a:t>
            </a:r>
            <a:endParaRPr lang="fi-FI" sz="1600" dirty="0" smtClean="0"/>
          </a:p>
          <a:p>
            <a:endParaRPr lang="fi-FI" sz="1600" dirty="0"/>
          </a:p>
          <a:p>
            <a:pPr marL="285750" indent="-285750">
              <a:buFontTx/>
              <a:buChar char="-"/>
            </a:pPr>
            <a:r>
              <a:rPr lang="fi-FI" sz="1600" dirty="0" smtClean="0"/>
              <a:t>Mascot </a:t>
            </a:r>
            <a:r>
              <a:rPr lang="fi-FI" sz="1600" dirty="0" err="1"/>
              <a:t>robot</a:t>
            </a:r>
            <a:r>
              <a:rPr lang="fi-FI" sz="1600" dirty="0"/>
              <a:t> and </a:t>
            </a:r>
            <a:r>
              <a:rPr lang="fi-FI" sz="1600" dirty="0" err="1"/>
              <a:t>popup</a:t>
            </a:r>
            <a:r>
              <a:rPr lang="fi-FI" sz="1600" dirty="0"/>
              <a:t> club in </a:t>
            </a:r>
            <a:r>
              <a:rPr lang="fi-FI" sz="1600" dirty="0" err="1"/>
              <a:t>shopping</a:t>
            </a:r>
            <a:r>
              <a:rPr lang="fi-FI" sz="1600" dirty="0"/>
              <a:t> </a:t>
            </a:r>
            <a:r>
              <a:rPr lang="fi-FI" sz="1600" dirty="0" err="1"/>
              <a:t>centre</a:t>
            </a:r>
            <a:r>
              <a:rPr lang="fi-FI" sz="1600" dirty="0"/>
              <a:t> for the National </a:t>
            </a:r>
            <a:r>
              <a:rPr lang="fi-FI" sz="1600" dirty="0" err="1" smtClean="0"/>
              <a:t>theatre</a:t>
            </a:r>
            <a:endParaRPr lang="fi-FI" sz="1600" dirty="0" smtClean="0"/>
          </a:p>
          <a:p>
            <a:endParaRPr lang="fi-FI" sz="1600" dirty="0"/>
          </a:p>
          <a:p>
            <a:r>
              <a:rPr lang="fi-FI" sz="1600" dirty="0"/>
              <a:t>- </a:t>
            </a:r>
            <a:r>
              <a:rPr lang="fi-FI" sz="1600" dirty="0" err="1"/>
              <a:t>Ghost</a:t>
            </a:r>
            <a:r>
              <a:rPr lang="fi-FI" sz="1600" dirty="0"/>
              <a:t> </a:t>
            </a:r>
            <a:r>
              <a:rPr lang="fi-FI" sz="1600" dirty="0" err="1"/>
              <a:t>tour</a:t>
            </a:r>
            <a:r>
              <a:rPr lang="fi-FI" sz="1600" dirty="0"/>
              <a:t> in </a:t>
            </a:r>
            <a:r>
              <a:rPr lang="fi-FI" sz="1600" dirty="0" err="1"/>
              <a:t>theatre</a:t>
            </a:r>
            <a:endParaRPr lang="fi-FI" sz="1600" dirty="0"/>
          </a:p>
          <a:p>
            <a:endParaRPr lang="fi-FI" sz="1600" dirty="0"/>
          </a:p>
          <a:p>
            <a:endParaRPr lang="fi-FI" sz="1500" dirty="0"/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endParaRPr sz="1800" dirty="0">
              <a:solidFill>
                <a:schemeClr val="lt1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69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0" y="0"/>
            <a:ext cx="77128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0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0" y="0"/>
            <a:ext cx="771284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9314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632</Words>
  <Application>Microsoft Macintosh PowerPoint</Application>
  <PresentationFormat>Näytössä katseltava diaesitys (16:9)</PresentationFormat>
  <Paragraphs>93</Paragraphs>
  <Slides>17</Slides>
  <Notes>14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17</vt:i4>
      </vt:variant>
    </vt:vector>
  </HeadingPairs>
  <TitlesOfParts>
    <vt:vector size="18" baseType="lpstr">
      <vt:lpstr>simple-light-2</vt:lpstr>
      <vt:lpstr>Superteam tournament</vt:lpstr>
      <vt:lpstr>Superteam –tournament is developed in TeenMINNO project, funded by European Social Fund (ESF).  TeenMINNO project….</vt:lpstr>
      <vt:lpstr>Superteam tournament</vt:lpstr>
      <vt:lpstr>Superteam-tournament in a nutshell</vt:lpstr>
      <vt:lpstr>1st Superteam pilot spring 2017 (1.2.-17.3.)</vt:lpstr>
      <vt:lpstr>Students in multidisciplinary teams developed e.g.</vt:lpstr>
      <vt:lpstr>…....</vt:lpstr>
      <vt:lpstr> </vt:lpstr>
      <vt:lpstr> </vt:lpstr>
      <vt:lpstr> </vt:lpstr>
      <vt:lpstr>…....</vt:lpstr>
      <vt:lpstr>  Co-creating of the model  is to be continued in 2nd Superteam pilot in autumn 2017 (28.8.-13.10.)</vt:lpstr>
      <vt:lpstr>Innovation process in Superteam  (6 intensive weeks)</vt:lpstr>
      <vt:lpstr>WHY this MODEL?</vt:lpstr>
      <vt:lpstr>AIMS of the PROCESS</vt:lpstr>
      <vt:lpstr>Benefits for business partners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Superteam-Turnauksen konsepti</dc:title>
  <dc:creator>Laura-Maija Hero</dc:creator>
  <cp:lastModifiedBy>Ala-Nikkola</cp:lastModifiedBy>
  <cp:revision>18</cp:revision>
  <dcterms:modified xsi:type="dcterms:W3CDTF">2017-05-03T09:26:00Z</dcterms:modified>
</cp:coreProperties>
</file>