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36"/>
  </p:notesMasterIdLst>
  <p:sldIdLst>
    <p:sldId id="256" r:id="rId2"/>
    <p:sldId id="258" r:id="rId3"/>
    <p:sldId id="271" r:id="rId4"/>
    <p:sldId id="283" r:id="rId5"/>
    <p:sldId id="286" r:id="rId6"/>
    <p:sldId id="273" r:id="rId7"/>
    <p:sldId id="274" r:id="rId8"/>
    <p:sldId id="275" r:id="rId9"/>
    <p:sldId id="276" r:id="rId10"/>
    <p:sldId id="278" r:id="rId11"/>
    <p:sldId id="279" r:id="rId12"/>
    <p:sldId id="287" r:id="rId13"/>
    <p:sldId id="288" r:id="rId14"/>
    <p:sldId id="289" r:id="rId15"/>
    <p:sldId id="290" r:id="rId16"/>
    <p:sldId id="291" r:id="rId17"/>
    <p:sldId id="292" r:id="rId18"/>
    <p:sldId id="293" r:id="rId19"/>
    <p:sldId id="294" r:id="rId20"/>
    <p:sldId id="295" r:id="rId21"/>
    <p:sldId id="296" r:id="rId22"/>
    <p:sldId id="297" r:id="rId23"/>
    <p:sldId id="298" r:id="rId24"/>
    <p:sldId id="299" r:id="rId25"/>
    <p:sldId id="300" r:id="rId26"/>
    <p:sldId id="301" r:id="rId27"/>
    <p:sldId id="302" r:id="rId28"/>
    <p:sldId id="303" r:id="rId29"/>
    <p:sldId id="304" r:id="rId30"/>
    <p:sldId id="305" r:id="rId31"/>
    <p:sldId id="306" r:id="rId32"/>
    <p:sldId id="307" r:id="rId33"/>
    <p:sldId id="308" r:id="rId34"/>
    <p:sldId id="281" r:id="rId35"/>
  </p:sldIdLst>
  <p:sldSz cx="6858000" cy="6858000"/>
  <p:notesSz cx="6799263" cy="9929813"/>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p:cViewPr varScale="1">
        <p:scale>
          <a:sx n="92" d="100"/>
          <a:sy n="92" d="100"/>
        </p:scale>
        <p:origin x="2034" y="90"/>
      </p:cViewPr>
      <p:guideLst>
        <p:guide orient="horz" pos="2160"/>
        <p:guide pos="216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fi-FI"/>
          </a:p>
        </p:txBody>
      </p:sp>
      <p:sp>
        <p:nvSpPr>
          <p:cNvPr id="3" name="Date Placeholder 2"/>
          <p:cNvSpPr>
            <a:spLocks noGrp="1"/>
          </p:cNvSpPr>
          <p:nvPr>
            <p:ph type="dt" idx="1"/>
          </p:nvPr>
        </p:nvSpPr>
        <p:spPr>
          <a:xfrm>
            <a:off x="3851275" y="0"/>
            <a:ext cx="2946400" cy="498475"/>
          </a:xfrm>
          <a:prstGeom prst="rect">
            <a:avLst/>
          </a:prstGeom>
        </p:spPr>
        <p:txBody>
          <a:bodyPr vert="horz" lIns="91440" tIns="45720" rIns="91440" bIns="45720" rtlCol="0"/>
          <a:lstStyle>
            <a:lvl1pPr algn="r">
              <a:defRPr sz="1200"/>
            </a:lvl1pPr>
          </a:lstStyle>
          <a:p>
            <a:fld id="{556094E7-860A-4CEA-BB1D-E7D80C0F1B04}" type="datetimeFigureOut">
              <a:rPr lang="fi-FI" smtClean="0"/>
              <a:t>5.3.2017</a:t>
            </a:fld>
            <a:endParaRPr lang="fi-FI"/>
          </a:p>
        </p:txBody>
      </p:sp>
      <p:sp>
        <p:nvSpPr>
          <p:cNvPr id="4" name="Slide Image Placeholder 3"/>
          <p:cNvSpPr>
            <a:spLocks noGrp="1" noRot="1" noChangeAspect="1"/>
          </p:cNvSpPr>
          <p:nvPr>
            <p:ph type="sldImg" idx="2"/>
          </p:nvPr>
        </p:nvSpPr>
        <p:spPr>
          <a:xfrm>
            <a:off x="1724025" y="1241425"/>
            <a:ext cx="3351213" cy="3351213"/>
          </a:xfrm>
          <a:prstGeom prst="rect">
            <a:avLst/>
          </a:prstGeom>
          <a:noFill/>
          <a:ln w="12700">
            <a:solidFill>
              <a:prstClr val="black"/>
            </a:solidFill>
          </a:ln>
        </p:spPr>
        <p:txBody>
          <a:bodyPr vert="horz" lIns="91440" tIns="45720" rIns="91440" bIns="45720" rtlCol="0" anchor="ctr"/>
          <a:lstStyle/>
          <a:p>
            <a:endParaRPr lang="fi-FI"/>
          </a:p>
        </p:txBody>
      </p:sp>
      <p:sp>
        <p:nvSpPr>
          <p:cNvPr id="5" name="Notes Placeholder 4"/>
          <p:cNvSpPr>
            <a:spLocks noGrp="1"/>
          </p:cNvSpPr>
          <p:nvPr>
            <p:ph type="body" sz="quarter" idx="3"/>
          </p:nvPr>
        </p:nvSpPr>
        <p:spPr>
          <a:xfrm>
            <a:off x="679450" y="4778375"/>
            <a:ext cx="5440363" cy="39100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6" name="Footer Placeholder 5"/>
          <p:cNvSpPr>
            <a:spLocks noGrp="1"/>
          </p:cNvSpPr>
          <p:nvPr>
            <p:ph type="ftr" sz="quarter" idx="4"/>
          </p:nvPr>
        </p:nvSpPr>
        <p:spPr>
          <a:xfrm>
            <a:off x="0" y="9431338"/>
            <a:ext cx="2946400" cy="498475"/>
          </a:xfrm>
          <a:prstGeom prst="rect">
            <a:avLst/>
          </a:prstGeom>
        </p:spPr>
        <p:txBody>
          <a:bodyPr vert="horz" lIns="91440" tIns="45720" rIns="91440" bIns="45720" rtlCol="0" anchor="b"/>
          <a:lstStyle>
            <a:lvl1pPr algn="l">
              <a:defRPr sz="1200"/>
            </a:lvl1pPr>
          </a:lstStyle>
          <a:p>
            <a:endParaRPr lang="fi-FI"/>
          </a:p>
        </p:txBody>
      </p:sp>
      <p:sp>
        <p:nvSpPr>
          <p:cNvPr id="7" name="Slide Number Placeholder 6"/>
          <p:cNvSpPr>
            <a:spLocks noGrp="1"/>
          </p:cNvSpPr>
          <p:nvPr>
            <p:ph type="sldNum" sz="quarter" idx="5"/>
          </p:nvPr>
        </p:nvSpPr>
        <p:spPr>
          <a:xfrm>
            <a:off x="3851275" y="9431338"/>
            <a:ext cx="2946400" cy="498475"/>
          </a:xfrm>
          <a:prstGeom prst="rect">
            <a:avLst/>
          </a:prstGeom>
        </p:spPr>
        <p:txBody>
          <a:bodyPr vert="horz" lIns="91440" tIns="45720" rIns="91440" bIns="45720" rtlCol="0" anchor="b"/>
          <a:lstStyle>
            <a:lvl1pPr algn="r">
              <a:defRPr sz="1200"/>
            </a:lvl1pPr>
          </a:lstStyle>
          <a:p>
            <a:fld id="{C218CD75-F747-400A-B959-CEE713378F31}" type="slidenum">
              <a:rPr lang="fi-FI" smtClean="0"/>
              <a:t>‹#›</a:t>
            </a:fld>
            <a:endParaRPr lang="fi-FI"/>
          </a:p>
        </p:txBody>
      </p:sp>
    </p:spTree>
    <p:extLst>
      <p:ext uri="{BB962C8B-B14F-4D97-AF65-F5344CB8AC3E}">
        <p14:creationId xmlns:p14="http://schemas.microsoft.com/office/powerpoint/2010/main" val="932151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youtube.com/watch?feature=player_embedded&amp;v=AU0KYo8_9Zs"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36700" y="744538"/>
            <a:ext cx="3724275" cy="3722687"/>
          </a:xfrm>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14</a:t>
            </a:fld>
            <a:endParaRPr lang="fi-FI"/>
          </a:p>
        </p:txBody>
      </p:sp>
    </p:spTree>
    <p:extLst>
      <p:ext uri="{BB962C8B-B14F-4D97-AF65-F5344CB8AC3E}">
        <p14:creationId xmlns:p14="http://schemas.microsoft.com/office/powerpoint/2010/main" val="771662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36700" y="744538"/>
            <a:ext cx="3724275" cy="3722687"/>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i-FI" dirty="0" smtClean="0">
                <a:hlinkClick r:id="rId3"/>
              </a:rPr>
              <a:t>http://www.youtube.com/watch?feature=player_embedded&amp;v=AU0KYo8_9Zs</a:t>
            </a:r>
            <a:endParaRPr lang="fi-FI" dirty="0" smtClean="0"/>
          </a:p>
          <a:p>
            <a:endParaRPr lang="fi-FI" dirty="0"/>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27</a:t>
            </a:fld>
            <a:endParaRPr lang="fi-FI"/>
          </a:p>
        </p:txBody>
      </p:sp>
    </p:spTree>
    <p:extLst>
      <p:ext uri="{BB962C8B-B14F-4D97-AF65-F5344CB8AC3E}">
        <p14:creationId xmlns:p14="http://schemas.microsoft.com/office/powerpoint/2010/main" val="2926649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1015" y="1769542"/>
            <a:ext cx="5310020" cy="1828801"/>
          </a:xfrm>
        </p:spPr>
        <p:txBody>
          <a:bodyPr anchor="b">
            <a:normAutofit/>
          </a:bodyPr>
          <a:lstStyle>
            <a:lvl1pPr algn="ctr">
              <a:defRPr sz="4050"/>
            </a:lvl1pPr>
          </a:lstStyle>
          <a:p>
            <a:r>
              <a:rPr lang="en-US" smtClean="0"/>
              <a:t>Click to edit Master title style</a:t>
            </a:r>
            <a:endParaRPr lang="en-US" dirty="0"/>
          </a:p>
        </p:txBody>
      </p:sp>
      <p:sp>
        <p:nvSpPr>
          <p:cNvPr id="3" name="Subtitle 2"/>
          <p:cNvSpPr>
            <a:spLocks noGrp="1"/>
          </p:cNvSpPr>
          <p:nvPr>
            <p:ph type="subTitle" idx="1"/>
          </p:nvPr>
        </p:nvSpPr>
        <p:spPr>
          <a:xfrm>
            <a:off x="771015" y="3598339"/>
            <a:ext cx="5310020" cy="1049867"/>
          </a:xfrm>
        </p:spPr>
        <p:txBody>
          <a:bodyPr anchor="t"/>
          <a:lstStyle>
            <a:lvl1pPr marL="0" indent="0" algn="ctr">
              <a:buNone/>
              <a:defRPr>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F0FFEF4-6DFB-40EC-A31E-79632E98FD5E}" type="datetimeFigureOut">
              <a:rPr lang="fi-FI" smtClean="0"/>
              <a:t>5.3.2017</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3607747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Slate-V2-S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996" y="540085"/>
            <a:ext cx="5742008" cy="3834374"/>
          </a:xfrm>
          <a:prstGeom prst="rect">
            <a:avLst/>
          </a:prstGeom>
        </p:spPr>
      </p:pic>
      <p:sp>
        <p:nvSpPr>
          <p:cNvPr id="2" name="Title 1"/>
          <p:cNvSpPr>
            <a:spLocks noGrp="1"/>
          </p:cNvSpPr>
          <p:nvPr>
            <p:ph type="title"/>
          </p:nvPr>
        </p:nvSpPr>
        <p:spPr>
          <a:xfrm>
            <a:off x="514016" y="4565255"/>
            <a:ext cx="5824871" cy="543472"/>
          </a:xfrm>
        </p:spPr>
        <p:txBody>
          <a:bodyPr anchor="b">
            <a:normAutofit/>
          </a:bodyPr>
          <a:lstStyle>
            <a:lvl1pPr algn="ctr">
              <a:defRPr sz="21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663" y="695011"/>
            <a:ext cx="5464200" cy="3525671"/>
          </a:xfrm>
          <a:effectLst>
            <a:outerShdw blurRad="38100" dist="25400" dir="4440000">
              <a:srgbClr val="000000">
                <a:alpha val="36000"/>
              </a:srgbClr>
            </a:outerShdw>
          </a:effectLst>
        </p:spPr>
        <p:txBody>
          <a:bodyPr anchor="t">
            <a:normAutofit/>
          </a:bodyPr>
          <a:lstStyle>
            <a:lvl1pPr marL="0" indent="0" algn="ctr">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514009" y="5108728"/>
            <a:ext cx="5823992" cy="682472"/>
          </a:xfrm>
        </p:spPr>
        <p:txBody>
          <a:bodyPr anchor="t"/>
          <a:lstStyle>
            <a:lvl1pPr marL="0" indent="0" algn="ctr">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0FFEF4-6DFB-40EC-A31E-79632E98FD5E}" type="datetimeFigureOut">
              <a:rPr lang="fi-FI" smtClean="0"/>
              <a:t>5.3.2017</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1384856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14009" y="608437"/>
            <a:ext cx="5823992" cy="3534344"/>
          </a:xfrm>
        </p:spPr>
        <p:txBody>
          <a:bodyPr anchor="ctr"/>
          <a:lstStyle>
            <a:lvl1pPr>
              <a:defRPr sz="2400"/>
            </a:lvl1pPr>
          </a:lstStyle>
          <a:p>
            <a:r>
              <a:rPr lang="en-US" smtClean="0"/>
              <a:t>Click to edit Master title style</a:t>
            </a:r>
            <a:endParaRPr lang="en-US" dirty="0"/>
          </a:p>
        </p:txBody>
      </p:sp>
      <p:sp>
        <p:nvSpPr>
          <p:cNvPr id="4" name="Text Placeholder 3"/>
          <p:cNvSpPr>
            <a:spLocks noGrp="1"/>
          </p:cNvSpPr>
          <p:nvPr>
            <p:ph type="body" sz="half" idx="2"/>
          </p:nvPr>
        </p:nvSpPr>
        <p:spPr>
          <a:xfrm>
            <a:off x="514009" y="4295180"/>
            <a:ext cx="5823992" cy="1501826"/>
          </a:xfrm>
        </p:spPr>
        <p:txBody>
          <a:bodyPr anchor="ctr"/>
          <a:lstStyle>
            <a:lvl1pPr marL="0" indent="0" algn="ctr">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0FFEF4-6DFB-40EC-A31E-79632E98FD5E}" type="datetimeFigureOut">
              <a:rPr lang="fi-FI" smtClean="0"/>
              <a:t>5.3.2017</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20377172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3494" y="609600"/>
            <a:ext cx="5232798" cy="2992904"/>
          </a:xfrm>
        </p:spPr>
        <p:txBody>
          <a:bodyPr anchor="ctr"/>
          <a:lstStyle>
            <a:lvl1pPr>
              <a:defRPr sz="24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967863" y="3610034"/>
            <a:ext cx="4923168" cy="532749"/>
          </a:xfrm>
        </p:spPr>
        <p:txBody>
          <a:bodyPr anchor="t">
            <a:normAutofit/>
          </a:bodyPr>
          <a:lstStyle>
            <a:lvl1pPr marL="0" indent="0" algn="r">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4" name="Text Placeholder 3"/>
          <p:cNvSpPr>
            <a:spLocks noGrp="1"/>
          </p:cNvSpPr>
          <p:nvPr>
            <p:ph type="body" sz="half" idx="2"/>
          </p:nvPr>
        </p:nvSpPr>
        <p:spPr>
          <a:xfrm>
            <a:off x="514009" y="4304353"/>
            <a:ext cx="5823992" cy="1489496"/>
          </a:xfrm>
        </p:spPr>
        <p:txBody>
          <a:bodyPr anchor="ctr">
            <a:normAutofit/>
          </a:bodyPr>
          <a:lstStyle>
            <a:lvl1pPr marL="0" indent="0" algn="ctr">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0FFEF4-6DFB-40EC-A31E-79632E98FD5E}" type="datetimeFigureOut">
              <a:rPr lang="fi-FI" smtClean="0"/>
              <a:t>5.3.2017</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FD74ECF-7A9A-4E0E-BB51-E3F504E40450}" type="slidenum">
              <a:rPr lang="fi-FI" smtClean="0"/>
              <a:t>‹#›</a:t>
            </a:fld>
            <a:endParaRPr lang="fi-FI"/>
          </a:p>
        </p:txBody>
      </p:sp>
      <p:sp>
        <p:nvSpPr>
          <p:cNvPr id="11" name="TextBox 10"/>
          <p:cNvSpPr txBox="1"/>
          <p:nvPr/>
        </p:nvSpPr>
        <p:spPr>
          <a:xfrm>
            <a:off x="470594" y="873912"/>
            <a:ext cx="3429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3" name="TextBox 12"/>
          <p:cNvSpPr txBox="1"/>
          <p:nvPr/>
        </p:nvSpPr>
        <p:spPr>
          <a:xfrm>
            <a:off x="5871269" y="2933245"/>
            <a:ext cx="3429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Tree>
    <p:extLst>
      <p:ext uri="{BB962C8B-B14F-4D97-AF65-F5344CB8AC3E}">
        <p14:creationId xmlns:p14="http://schemas.microsoft.com/office/powerpoint/2010/main" val="432910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14009" y="2126944"/>
            <a:ext cx="5823992" cy="2511835"/>
          </a:xfrm>
        </p:spPr>
        <p:txBody>
          <a:bodyPr anchor="b"/>
          <a:lstStyle>
            <a:lvl1pPr>
              <a:defRPr sz="2400"/>
            </a:lvl1pPr>
          </a:lstStyle>
          <a:p>
            <a:r>
              <a:rPr lang="en-US" smtClean="0"/>
              <a:t>Click to edit Master title style</a:t>
            </a:r>
            <a:endParaRPr lang="en-US" dirty="0"/>
          </a:p>
        </p:txBody>
      </p:sp>
      <p:sp>
        <p:nvSpPr>
          <p:cNvPr id="4" name="Text Placeholder 3"/>
          <p:cNvSpPr>
            <a:spLocks noGrp="1"/>
          </p:cNvSpPr>
          <p:nvPr>
            <p:ph type="body" sz="half" idx="2"/>
          </p:nvPr>
        </p:nvSpPr>
        <p:spPr>
          <a:xfrm>
            <a:off x="514005" y="4650556"/>
            <a:ext cx="5823112" cy="1140644"/>
          </a:xfrm>
        </p:spPr>
        <p:txBody>
          <a:bodyPr anchor="t"/>
          <a:lstStyle>
            <a:lvl1pPr marL="0" indent="0" algn="ctr">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0FFEF4-6DFB-40EC-A31E-79632E98FD5E}" type="datetimeFigureOut">
              <a:rPr lang="fi-FI" smtClean="0"/>
              <a:t>5.3.2017</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27607853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514009" y="609600"/>
            <a:ext cx="5823992" cy="97045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514009" y="1885950"/>
            <a:ext cx="1856804" cy="576262"/>
          </a:xfrm>
        </p:spPr>
        <p:txBody>
          <a:bodyPr anchor="b">
            <a:noAutofit/>
          </a:bodyPr>
          <a:lstStyle>
            <a:lvl1pPr marL="0" indent="0" algn="ctr">
              <a:buNone/>
              <a:defRPr sz="18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8" name="Text Placeholder 3"/>
          <p:cNvSpPr>
            <a:spLocks noGrp="1"/>
          </p:cNvSpPr>
          <p:nvPr>
            <p:ph type="body" sz="half" idx="15"/>
          </p:nvPr>
        </p:nvSpPr>
        <p:spPr>
          <a:xfrm>
            <a:off x="514009" y="2571750"/>
            <a:ext cx="1856804" cy="3219450"/>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9" name="Text Placeholder 4"/>
          <p:cNvSpPr>
            <a:spLocks noGrp="1"/>
          </p:cNvSpPr>
          <p:nvPr>
            <p:ph type="body" sz="quarter" idx="3"/>
          </p:nvPr>
        </p:nvSpPr>
        <p:spPr>
          <a:xfrm>
            <a:off x="2501275" y="1885950"/>
            <a:ext cx="1856804" cy="576262"/>
          </a:xfrm>
        </p:spPr>
        <p:txBody>
          <a:bodyPr anchor="b">
            <a:noAutofit/>
          </a:bodyPr>
          <a:lstStyle>
            <a:lvl1pPr marL="0" indent="0" algn="ctr">
              <a:buNone/>
              <a:defRPr sz="18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10" name="Text Placeholder 3"/>
          <p:cNvSpPr>
            <a:spLocks noGrp="1"/>
          </p:cNvSpPr>
          <p:nvPr>
            <p:ph type="body" sz="half" idx="16"/>
          </p:nvPr>
        </p:nvSpPr>
        <p:spPr>
          <a:xfrm>
            <a:off x="2498307" y="2571750"/>
            <a:ext cx="1856804" cy="3219450"/>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11" name="Text Placeholder 4"/>
          <p:cNvSpPr>
            <a:spLocks noGrp="1"/>
          </p:cNvSpPr>
          <p:nvPr>
            <p:ph type="body" sz="quarter" idx="13"/>
          </p:nvPr>
        </p:nvSpPr>
        <p:spPr>
          <a:xfrm>
            <a:off x="4481197" y="1885950"/>
            <a:ext cx="1856804" cy="576262"/>
          </a:xfrm>
        </p:spPr>
        <p:txBody>
          <a:bodyPr anchor="b">
            <a:noAutofit/>
          </a:bodyPr>
          <a:lstStyle>
            <a:lvl1pPr marL="0" indent="0" algn="ctr">
              <a:buNone/>
              <a:defRPr sz="18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12" name="Text Placeholder 3"/>
          <p:cNvSpPr>
            <a:spLocks noGrp="1"/>
          </p:cNvSpPr>
          <p:nvPr>
            <p:ph type="body" sz="half" idx="17"/>
          </p:nvPr>
        </p:nvSpPr>
        <p:spPr>
          <a:xfrm>
            <a:off x="4481197" y="2571750"/>
            <a:ext cx="1856804" cy="3219450"/>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FF0FFEF4-6DFB-40EC-A31E-79632E98FD5E}" type="datetimeFigureOut">
              <a:rPr lang="fi-FI" smtClean="0"/>
              <a:t>5.3.2017</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18668770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6" name="Picture 5"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429" y="1826045"/>
            <a:ext cx="1896785" cy="1833558"/>
          </a:xfrm>
          <a:prstGeom prst="rect">
            <a:avLst/>
          </a:prstGeom>
        </p:spPr>
      </p:pic>
      <p:pic>
        <p:nvPicPr>
          <p:cNvPr id="28" name="Picture 27"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60" y="1826045"/>
            <a:ext cx="1896785" cy="1833558"/>
          </a:xfrm>
          <a:prstGeom prst="rect">
            <a:avLst/>
          </a:prstGeom>
        </p:spPr>
      </p:pic>
      <p:pic>
        <p:nvPicPr>
          <p:cNvPr id="29" name="Picture 28"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41286" y="1826045"/>
            <a:ext cx="1896785" cy="1833558"/>
          </a:xfrm>
          <a:prstGeom prst="rect">
            <a:avLst/>
          </a:prstGeom>
        </p:spPr>
      </p:pic>
      <p:sp>
        <p:nvSpPr>
          <p:cNvPr id="30" name="Title 1"/>
          <p:cNvSpPr>
            <a:spLocks noGrp="1"/>
          </p:cNvSpPr>
          <p:nvPr>
            <p:ph type="title"/>
          </p:nvPr>
        </p:nvSpPr>
        <p:spPr>
          <a:xfrm>
            <a:off x="514009" y="609600"/>
            <a:ext cx="5823992" cy="97045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514009" y="3904106"/>
            <a:ext cx="1856804" cy="576262"/>
          </a:xfrm>
        </p:spPr>
        <p:txBody>
          <a:bodyPr anchor="b">
            <a:noAutofit/>
          </a:bodyPr>
          <a:lstStyle>
            <a:lvl1pPr marL="0" indent="0" algn="ctr">
              <a:buNone/>
              <a:defRPr sz="15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0" name="Picture Placeholder 2"/>
          <p:cNvSpPr>
            <a:spLocks noGrp="1" noChangeAspect="1"/>
          </p:cNvSpPr>
          <p:nvPr>
            <p:ph type="pic" idx="15"/>
          </p:nvPr>
        </p:nvSpPr>
        <p:spPr>
          <a:xfrm>
            <a:off x="572683" y="1938918"/>
            <a:ext cx="1739457"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1" name="Text Placeholder 3"/>
          <p:cNvSpPr>
            <a:spLocks noGrp="1"/>
          </p:cNvSpPr>
          <p:nvPr>
            <p:ph type="body" sz="half" idx="18"/>
          </p:nvPr>
        </p:nvSpPr>
        <p:spPr>
          <a:xfrm>
            <a:off x="514009" y="4480370"/>
            <a:ext cx="1856804" cy="1310833"/>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2" name="Text Placeholder 4"/>
          <p:cNvSpPr>
            <a:spLocks noGrp="1"/>
          </p:cNvSpPr>
          <p:nvPr>
            <p:ph type="body" sz="quarter" idx="3"/>
          </p:nvPr>
        </p:nvSpPr>
        <p:spPr>
          <a:xfrm>
            <a:off x="2499068" y="3904106"/>
            <a:ext cx="1856804" cy="576262"/>
          </a:xfrm>
        </p:spPr>
        <p:txBody>
          <a:bodyPr anchor="b">
            <a:noAutofit/>
          </a:bodyPr>
          <a:lstStyle>
            <a:lvl1pPr marL="0" indent="0" algn="ctr">
              <a:buNone/>
              <a:defRPr sz="15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3" name="Picture Placeholder 2"/>
          <p:cNvSpPr>
            <a:spLocks noGrp="1" noChangeAspect="1"/>
          </p:cNvSpPr>
          <p:nvPr>
            <p:ph type="pic" idx="21"/>
          </p:nvPr>
        </p:nvSpPr>
        <p:spPr>
          <a:xfrm>
            <a:off x="2556980" y="1939094"/>
            <a:ext cx="1739457"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4" name="Text Placeholder 3"/>
          <p:cNvSpPr>
            <a:spLocks noGrp="1"/>
          </p:cNvSpPr>
          <p:nvPr>
            <p:ph type="body" sz="half" idx="19"/>
          </p:nvPr>
        </p:nvSpPr>
        <p:spPr>
          <a:xfrm>
            <a:off x="2498307" y="4480369"/>
            <a:ext cx="1857565" cy="1310833"/>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5" name="Text Placeholder 4"/>
          <p:cNvSpPr>
            <a:spLocks noGrp="1"/>
          </p:cNvSpPr>
          <p:nvPr>
            <p:ph type="body" sz="quarter" idx="13"/>
          </p:nvPr>
        </p:nvSpPr>
        <p:spPr>
          <a:xfrm>
            <a:off x="4481267" y="3904106"/>
            <a:ext cx="1856804" cy="576262"/>
          </a:xfrm>
        </p:spPr>
        <p:txBody>
          <a:bodyPr anchor="b">
            <a:noAutofit/>
          </a:bodyPr>
          <a:lstStyle>
            <a:lvl1pPr marL="0" indent="0" algn="ctr">
              <a:buNone/>
              <a:defRPr sz="15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6" name="Picture Placeholder 2"/>
          <p:cNvSpPr>
            <a:spLocks noGrp="1" noChangeAspect="1"/>
          </p:cNvSpPr>
          <p:nvPr>
            <p:ph type="pic" idx="22"/>
          </p:nvPr>
        </p:nvSpPr>
        <p:spPr>
          <a:xfrm>
            <a:off x="4542581" y="1934432"/>
            <a:ext cx="1739457"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7" name="Text Placeholder 3"/>
          <p:cNvSpPr>
            <a:spLocks noGrp="1"/>
          </p:cNvSpPr>
          <p:nvPr>
            <p:ph type="body" sz="half" idx="20"/>
          </p:nvPr>
        </p:nvSpPr>
        <p:spPr>
          <a:xfrm>
            <a:off x="4481197" y="4480367"/>
            <a:ext cx="1856804" cy="1310835"/>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FF0FFEF4-6DFB-40EC-A31E-79632E98FD5E}" type="datetimeFigureOut">
              <a:rPr lang="fi-FI" smtClean="0"/>
              <a:t>5.3.2017</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12068733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F0FFEF4-6DFB-40EC-A31E-79632E98FD5E}" type="datetimeFigureOut">
              <a:rPr lang="fi-FI" smtClean="0"/>
              <a:t>5.3.2017</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28109175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52977" y="609601"/>
            <a:ext cx="1285024"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14010" y="609601"/>
            <a:ext cx="4453241" cy="5181601"/>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F0FFEF4-6DFB-40EC-A31E-79632E98FD5E}" type="datetimeFigureOut">
              <a:rPr lang="fi-FI" smtClean="0"/>
              <a:t>5.3.2017</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32329944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Otsikko ja sisältö">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fi-FI" dirty="0" smtClean="0"/>
              <a:t>Muokkaa </a:t>
            </a:r>
            <a:r>
              <a:rPr lang="fi-FI" dirty="0" err="1" smtClean="0"/>
              <a:t>perustyyl</a:t>
            </a:r>
            <a:r>
              <a:rPr lang="fi-FI" dirty="0" smtClean="0"/>
              <a:t>. </a:t>
            </a:r>
            <a:r>
              <a:rPr lang="fi-FI" dirty="0" err="1" smtClean="0"/>
              <a:t>napsautt</a:t>
            </a:r>
            <a:r>
              <a:rPr lang="fi-FI" dirty="0" smtClean="0"/>
              <a:t>.</a:t>
            </a:r>
            <a:endParaRPr lang="en-US" dirty="0"/>
          </a:p>
        </p:txBody>
      </p:sp>
      <p:sp>
        <p:nvSpPr>
          <p:cNvPr id="3" name="Content Placeholder 2"/>
          <p:cNvSpPr>
            <a:spLocks noGrp="1"/>
          </p:cNvSpPr>
          <p:nvPr>
            <p:ph idx="1"/>
          </p:nvPr>
        </p:nvSpPr>
        <p:spPr/>
        <p:txBody>
          <a:bodyPr>
            <a:normAutofit/>
          </a:bodyPr>
          <a:lstStyle>
            <a:lvl1pPr>
              <a:defRPr sz="2400"/>
            </a:lvl1pPr>
            <a:lvl2pPr>
              <a:defRPr sz="2000"/>
            </a:lvl2pPr>
            <a:lvl3pPr>
              <a:defRPr sz="2000"/>
            </a:lvl3pPr>
            <a:lvl4pPr>
              <a:defRPr sz="1600"/>
            </a:lvl4pPr>
            <a:lvl5pPr>
              <a:defRPr sz="1600"/>
            </a:lvl5p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en-US" dirty="0"/>
          </a:p>
        </p:txBody>
      </p:sp>
    </p:spTree>
    <p:extLst>
      <p:ext uri="{BB962C8B-B14F-4D97-AF65-F5344CB8AC3E}">
        <p14:creationId xmlns:p14="http://schemas.microsoft.com/office/powerpoint/2010/main" val="328315092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516731" y="715963"/>
            <a:ext cx="5825729" cy="1036836"/>
          </a:xfrm>
        </p:spPr>
        <p:txBody>
          <a:bodyPr/>
          <a:lstStyle>
            <a:lvl1pPr>
              <a:defRPr/>
            </a:lvl1pPr>
          </a:lstStyle>
          <a:p>
            <a:r>
              <a:rPr lang="en-US" smtClean="0"/>
              <a:t>Click to edit Master title style</a:t>
            </a:r>
            <a:endParaRPr lang="fi-FI" dirty="0"/>
          </a:p>
        </p:txBody>
      </p:sp>
      <p:sp>
        <p:nvSpPr>
          <p:cNvPr id="4" name="Sisällön paikkamerkki 3"/>
          <p:cNvSpPr>
            <a:spLocks noGrp="1"/>
          </p:cNvSpPr>
          <p:nvPr>
            <p:ph sz="half" idx="2"/>
          </p:nvPr>
        </p:nvSpPr>
        <p:spPr>
          <a:xfrm>
            <a:off x="516731" y="2003426"/>
            <a:ext cx="2856310" cy="3317874"/>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a:p>
        </p:txBody>
      </p:sp>
      <p:sp>
        <p:nvSpPr>
          <p:cNvPr id="6" name="Sisällön paikkamerkki 5"/>
          <p:cNvSpPr>
            <a:spLocks noGrp="1"/>
          </p:cNvSpPr>
          <p:nvPr>
            <p:ph sz="quarter" idx="4"/>
          </p:nvPr>
        </p:nvSpPr>
        <p:spPr>
          <a:xfrm>
            <a:off x="3483770" y="2003426"/>
            <a:ext cx="2858691" cy="3329394"/>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a:p>
        </p:txBody>
      </p:sp>
      <p:sp>
        <p:nvSpPr>
          <p:cNvPr id="7" name="Rectangle 5"/>
          <p:cNvSpPr>
            <a:spLocks noGrp="1" noChangeArrowheads="1"/>
          </p:cNvSpPr>
          <p:nvPr>
            <p:ph type="ftr" sz="quarter" idx="10"/>
          </p:nvPr>
        </p:nvSpPr>
        <p:spPr bwMode="auto">
          <a:xfrm>
            <a:off x="1714500" y="6551614"/>
            <a:ext cx="3321844"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750" smtClean="0">
                <a:solidFill>
                  <a:srgbClr val="878989"/>
                </a:solidFill>
                <a:ea typeface="+mn-ea"/>
                <a:cs typeface="Arial" pitchFamily="34" charset="0"/>
              </a:defRPr>
            </a:lvl1pPr>
          </a:lstStyle>
          <a:p>
            <a:pPr>
              <a:defRPr/>
            </a:pPr>
            <a:r>
              <a:rPr lang="fi-FI" dirty="0"/>
              <a:t>Kalvosarjan tekijän nimi</a:t>
            </a:r>
          </a:p>
        </p:txBody>
      </p:sp>
      <p:sp>
        <p:nvSpPr>
          <p:cNvPr id="8" name="Rectangle 6"/>
          <p:cNvSpPr>
            <a:spLocks noGrp="1" noChangeArrowheads="1"/>
          </p:cNvSpPr>
          <p:nvPr>
            <p:ph type="sldNum" sz="quarter" idx="11"/>
          </p:nvPr>
        </p:nvSpPr>
        <p:spPr bwMode="auto">
          <a:xfrm>
            <a:off x="5089922" y="6551614"/>
            <a:ext cx="1094978"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750" smtClean="0">
                <a:solidFill>
                  <a:srgbClr val="878989"/>
                </a:solidFill>
                <a:ea typeface="+mn-ea"/>
                <a:cs typeface="Arial" pitchFamily="34" charset="0"/>
              </a:defRPr>
            </a:lvl1pPr>
          </a:lstStyle>
          <a:p>
            <a:pPr>
              <a:defRPr/>
            </a:pPr>
            <a:fld id="{D53BAA9B-895F-4C99-B997-8B087A3980E9}" type="slidenum">
              <a:rPr lang="fi-FI"/>
              <a:pPr>
                <a:defRPr/>
              </a:pPr>
              <a:t>‹#›</a:t>
            </a:fld>
            <a:endParaRPr lang="fi-FI"/>
          </a:p>
        </p:txBody>
      </p:sp>
      <p:sp>
        <p:nvSpPr>
          <p:cNvPr id="9" name="Rectangle 4"/>
          <p:cNvSpPr>
            <a:spLocks noGrp="1" noChangeArrowheads="1"/>
          </p:cNvSpPr>
          <p:nvPr>
            <p:ph type="dt" sz="half" idx="12"/>
          </p:nvPr>
        </p:nvSpPr>
        <p:spPr bwMode="auto">
          <a:xfrm>
            <a:off x="514350" y="6551614"/>
            <a:ext cx="1143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750" smtClean="0">
                <a:solidFill>
                  <a:srgbClr val="878989"/>
                </a:solidFill>
                <a:latin typeface="+mj-lt"/>
                <a:ea typeface="+mn-ea"/>
                <a:cs typeface="Arial" pitchFamily="34" charset="0"/>
              </a:defRPr>
            </a:lvl1pPr>
          </a:lstStyle>
          <a:p>
            <a:pPr>
              <a:defRPr/>
            </a:pPr>
            <a:endParaRPr lang="fi-FI"/>
          </a:p>
        </p:txBody>
      </p:sp>
    </p:spTree>
    <p:extLst>
      <p:ext uri="{BB962C8B-B14F-4D97-AF65-F5344CB8AC3E}">
        <p14:creationId xmlns:p14="http://schemas.microsoft.com/office/powerpoint/2010/main" val="2712176034"/>
      </p:ext>
    </p:extLst>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lvl1pPr marL="27675" indent="0" algn="ctr">
              <a:buNone/>
              <a:defRPr sz="3200"/>
            </a:lvl1pPr>
            <a:lvl2pPr marL="337500" indent="0" algn="ctr">
              <a:buNone/>
              <a:defRPr sz="2800"/>
            </a:lvl2pPr>
            <a:lvl3pPr marL="607500" indent="0" algn="ctr">
              <a:buNone/>
              <a:defRPr sz="2800"/>
            </a:lvl3pPr>
            <a:lvl4pPr marL="877500" indent="0" algn="ctr">
              <a:buNone/>
              <a:defRPr sz="2000"/>
            </a:lvl4pPr>
            <a:lvl5pPr marL="1093500" indent="0" algn="ctr">
              <a:buNone/>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51420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8664" y="1761069"/>
            <a:ext cx="5394685" cy="1828813"/>
          </a:xfrm>
        </p:spPr>
        <p:txBody>
          <a:bodyPr anchor="b"/>
          <a:lstStyle>
            <a:lvl1pPr algn="ctr">
              <a:defRPr sz="3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728664" y="3589879"/>
            <a:ext cx="5394685" cy="1507054"/>
          </a:xfrm>
        </p:spPr>
        <p:txBody>
          <a:bodyPr anchor="t"/>
          <a:lstStyle>
            <a:lvl1pPr marL="0" indent="0" algn="ct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0FFEF4-6DFB-40EC-A31E-79632E98FD5E}" type="datetimeFigureOut">
              <a:rPr lang="fi-FI" smtClean="0"/>
              <a:t>5.3.2017</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922093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14011" y="1732449"/>
            <a:ext cx="2846530" cy="405875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89127" y="1732451"/>
            <a:ext cx="2848874" cy="4058751"/>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F0FFEF4-6DFB-40EC-A31E-79632E98FD5E}" type="datetimeFigureOut">
              <a:rPr lang="fi-FI" smtClean="0"/>
              <a:t>5.3.2017</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1672423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Slate-V2-S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009" y="1770324"/>
            <a:ext cx="2840567" cy="4112953"/>
          </a:xfrm>
          <a:prstGeom prst="rect">
            <a:avLst/>
          </a:prstGeom>
        </p:spPr>
      </p:pic>
      <p:pic>
        <p:nvPicPr>
          <p:cNvPr id="14" name="Picture 13" descr="Slate-V2-S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7434" y="1770324"/>
            <a:ext cx="2840567" cy="4112953"/>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65803" y="1835254"/>
            <a:ext cx="2742944" cy="544884"/>
          </a:xfrm>
        </p:spPr>
        <p:txBody>
          <a:bodyPr anchor="b">
            <a:noAutofit/>
          </a:bodyPr>
          <a:lstStyle>
            <a:lvl1pPr marL="0" indent="0" algn="ctr">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565803" y="2380139"/>
            <a:ext cx="2742944" cy="3411063"/>
          </a:xfrm>
        </p:spPr>
        <p:txBody>
          <a:bodyPr anchor="t">
            <a:normAutofit/>
          </a:bodyPr>
          <a:lstStyle>
            <a:lvl1pPr>
              <a:defRPr sz="1350"/>
            </a:lvl1pPr>
            <a:lvl2pPr>
              <a:defRPr sz="1200"/>
            </a:lvl2pPr>
            <a:lvl3pPr>
              <a:defRPr sz="1050"/>
            </a:lvl3pPr>
            <a:lvl4pPr>
              <a:defRPr sz="900"/>
            </a:lvl4pPr>
            <a:lvl5pPr>
              <a:defRPr sz="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540919" y="1835256"/>
            <a:ext cx="2753624" cy="544883"/>
          </a:xfrm>
        </p:spPr>
        <p:txBody>
          <a:bodyPr anchor="b">
            <a:noAutofit/>
          </a:bodyPr>
          <a:lstStyle>
            <a:lvl1pPr marL="0" indent="0" algn="ctr">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540919" y="2380139"/>
            <a:ext cx="2753624" cy="3411063"/>
          </a:xfrm>
        </p:spPr>
        <p:txBody>
          <a:bodyPr anchor="t">
            <a:normAutofit/>
          </a:bodyPr>
          <a:lstStyle>
            <a:lvl1pPr>
              <a:defRPr sz="1350"/>
            </a:lvl1pPr>
            <a:lvl2pPr>
              <a:defRPr sz="1200"/>
            </a:lvl2pPr>
            <a:lvl3pPr>
              <a:defRPr sz="1050"/>
            </a:lvl3pPr>
            <a:lvl4pPr>
              <a:defRPr sz="900"/>
            </a:lvl4pPr>
            <a:lvl5pPr>
              <a:defRPr sz="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F0FFEF4-6DFB-40EC-A31E-79632E98FD5E}" type="datetimeFigureOut">
              <a:rPr lang="fi-FI" smtClean="0"/>
              <a:t>5.3.2017</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1149307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F0FFEF4-6DFB-40EC-A31E-79632E98FD5E}" type="datetimeFigureOut">
              <a:rPr lang="fi-FI" smtClean="0"/>
              <a:t>5.3.2017</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2147294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0FFEF4-6DFB-40EC-A31E-79632E98FD5E}" type="datetimeFigureOut">
              <a:rPr lang="fi-FI" smtClean="0"/>
              <a:t>5.3.2017</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254939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011" y="609600"/>
            <a:ext cx="2085125" cy="1821918"/>
          </a:xfrm>
        </p:spPr>
        <p:txBody>
          <a:bodyPr anchor="b">
            <a:normAutofit/>
          </a:bodyPr>
          <a:lstStyle>
            <a:lvl1pPr algn="ctr">
              <a:defRPr sz="1800" b="0"/>
            </a:lvl1pPr>
          </a:lstStyle>
          <a:p>
            <a:r>
              <a:rPr lang="en-US" smtClean="0"/>
              <a:t>Click to edit Master title style</a:t>
            </a:r>
            <a:endParaRPr lang="en-US" dirty="0"/>
          </a:p>
        </p:txBody>
      </p:sp>
      <p:sp>
        <p:nvSpPr>
          <p:cNvPr id="3" name="Content Placeholder 2"/>
          <p:cNvSpPr>
            <a:spLocks noGrp="1"/>
          </p:cNvSpPr>
          <p:nvPr>
            <p:ph idx="1"/>
          </p:nvPr>
        </p:nvSpPr>
        <p:spPr>
          <a:xfrm>
            <a:off x="2731294" y="609600"/>
            <a:ext cx="3606707" cy="51816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14011" y="2431518"/>
            <a:ext cx="2085125" cy="3359681"/>
          </a:xfrm>
        </p:spPr>
        <p:txBody>
          <a:bodyPr anchor="t">
            <a:normAutofit/>
          </a:bodyPr>
          <a:lstStyle>
            <a:lvl1pPr marL="0" indent="0" algn="ctr">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0FFEF4-6DFB-40EC-A31E-79632E98FD5E}" type="datetimeFigureOut">
              <a:rPr lang="fi-FI" smtClean="0"/>
              <a:t>5.3.2017</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2234151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2" name="Picture 11" descr="Slate-V2-S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3740" y="609923"/>
            <a:ext cx="2571110" cy="5205472"/>
          </a:xfrm>
          <a:prstGeom prst="rect">
            <a:avLst/>
          </a:prstGeom>
        </p:spPr>
      </p:pic>
      <p:sp>
        <p:nvSpPr>
          <p:cNvPr id="2" name="Title 1"/>
          <p:cNvSpPr>
            <a:spLocks noGrp="1"/>
          </p:cNvSpPr>
          <p:nvPr>
            <p:ph type="title"/>
          </p:nvPr>
        </p:nvSpPr>
        <p:spPr>
          <a:xfrm>
            <a:off x="514010" y="609923"/>
            <a:ext cx="2943507" cy="1829338"/>
          </a:xfrm>
        </p:spPr>
        <p:txBody>
          <a:bodyPr anchor="b">
            <a:no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732547" y="743989"/>
            <a:ext cx="2374031" cy="4912822"/>
          </a:xfrm>
          <a:effectLst>
            <a:outerShdw blurRad="38100" dist="25400" dir="4440000">
              <a:srgbClr val="000000">
                <a:alpha val="36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4" name="Text Placeholder 3"/>
          <p:cNvSpPr>
            <a:spLocks noGrp="1"/>
          </p:cNvSpPr>
          <p:nvPr>
            <p:ph type="body" sz="half" idx="2"/>
          </p:nvPr>
        </p:nvSpPr>
        <p:spPr>
          <a:xfrm>
            <a:off x="514010" y="2439261"/>
            <a:ext cx="2943507" cy="3376134"/>
          </a:xfrm>
        </p:spPr>
        <p:txBody>
          <a:bodyPr anchor="t">
            <a:normAutofit/>
          </a:bodyPr>
          <a:lstStyle>
            <a:lvl1pPr marL="0" indent="0" algn="ctr">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0FFEF4-6DFB-40EC-A31E-79632E98FD5E}" type="datetimeFigureOut">
              <a:rPr lang="fi-FI" smtClean="0"/>
              <a:t>5.3.2017</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2290089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4009" y="609600"/>
            <a:ext cx="582399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14009" y="1732451"/>
            <a:ext cx="582399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319289" y="5883277"/>
            <a:ext cx="1543050" cy="365125"/>
          </a:xfrm>
          <a:prstGeom prst="rect">
            <a:avLst/>
          </a:prstGeom>
        </p:spPr>
        <p:txBody>
          <a:bodyPr vert="horz" lIns="91440" tIns="45720" rIns="91440" bIns="45720" rtlCol="0" anchor="ctr"/>
          <a:lstStyle>
            <a:lvl1pPr algn="r">
              <a:defRPr sz="750">
                <a:solidFill>
                  <a:schemeClr val="tx1">
                    <a:lumMod val="95000"/>
                  </a:schemeClr>
                </a:solidFill>
                <a:effectLst>
                  <a:outerShdw blurRad="50800" dist="38100" dir="2700000" algn="tl" rotWithShape="0">
                    <a:schemeClr val="bg1">
                      <a:alpha val="43000"/>
                    </a:schemeClr>
                  </a:outerShdw>
                </a:effectLst>
              </a:defRPr>
            </a:lvl1pPr>
          </a:lstStyle>
          <a:p>
            <a:fld id="{FF0FFEF4-6DFB-40EC-A31E-79632E98FD5E}" type="datetimeFigureOut">
              <a:rPr lang="fi-FI" smtClean="0"/>
              <a:t>5.3.2017</a:t>
            </a:fld>
            <a:endParaRPr lang="fi-FI"/>
          </a:p>
        </p:txBody>
      </p:sp>
      <p:sp>
        <p:nvSpPr>
          <p:cNvPr id="5" name="Footer Placeholder 4"/>
          <p:cNvSpPr>
            <a:spLocks noGrp="1"/>
          </p:cNvSpPr>
          <p:nvPr>
            <p:ph type="ftr" sz="quarter" idx="3"/>
          </p:nvPr>
        </p:nvSpPr>
        <p:spPr>
          <a:xfrm>
            <a:off x="514011" y="5883277"/>
            <a:ext cx="3753487" cy="365125"/>
          </a:xfrm>
          <a:prstGeom prst="rect">
            <a:avLst/>
          </a:prstGeom>
        </p:spPr>
        <p:txBody>
          <a:bodyPr vert="horz" lIns="91440" tIns="45720" rIns="91440" bIns="45720" rtlCol="0" anchor="ctr"/>
          <a:lstStyle>
            <a:lvl1pPr algn="l">
              <a:defRPr sz="750">
                <a:solidFill>
                  <a:schemeClr val="tx1">
                    <a:lumMod val="95000"/>
                  </a:schemeClr>
                </a:solidFill>
                <a:effectLst>
                  <a:outerShdw blurRad="50800" dist="38100" dir="2700000" algn="tl" rotWithShape="0">
                    <a:schemeClr val="bg1">
                      <a:alpha val="43000"/>
                    </a:schemeClr>
                  </a:outerShdw>
                </a:effectLst>
              </a:defRPr>
            </a:lvl1pPr>
          </a:lstStyle>
          <a:p>
            <a:endParaRPr lang="fi-FI"/>
          </a:p>
        </p:txBody>
      </p:sp>
      <p:sp>
        <p:nvSpPr>
          <p:cNvPr id="6" name="Slide Number Placeholder 5"/>
          <p:cNvSpPr>
            <a:spLocks noGrp="1"/>
          </p:cNvSpPr>
          <p:nvPr>
            <p:ph type="sldNum" sz="quarter" idx="4"/>
          </p:nvPr>
        </p:nvSpPr>
        <p:spPr>
          <a:xfrm>
            <a:off x="5914132" y="5883277"/>
            <a:ext cx="423869" cy="365125"/>
          </a:xfrm>
          <a:prstGeom prst="rect">
            <a:avLst/>
          </a:prstGeom>
        </p:spPr>
        <p:txBody>
          <a:bodyPr vert="horz" lIns="91440" tIns="45720" rIns="91440" bIns="45720" rtlCol="0" anchor="ctr"/>
          <a:lstStyle>
            <a:lvl1pPr algn="r">
              <a:defRPr sz="750">
                <a:solidFill>
                  <a:schemeClr val="tx1">
                    <a:lumMod val="95000"/>
                  </a:schemeClr>
                </a:solidFill>
                <a:effectLst>
                  <a:outerShdw blurRad="50800" dist="38100" dir="2700000" algn="tl" rotWithShape="0">
                    <a:schemeClr val="bg1">
                      <a:alpha val="43000"/>
                    </a:schemeClr>
                  </a:outerShdw>
                </a:effectLst>
              </a:defRPr>
            </a:lvl1pPr>
          </a:lstStyle>
          <a:p>
            <a:fld id="{6FD74ECF-7A9A-4E0E-BB51-E3F504E40450}" type="slidenum">
              <a:rPr lang="fi-FI" smtClean="0"/>
              <a:t>‹#›</a:t>
            </a:fld>
            <a:endParaRPr lang="fi-FI"/>
          </a:p>
        </p:txBody>
      </p:sp>
    </p:spTree>
    <p:extLst>
      <p:ext uri="{BB962C8B-B14F-4D97-AF65-F5344CB8AC3E}">
        <p14:creationId xmlns:p14="http://schemas.microsoft.com/office/powerpoint/2010/main" val="772523863"/>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 id="2147483697" r:id="rId19"/>
  </p:sldLayoutIdLst>
  <p:txStyles>
    <p:titleStyle>
      <a:lvl1pPr algn="ctr" defTabSz="342900" rtl="0" eaLnBrk="1" latinLnBrk="0" hangingPunct="1">
        <a:spcBef>
          <a:spcPct val="0"/>
        </a:spcBef>
        <a:buNone/>
        <a:defRPr sz="3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29500" algn="l" defTabSz="342900" rtl="0" eaLnBrk="1" latinLnBrk="0" hangingPunct="1">
        <a:spcBef>
          <a:spcPct val="20000"/>
        </a:spcBef>
        <a:spcAft>
          <a:spcPts val="450"/>
        </a:spcAft>
        <a:buClr>
          <a:schemeClr val="tx2"/>
        </a:buClr>
        <a:buSzPct val="70000"/>
        <a:buFont typeface="Wingdings 2" charset="2"/>
        <a:buChar char=""/>
        <a:defRPr sz="15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540000" indent="-202500" algn="l" defTabSz="342900" rtl="0" eaLnBrk="1" latinLnBrk="0" hangingPunct="1">
        <a:spcBef>
          <a:spcPct val="20000"/>
        </a:spcBef>
        <a:spcAft>
          <a:spcPts val="450"/>
        </a:spcAft>
        <a:buClr>
          <a:schemeClr val="tx2"/>
        </a:buClr>
        <a:buSzPct val="70000"/>
        <a:buFont typeface="Wingdings 2" charset="2"/>
        <a:buChar char=""/>
        <a:defRPr sz="13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769500" indent="-162000" algn="l" defTabSz="342900" rtl="0" eaLnBrk="1" latinLnBrk="0" hangingPunct="1">
        <a:spcBef>
          <a:spcPct val="20000"/>
        </a:spcBef>
        <a:spcAft>
          <a:spcPts val="450"/>
        </a:spcAft>
        <a:buClr>
          <a:schemeClr val="tx2"/>
        </a:buClr>
        <a:buSzPct val="70000"/>
        <a:buFont typeface="Wingdings 2" charset="2"/>
        <a:buChar char=""/>
        <a:defRPr sz="12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039500" indent="-162000" algn="l" defTabSz="342900" rtl="0" eaLnBrk="1" latinLnBrk="0" hangingPunct="1">
        <a:spcBef>
          <a:spcPct val="20000"/>
        </a:spcBef>
        <a:spcAft>
          <a:spcPts val="450"/>
        </a:spcAft>
        <a:buClr>
          <a:schemeClr val="tx2"/>
        </a:buClr>
        <a:buSzPct val="70000"/>
        <a:buFont typeface="Wingdings 2" charset="2"/>
        <a:buChar char=""/>
        <a:defRPr sz="10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255500" indent="-162000" algn="l" defTabSz="342900" rtl="0" eaLnBrk="1" latinLnBrk="0" hangingPunct="1">
        <a:spcBef>
          <a:spcPct val="20000"/>
        </a:spcBef>
        <a:spcAft>
          <a:spcPts val="450"/>
        </a:spcAft>
        <a:buClr>
          <a:schemeClr val="tx2"/>
        </a:buClr>
        <a:buSzPct val="70000"/>
        <a:buFont typeface="Wingdings 2" charset="2"/>
        <a:buChar char=""/>
        <a:defRPr sz="10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1510950" indent="-171450" algn="l" defTabSz="342900" rtl="0" eaLnBrk="1" latinLnBrk="0" hangingPunct="1">
        <a:spcBef>
          <a:spcPct val="20000"/>
        </a:spcBef>
        <a:spcAft>
          <a:spcPts val="450"/>
        </a:spcAft>
        <a:buClr>
          <a:schemeClr val="tx2"/>
        </a:buClr>
        <a:buSzPct val="70000"/>
        <a:buFont typeface="Wingdings 2" charset="2"/>
        <a:buChar char=""/>
        <a:defRPr sz="10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1801350" indent="-171450" algn="l" defTabSz="342900" rtl="0" eaLnBrk="1" latinLnBrk="0" hangingPunct="1">
        <a:spcBef>
          <a:spcPct val="20000"/>
        </a:spcBef>
        <a:spcAft>
          <a:spcPts val="450"/>
        </a:spcAft>
        <a:buClr>
          <a:schemeClr val="tx2"/>
        </a:buClr>
        <a:buSzPct val="70000"/>
        <a:buFont typeface="Wingdings 2" charset="2"/>
        <a:buChar char=""/>
        <a:defRPr sz="10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091750" indent="-171450" algn="l" defTabSz="342900" rtl="0" eaLnBrk="1" latinLnBrk="0" hangingPunct="1">
        <a:spcBef>
          <a:spcPct val="20000"/>
        </a:spcBef>
        <a:spcAft>
          <a:spcPts val="450"/>
        </a:spcAft>
        <a:buClr>
          <a:schemeClr val="tx2"/>
        </a:buClr>
        <a:buSzPct val="70000"/>
        <a:buFont typeface="Wingdings 2" charset="2"/>
        <a:buChar char=""/>
        <a:defRPr sz="10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2329650" indent="-171450" algn="l" defTabSz="342900" rtl="0" eaLnBrk="1" latinLnBrk="0" hangingPunct="1">
        <a:spcBef>
          <a:spcPct val="20000"/>
        </a:spcBef>
        <a:spcAft>
          <a:spcPts val="450"/>
        </a:spcAft>
        <a:buClr>
          <a:schemeClr val="tx2"/>
        </a:buClr>
        <a:buSzPct val="70000"/>
        <a:buFont typeface="Wingdings 2" charset="2"/>
        <a:buChar char=""/>
        <a:defRPr sz="10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tv2.yle.fi/juttuarkisto/ajankohtaista/kanavakonsultit-2012" TargetMode="Externa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hyperlink" Target="http://fi.wikipedia.org/wiki/Englannin_kieli" TargetMode="External"/><Relationship Id="rId2" Type="http://schemas.openxmlformats.org/officeDocument/2006/relationships/audio" Target="../media/audio1.wav"/><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hyperlink" Target="http://fi.wikipedia.org/wiki/Virus" TargetMode="External"/><Relationship Id="rId2" Type="http://schemas.openxmlformats.org/officeDocument/2006/relationships/hyperlink" Target="http://fi.wikipedia.org/wiki/Meemi" TargetMode="Externa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hyperlink" Target="http://www.google.fi/url?sa=i&amp;rct=j&amp;q=ice+bug+shoe+box&amp;source=images&amp;cd=&amp;cad=rja&amp;docid=9R2xfTfOkAfiqM&amp;tbnid=1DyEhB9wS3YFvM:&amp;ved=0CAUQjRw&amp;url=http://durak.org/photos/seandreilinger/3448778032/Icebug-Mens-PYTHO-L-BUGrip-Trail-Running-Shoes&amp;ei=Dn1AUbyDCMLatAaF9IFQ&amp;bvm=bv.43287494,d.Yms&amp;psig=AFQjCNHjsLYtJAz9sDgndQcL_AnLyW1mjA&amp;ust=1363267186866479"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 Id="rId4" Type="http://schemas.openxmlformats.org/officeDocument/2006/relationships/image" Target="../media/image14.jpeg"/></Relationships>
</file>

<file path=ppt/slides/_rels/slide28.xml.rels><?xml version="1.0" encoding="UTF-8" standalone="yes"?>
<Relationships xmlns="http://schemas.openxmlformats.org/package/2006/relationships"><Relationship Id="rId2" Type="http://schemas.openxmlformats.org/officeDocument/2006/relationships/hyperlink" Target="http://www.youtube.com/watch?v=qHci5Cjdo5Y" TargetMode="Externa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2" Type="http://schemas.openxmlformats.org/officeDocument/2006/relationships/hyperlink" Target="http://www.youtube.com/watch?v=BMm12Uurdqo" TargetMode="Externa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8.xml"/><Relationship Id="rId4" Type="http://schemas.openxmlformats.org/officeDocument/2006/relationships/image" Target="../media/image1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lainherrat-taust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0685" y="228049"/>
            <a:ext cx="6552679" cy="368588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SuperTEAM_punainen_neg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6952" y="5550491"/>
            <a:ext cx="1118869" cy="111886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453001" y="4714835"/>
            <a:ext cx="1988045" cy="946413"/>
          </a:xfrm>
          <a:prstGeom prst="rect">
            <a:avLst/>
          </a:prstGeom>
          <a:noFill/>
        </p:spPr>
        <p:txBody>
          <a:bodyPr wrap="none" rtlCol="0">
            <a:spAutoFit/>
          </a:bodyPr>
          <a:lstStyle/>
          <a:p>
            <a:pPr algn="ctr"/>
            <a:endParaRPr lang="fi-FI" sz="2800" dirty="0" smtClean="0"/>
          </a:p>
          <a:p>
            <a:pPr algn="ctr"/>
            <a:r>
              <a:rPr lang="fi-FI" sz="1400" dirty="0" smtClean="0"/>
              <a:t>Laura-Maija Hero 2017</a:t>
            </a:r>
            <a:endParaRPr lang="fi-FI" sz="1400" dirty="0"/>
          </a:p>
          <a:p>
            <a:pPr algn="ctr"/>
            <a:endParaRPr lang="fi-FI" sz="1350" dirty="0"/>
          </a:p>
        </p:txBody>
      </p:sp>
      <p:sp>
        <p:nvSpPr>
          <p:cNvPr id="5" name="Otsikko 1"/>
          <p:cNvSpPr>
            <a:spLocks noGrp="1"/>
          </p:cNvSpPr>
          <p:nvPr>
            <p:ph type="ctrTitle"/>
          </p:nvPr>
        </p:nvSpPr>
        <p:spPr>
          <a:xfrm>
            <a:off x="692696" y="3303862"/>
            <a:ext cx="5310020" cy="1828801"/>
          </a:xfrm>
        </p:spPr>
        <p:txBody>
          <a:bodyPr>
            <a:normAutofit/>
          </a:bodyPr>
          <a:lstStyle/>
          <a:p>
            <a:r>
              <a:rPr lang="fi-FI" dirty="0" smtClean="0">
                <a:latin typeface="Garamond" panose="02020404030301010803" pitchFamily="18" charset="0"/>
              </a:rPr>
              <a:t>Innovaation implementointi</a:t>
            </a:r>
            <a:endParaRPr lang="fi-FI" dirty="0">
              <a:latin typeface="Garamond" panose="02020404030301010803" pitchFamily="18" charset="0"/>
            </a:endParaRPr>
          </a:p>
        </p:txBody>
      </p:sp>
    </p:spTree>
    <p:extLst>
      <p:ext uri="{BB962C8B-B14F-4D97-AF65-F5344CB8AC3E}">
        <p14:creationId xmlns:p14="http://schemas.microsoft.com/office/powerpoint/2010/main" val="6070989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FD74ECF-7A9A-4E0E-BB51-E3F504E40450}" type="slidenum">
              <a:rPr lang="fi-FI" smtClean="0"/>
              <a:t>10</a:t>
            </a:fld>
            <a:endParaRPr lang="fi-FI"/>
          </a:p>
        </p:txBody>
      </p:sp>
      <p:sp>
        <p:nvSpPr>
          <p:cNvPr id="7" name="Tekstiruutu 7"/>
          <p:cNvSpPr txBox="1">
            <a:spLocks noGrp="1"/>
          </p:cNvSpPr>
          <p:nvPr>
            <p:ph type="ctrTitle"/>
          </p:nvPr>
        </p:nvSpPr>
        <p:spPr>
          <a:xfrm>
            <a:off x="1124744" y="1701969"/>
            <a:ext cx="4661854" cy="1815882"/>
          </a:xfrm>
          <a:prstGeom prst="rect">
            <a:avLst/>
          </a:prstGeom>
          <a:noFill/>
        </p:spPr>
        <p:txBody>
          <a:bodyPr wrap="none" rtlCol="0">
            <a:spAutoFit/>
          </a:bodyPr>
          <a:lstStyle/>
          <a:p>
            <a:pPr algn="ctr"/>
            <a:r>
              <a:rPr lang="fi-FI" sz="2800" dirty="0" smtClean="0"/>
              <a:t>Ilmainen PR… on asiakkaan </a:t>
            </a:r>
            <a:br>
              <a:rPr lang="fi-FI" sz="2800" dirty="0" smtClean="0"/>
            </a:br>
            <a:r>
              <a:rPr lang="fi-FI" sz="2800" dirty="0" smtClean="0"/>
              <a:t>näkövinkkelistä kaikkein </a:t>
            </a:r>
            <a:br>
              <a:rPr lang="fi-FI" sz="2800" dirty="0" smtClean="0"/>
            </a:br>
            <a:r>
              <a:rPr lang="fi-FI" sz="2800" dirty="0" smtClean="0"/>
              <a:t>luotettavin viesti!</a:t>
            </a:r>
            <a:br>
              <a:rPr lang="fi-FI" sz="2800" dirty="0" smtClean="0"/>
            </a:br>
            <a:r>
              <a:rPr lang="fi-FI" sz="2800" dirty="0" smtClean="0"/>
              <a:t>Kuinka se ansaitaan??</a:t>
            </a:r>
            <a:endParaRPr lang="fi-FI" sz="2800" dirty="0"/>
          </a:p>
        </p:txBody>
      </p:sp>
    </p:spTree>
    <p:extLst>
      <p:ext uri="{BB962C8B-B14F-4D97-AF65-F5344CB8AC3E}">
        <p14:creationId xmlns:p14="http://schemas.microsoft.com/office/powerpoint/2010/main" val="27343767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iruutu 7"/>
          <p:cNvSpPr txBox="1"/>
          <p:nvPr/>
        </p:nvSpPr>
        <p:spPr>
          <a:xfrm>
            <a:off x="1484784" y="1772816"/>
            <a:ext cx="3816424" cy="3970318"/>
          </a:xfrm>
          <a:prstGeom prst="rect">
            <a:avLst/>
          </a:prstGeom>
          <a:noFill/>
        </p:spPr>
        <p:txBody>
          <a:bodyPr wrap="square" rtlCol="0">
            <a:spAutoFit/>
          </a:bodyPr>
          <a:lstStyle/>
          <a:p>
            <a:pPr algn="ctr"/>
            <a:r>
              <a:rPr lang="fi-FI" dirty="0" smtClean="0">
                <a:solidFill>
                  <a:srgbClr val="FF0000"/>
                </a:solidFill>
              </a:rPr>
              <a:t>Älä mieti kanavalähtöisesti – </a:t>
            </a:r>
            <a:r>
              <a:rPr lang="fi-FI" dirty="0" err="1" smtClean="0">
                <a:solidFill>
                  <a:srgbClr val="FF0000"/>
                </a:solidFill>
              </a:rPr>
              <a:t>tottakai</a:t>
            </a:r>
            <a:r>
              <a:rPr lang="fi-FI" dirty="0" smtClean="0">
                <a:solidFill>
                  <a:srgbClr val="FF0000"/>
                </a:solidFill>
              </a:rPr>
              <a:t> kaikki kanavat käytetään.. Kunhan keksitään sisältö!</a:t>
            </a:r>
          </a:p>
          <a:p>
            <a:pPr algn="ctr"/>
            <a:endParaRPr lang="fi-FI" dirty="0" smtClean="0">
              <a:solidFill>
                <a:srgbClr val="FF0000"/>
              </a:solidFill>
            </a:endParaRPr>
          </a:p>
          <a:p>
            <a:pPr algn="ctr"/>
            <a:r>
              <a:rPr lang="fi-FI" dirty="0" smtClean="0">
                <a:solidFill>
                  <a:srgbClr val="FF0000"/>
                </a:solidFill>
              </a:rPr>
              <a:t>Varmista uutisarvo!</a:t>
            </a:r>
          </a:p>
          <a:p>
            <a:pPr algn="ctr"/>
            <a:endParaRPr lang="fi-FI" dirty="0" smtClean="0">
              <a:solidFill>
                <a:srgbClr val="FF0000"/>
              </a:solidFill>
            </a:endParaRPr>
          </a:p>
          <a:p>
            <a:pPr algn="ctr"/>
            <a:r>
              <a:rPr lang="fi-FI" dirty="0" smtClean="0">
                <a:solidFill>
                  <a:srgbClr val="FF0000"/>
                </a:solidFill>
              </a:rPr>
              <a:t>Varmista yhteinen kokemusrajapinta asiakkaan kanssa!</a:t>
            </a:r>
          </a:p>
          <a:p>
            <a:pPr algn="ctr"/>
            <a:endParaRPr lang="fi-FI" dirty="0" smtClean="0">
              <a:solidFill>
                <a:srgbClr val="FF0000"/>
              </a:solidFill>
            </a:endParaRPr>
          </a:p>
          <a:p>
            <a:pPr algn="ctr"/>
            <a:r>
              <a:rPr lang="fi-FI" dirty="0" smtClean="0">
                <a:solidFill>
                  <a:srgbClr val="FF0000"/>
                </a:solidFill>
              </a:rPr>
              <a:t>Mistä tunneside?</a:t>
            </a:r>
          </a:p>
          <a:p>
            <a:pPr algn="ctr"/>
            <a:endParaRPr lang="fi-FI" dirty="0">
              <a:solidFill>
                <a:srgbClr val="FF0000"/>
              </a:solidFill>
            </a:endParaRPr>
          </a:p>
          <a:p>
            <a:pPr algn="ctr"/>
            <a:r>
              <a:rPr lang="fi-FI" dirty="0" smtClean="0">
                <a:solidFill>
                  <a:srgbClr val="FF0000"/>
                </a:solidFill>
              </a:rPr>
              <a:t>Se ISO idea??????</a:t>
            </a:r>
          </a:p>
          <a:p>
            <a:pPr algn="ctr"/>
            <a:endParaRPr lang="fi-FI" dirty="0" smtClean="0">
              <a:solidFill>
                <a:srgbClr val="FF0000"/>
              </a:solidFill>
            </a:endParaRPr>
          </a:p>
          <a:p>
            <a:pPr algn="ctr"/>
            <a:endParaRPr lang="fi-FI" dirty="0">
              <a:solidFill>
                <a:srgbClr val="FF0000"/>
              </a:solidFill>
            </a:endParaRPr>
          </a:p>
        </p:txBody>
      </p:sp>
    </p:spTree>
    <p:extLst>
      <p:ext uri="{BB962C8B-B14F-4D97-AF65-F5344CB8AC3E}">
        <p14:creationId xmlns:p14="http://schemas.microsoft.com/office/powerpoint/2010/main" val="14566465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a:t>Asiakkaan sitouttaminen </a:t>
            </a:r>
            <a:r>
              <a:rPr lang="fi-FI" dirty="0" err="1" smtClean="0"/>
              <a:t>brändilähettilääksi</a:t>
            </a:r>
            <a:endParaRPr lang="fi-FI" dirty="0"/>
          </a:p>
        </p:txBody>
      </p:sp>
      <p:sp>
        <p:nvSpPr>
          <p:cNvPr id="3" name="Content Placeholder 2"/>
          <p:cNvSpPr>
            <a:spLocks noGrp="1"/>
          </p:cNvSpPr>
          <p:nvPr>
            <p:ph idx="1"/>
          </p:nvPr>
        </p:nvSpPr>
        <p:spPr/>
        <p:txBody>
          <a:bodyPr>
            <a:noAutofit/>
          </a:bodyPr>
          <a:lstStyle/>
          <a:p>
            <a:pPr>
              <a:buFont typeface="Arial" pitchFamily="34" charset="0"/>
              <a:buChar char="•"/>
            </a:pPr>
            <a:r>
              <a:rPr lang="fi-FI" dirty="0"/>
              <a:t>Elämyksellisyys</a:t>
            </a:r>
            <a:r>
              <a:rPr lang="fi-FI" dirty="0"/>
              <a:t>, </a:t>
            </a:r>
            <a:r>
              <a:rPr lang="fi-FI" dirty="0" err="1"/>
              <a:t>osallistaminen</a:t>
            </a:r>
            <a:r>
              <a:rPr lang="fi-FI" dirty="0"/>
              <a:t> ja </a:t>
            </a:r>
            <a:r>
              <a:rPr lang="fi-FI" dirty="0"/>
              <a:t>yhteisöllisyys </a:t>
            </a:r>
            <a:r>
              <a:rPr lang="fi-FI" dirty="0"/>
              <a:t>toimivat kilpailukeinoina </a:t>
            </a:r>
            <a:r>
              <a:rPr lang="fi-FI" dirty="0" err="1"/>
              <a:t>brändien</a:t>
            </a:r>
            <a:r>
              <a:rPr lang="fi-FI" dirty="0"/>
              <a:t> suosiota rakennettaessa</a:t>
            </a:r>
            <a:r>
              <a:rPr lang="fi-FI" dirty="0"/>
              <a:t>. </a:t>
            </a:r>
            <a:endParaRPr lang="fi-FI" dirty="0"/>
          </a:p>
          <a:p>
            <a:pPr>
              <a:buFont typeface="Arial" pitchFamily="34" charset="0"/>
              <a:buChar char="•"/>
            </a:pPr>
            <a:r>
              <a:rPr lang="fi-FI" dirty="0"/>
              <a:t>Tunteisiin </a:t>
            </a:r>
            <a:r>
              <a:rPr lang="fi-FI" dirty="0"/>
              <a:t>vetoaminen </a:t>
            </a:r>
            <a:r>
              <a:rPr lang="fi-FI" dirty="0"/>
              <a:t>edesauttaa kuluttajan </a:t>
            </a:r>
            <a:r>
              <a:rPr lang="fi-FI" dirty="0"/>
              <a:t>ja tuotteen </a:t>
            </a:r>
            <a:r>
              <a:rPr lang="fi-FI" dirty="0"/>
              <a:t>välisen </a:t>
            </a:r>
            <a:r>
              <a:rPr lang="fi-FI" dirty="0"/>
              <a:t>siteen muodostumista. </a:t>
            </a:r>
          </a:p>
          <a:p>
            <a:pPr>
              <a:buFont typeface="Arial" pitchFamily="34" charset="0"/>
              <a:buChar char="•"/>
            </a:pPr>
            <a:r>
              <a:rPr lang="fi-FI" dirty="0"/>
              <a:t>Huomiotalous: erottuminen</a:t>
            </a:r>
          </a:p>
          <a:p>
            <a:pPr>
              <a:buFont typeface="Arial" pitchFamily="34" charset="0"/>
              <a:buChar char="•"/>
            </a:pPr>
            <a:r>
              <a:rPr lang="fi-FI" dirty="0"/>
              <a:t>Tuotteen </a:t>
            </a:r>
            <a:r>
              <a:rPr lang="fi-FI" dirty="0"/>
              <a:t>tai palvelun </a:t>
            </a:r>
            <a:r>
              <a:rPr lang="fi-FI" dirty="0"/>
              <a:t>esittelemisen sijaan pyrkimyksenä </a:t>
            </a:r>
            <a:r>
              <a:rPr lang="fi-FI" dirty="0"/>
              <a:t>on ”</a:t>
            </a:r>
            <a:r>
              <a:rPr lang="fi-FI" dirty="0"/>
              <a:t>herätellä </a:t>
            </a:r>
            <a:r>
              <a:rPr lang="fi-FI" dirty="0"/>
              <a:t>mielikuvia, tunteita ja reaktioita, on tultava </a:t>
            </a:r>
            <a:r>
              <a:rPr lang="fi-FI" dirty="0"/>
              <a:t>tunnetuksi ja </a:t>
            </a:r>
            <a:r>
              <a:rPr lang="fi-FI" dirty="0"/>
              <a:t>arvostetuksi ja ennen kaikkea tuntua joltakin” </a:t>
            </a:r>
            <a:r>
              <a:rPr lang="fi-FI" dirty="0"/>
              <a:t>			</a:t>
            </a:r>
          </a:p>
        </p:txBody>
      </p:sp>
      <p:sp>
        <p:nvSpPr>
          <p:cNvPr id="5" name="Slide Number Placeholder 4"/>
          <p:cNvSpPr>
            <a:spLocks noGrp="1"/>
          </p:cNvSpPr>
          <p:nvPr>
            <p:ph type="sldNum" sz="quarter" idx="4294967295"/>
          </p:nvPr>
        </p:nvSpPr>
        <p:spPr>
          <a:xfrm>
            <a:off x="2343150" y="5725716"/>
            <a:ext cx="2370535" cy="272653"/>
          </a:xfrm>
          <a:prstGeom prst="rect">
            <a:avLst/>
          </a:prstGeom>
        </p:spPr>
        <p:txBody>
          <a:bodyPr/>
          <a:lstStyle/>
          <a:p>
            <a:pPr>
              <a:defRPr/>
            </a:pPr>
            <a:fld id="{33705F0D-EE84-4A2E-B331-5860639DEB1A}" type="slidenum">
              <a:rPr lang="fi-FI" smtClean="0"/>
              <a:pPr>
                <a:defRPr/>
              </a:pPr>
              <a:t>12</a:t>
            </a:fld>
            <a:endParaRPr lang="fi-FI"/>
          </a:p>
        </p:txBody>
      </p:sp>
    </p:spTree>
    <p:extLst>
      <p:ext uri="{BB962C8B-B14F-4D97-AF65-F5344CB8AC3E}">
        <p14:creationId xmlns:p14="http://schemas.microsoft.com/office/powerpoint/2010/main" val="378935265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Viestin </a:t>
            </a:r>
            <a:r>
              <a:rPr lang="fi-FI" dirty="0" err="1" smtClean="0"/>
              <a:t>tarinaistaminen</a:t>
            </a:r>
            <a:endParaRPr lang="fi-FI" dirty="0"/>
          </a:p>
        </p:txBody>
      </p:sp>
      <p:sp>
        <p:nvSpPr>
          <p:cNvPr id="3" name="Content Placeholder 2"/>
          <p:cNvSpPr>
            <a:spLocks noGrp="1"/>
          </p:cNvSpPr>
          <p:nvPr>
            <p:ph idx="1"/>
          </p:nvPr>
        </p:nvSpPr>
        <p:spPr/>
        <p:txBody>
          <a:bodyPr/>
          <a:lstStyle/>
          <a:p>
            <a:pPr>
              <a:buFont typeface="Arial" pitchFamily="34" charset="0"/>
              <a:buChar char="•"/>
            </a:pPr>
            <a:r>
              <a:rPr lang="fi-FI" dirty="0" smtClean="0"/>
              <a:t>Huomiota herättääkseen on oltava taitava tarinankertoja. </a:t>
            </a:r>
          </a:p>
          <a:p>
            <a:pPr>
              <a:buFont typeface="Arial" pitchFamily="34" charset="0"/>
              <a:buChar char="•"/>
            </a:pPr>
            <a:r>
              <a:rPr lang="fi-FI" dirty="0" smtClean="0"/>
              <a:t>Tarinoiden avulla pystytään </a:t>
            </a:r>
            <a:r>
              <a:rPr lang="fi-FI" dirty="0" err="1" smtClean="0"/>
              <a:t>brändin</a:t>
            </a:r>
            <a:r>
              <a:rPr lang="fi-FI" dirty="0" smtClean="0"/>
              <a:t> ympärille luomaan lukematon määrä asioita, joihin kuluttaja ei koskaan kyllästy: unelmia ja elämyksiä</a:t>
            </a:r>
            <a:endParaRPr lang="fi-FI" dirty="0"/>
          </a:p>
        </p:txBody>
      </p:sp>
    </p:spTree>
    <p:extLst>
      <p:ext uri="{BB962C8B-B14F-4D97-AF65-F5344CB8AC3E}">
        <p14:creationId xmlns:p14="http://schemas.microsoft.com/office/powerpoint/2010/main" val="203051284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i-FI"/>
          </a:p>
        </p:txBody>
      </p:sp>
      <p:pic>
        <p:nvPicPr>
          <p:cNvPr id="9" name="Content Placeholder 8"/>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l="8290" r="11972"/>
          <a:stretch/>
        </p:blipFill>
        <p:spPr>
          <a:xfrm>
            <a:off x="-297414" y="944724"/>
            <a:ext cx="6858000" cy="5143500"/>
          </a:xfrm>
        </p:spPr>
      </p:pic>
      <p:sp>
        <p:nvSpPr>
          <p:cNvPr id="5" name="Footer Placeholder 4"/>
          <p:cNvSpPr>
            <a:spLocks noGrp="1"/>
          </p:cNvSpPr>
          <p:nvPr>
            <p:ph type="ftr" sz="quarter" idx="10"/>
          </p:nvPr>
        </p:nvSpPr>
        <p:spPr/>
        <p:txBody>
          <a:bodyPr/>
          <a:lstStyle/>
          <a:p>
            <a:pPr>
              <a:defRPr/>
            </a:pPr>
            <a:r>
              <a:rPr lang="fi-FI" smtClean="0"/>
              <a:t>Kalvosarjan tekijän nimi</a:t>
            </a:r>
            <a:endParaRPr lang="fi-FI" dirty="0"/>
          </a:p>
        </p:txBody>
      </p:sp>
      <p:sp>
        <p:nvSpPr>
          <p:cNvPr id="6" name="Slide Number Placeholder 5"/>
          <p:cNvSpPr>
            <a:spLocks noGrp="1"/>
          </p:cNvSpPr>
          <p:nvPr>
            <p:ph type="sldNum" sz="quarter" idx="11"/>
          </p:nvPr>
        </p:nvSpPr>
        <p:spPr/>
        <p:txBody>
          <a:bodyPr/>
          <a:lstStyle/>
          <a:p>
            <a:pPr>
              <a:defRPr/>
            </a:pPr>
            <a:fld id="{D53BAA9B-895F-4C99-B997-8B087A3980E9}" type="slidenum">
              <a:rPr lang="fi-FI" smtClean="0"/>
              <a:pPr>
                <a:defRPr/>
              </a:pPr>
              <a:t>14</a:t>
            </a:fld>
            <a:endParaRPr lang="fi-FI"/>
          </a:p>
        </p:txBody>
      </p:sp>
    </p:spTree>
    <p:extLst>
      <p:ext uri="{BB962C8B-B14F-4D97-AF65-F5344CB8AC3E}">
        <p14:creationId xmlns:p14="http://schemas.microsoft.com/office/powerpoint/2010/main" val="1978919881"/>
      </p:ext>
    </p:extLst>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Menetetty kontrolli?</a:t>
            </a:r>
            <a:endParaRPr lang="fi-FI" dirty="0"/>
          </a:p>
        </p:txBody>
      </p:sp>
      <p:sp>
        <p:nvSpPr>
          <p:cNvPr id="3" name="Content Placeholder 2"/>
          <p:cNvSpPr>
            <a:spLocks noGrp="1"/>
          </p:cNvSpPr>
          <p:nvPr>
            <p:ph idx="1"/>
          </p:nvPr>
        </p:nvSpPr>
        <p:spPr/>
        <p:txBody>
          <a:bodyPr>
            <a:noAutofit/>
          </a:bodyPr>
          <a:lstStyle/>
          <a:p>
            <a:pPr>
              <a:buFont typeface="Arial" pitchFamily="34" charset="0"/>
              <a:buChar char="•"/>
            </a:pPr>
            <a:r>
              <a:rPr lang="fi-FI" sz="1800" dirty="0"/>
              <a:t>Internetin ja </a:t>
            </a:r>
            <a:r>
              <a:rPr lang="fi-FI" sz="1800" dirty="0" err="1"/>
              <a:t>mobiilimaailman</a:t>
            </a:r>
            <a:r>
              <a:rPr lang="fi-FI" sz="1800" dirty="0"/>
              <a:t> </a:t>
            </a:r>
            <a:r>
              <a:rPr lang="fi-FI" sz="1800" dirty="0"/>
              <a:t>myötä </a:t>
            </a:r>
            <a:r>
              <a:rPr lang="fi-FI" sz="1800" dirty="0"/>
              <a:t>yritys ei kuitenkaan </a:t>
            </a:r>
            <a:r>
              <a:rPr lang="fi-FI" sz="1800" dirty="0"/>
              <a:t>enää </a:t>
            </a:r>
            <a:r>
              <a:rPr lang="fi-FI" sz="1800" dirty="0"/>
              <a:t>pysty </a:t>
            </a:r>
            <a:r>
              <a:rPr lang="fi-FI" sz="1800" dirty="0"/>
              <a:t>täydellisesti kontrolloimaan </a:t>
            </a:r>
            <a:r>
              <a:rPr lang="fi-FI" sz="1800" dirty="0" err="1"/>
              <a:t>brändiensä</a:t>
            </a:r>
            <a:r>
              <a:rPr lang="fi-FI" sz="1800" dirty="0"/>
              <a:t> kehitystä. </a:t>
            </a:r>
            <a:r>
              <a:rPr lang="fi-FI" sz="1800" dirty="0"/>
              <a:t>Valta on siirtynyt kuluttajille ja </a:t>
            </a:r>
            <a:r>
              <a:rPr lang="fi-FI" sz="1800" dirty="0"/>
              <a:t>yhteisöille</a:t>
            </a:r>
            <a:r>
              <a:rPr lang="fi-FI" sz="1800" dirty="0"/>
              <a:t>. </a:t>
            </a:r>
            <a:endParaRPr lang="fi-FI" sz="1800" dirty="0"/>
          </a:p>
          <a:p>
            <a:pPr>
              <a:buFont typeface="Arial" pitchFamily="34" charset="0"/>
              <a:buChar char="•"/>
            </a:pPr>
            <a:r>
              <a:rPr lang="fi-FI" sz="1800" dirty="0"/>
              <a:t>Sosiaalisen </a:t>
            </a:r>
            <a:r>
              <a:rPr lang="fi-FI" sz="1800" dirty="0"/>
              <a:t>median </a:t>
            </a:r>
            <a:r>
              <a:rPr lang="fi-FI" sz="1800" dirty="0"/>
              <a:t>myötä </a:t>
            </a:r>
            <a:r>
              <a:rPr lang="fi-FI" sz="1800" dirty="0"/>
              <a:t>kuluttajat </a:t>
            </a:r>
            <a:r>
              <a:rPr lang="fi-FI" sz="1800" dirty="0"/>
              <a:t>pystyvät </a:t>
            </a:r>
            <a:r>
              <a:rPr lang="fi-FI" sz="1800" dirty="0"/>
              <a:t>joko </a:t>
            </a:r>
            <a:r>
              <a:rPr lang="fi-FI" sz="1800" dirty="0"/>
              <a:t>tahtomattaan tai </a:t>
            </a:r>
            <a:r>
              <a:rPr lang="fi-FI" sz="1800" dirty="0"/>
              <a:t>tietoisesti muokkaamaan </a:t>
            </a:r>
            <a:r>
              <a:rPr lang="fi-FI" sz="1800" dirty="0" err="1"/>
              <a:t>brändejä</a:t>
            </a:r>
            <a:r>
              <a:rPr lang="fi-FI" sz="1800" dirty="0"/>
              <a:t>. </a:t>
            </a:r>
          </a:p>
          <a:p>
            <a:pPr>
              <a:buFont typeface="Arial" pitchFamily="34" charset="0"/>
              <a:buChar char="•"/>
            </a:pPr>
            <a:r>
              <a:rPr lang="fi-FI" sz="1800" dirty="0"/>
              <a:t>Kuluttajat </a:t>
            </a:r>
            <a:r>
              <a:rPr lang="fi-FI" sz="1800" dirty="0"/>
              <a:t>haluavatkin olla </a:t>
            </a:r>
            <a:r>
              <a:rPr lang="fi-FI" sz="1800" dirty="0"/>
              <a:t>vuorovaikutuksessa </a:t>
            </a:r>
            <a:r>
              <a:rPr lang="fi-FI" sz="1800" dirty="0" err="1"/>
              <a:t>brändin</a:t>
            </a:r>
            <a:r>
              <a:rPr lang="fi-FI" sz="1800" dirty="0"/>
              <a:t> </a:t>
            </a:r>
            <a:r>
              <a:rPr lang="fi-FI" sz="1800" dirty="0"/>
              <a:t>kanssa ja tulla tunnetuiksi </a:t>
            </a:r>
            <a:r>
              <a:rPr lang="fi-FI" sz="1800" dirty="0" err="1"/>
              <a:t>brändin</a:t>
            </a:r>
            <a:r>
              <a:rPr lang="fi-FI" sz="1800" dirty="0"/>
              <a:t> </a:t>
            </a:r>
            <a:r>
              <a:rPr lang="fi-FI" sz="1800" dirty="0"/>
              <a:t>kannattajina, ajatellen </a:t>
            </a:r>
            <a:r>
              <a:rPr lang="fi-FI" sz="1800" dirty="0"/>
              <a:t>itsensä tärkeäksi osaksi </a:t>
            </a:r>
          </a:p>
          <a:p>
            <a:pPr>
              <a:buFont typeface="Arial" pitchFamily="34" charset="0"/>
              <a:buChar char="•"/>
            </a:pPr>
            <a:r>
              <a:rPr lang="fi-FI" sz="1800" dirty="0"/>
              <a:t>Brändien avulla persoonallisuutta</a:t>
            </a:r>
            <a:r>
              <a:rPr lang="fi-FI" sz="1800" dirty="0"/>
              <a:t>, huomiota ja massasta erottumista hakevat </a:t>
            </a:r>
            <a:r>
              <a:rPr lang="fi-FI" sz="1800" dirty="0"/>
              <a:t>brändien </a:t>
            </a:r>
            <a:r>
              <a:rPr lang="fi-FI" sz="1800" dirty="0"/>
              <a:t>kuluttajat </a:t>
            </a:r>
            <a:r>
              <a:rPr lang="fi-FI" sz="1800" dirty="0" smtClean="0"/>
              <a:t>Brändien </a:t>
            </a:r>
            <a:r>
              <a:rPr lang="fi-FI" sz="1800" dirty="0"/>
              <a:t>avulla kuluttaja voi </a:t>
            </a:r>
            <a:r>
              <a:rPr lang="fi-FI" sz="1800" dirty="0"/>
              <a:t>viestiä sidosryhmilleen itsestään</a:t>
            </a:r>
            <a:r>
              <a:rPr lang="fi-FI" sz="1800" dirty="0"/>
              <a:t>, </a:t>
            </a:r>
            <a:r>
              <a:rPr lang="fi-FI" sz="1800" dirty="0"/>
              <a:t>elämäntyylistään</a:t>
            </a:r>
            <a:r>
              <a:rPr lang="fi-FI" sz="1800" dirty="0"/>
              <a:t>, aatteistaan tai kuulumisestaan johonkin </a:t>
            </a:r>
            <a:r>
              <a:rPr lang="fi-FI" sz="1800" dirty="0" smtClean="0"/>
              <a:t>ryhmään</a:t>
            </a:r>
            <a:endParaRPr lang="fi-FI" sz="1800" dirty="0"/>
          </a:p>
        </p:txBody>
      </p:sp>
      <p:sp>
        <p:nvSpPr>
          <p:cNvPr id="5" name="Slide Number Placeholder 4"/>
          <p:cNvSpPr>
            <a:spLocks noGrp="1"/>
          </p:cNvSpPr>
          <p:nvPr>
            <p:ph type="sldNum" sz="quarter" idx="4294967295"/>
          </p:nvPr>
        </p:nvSpPr>
        <p:spPr>
          <a:xfrm>
            <a:off x="2343150" y="5725716"/>
            <a:ext cx="2370535" cy="272653"/>
          </a:xfrm>
          <a:prstGeom prst="rect">
            <a:avLst/>
          </a:prstGeom>
        </p:spPr>
        <p:txBody>
          <a:bodyPr/>
          <a:lstStyle/>
          <a:p>
            <a:pPr>
              <a:defRPr/>
            </a:pPr>
            <a:fld id="{33705F0D-EE84-4A2E-B331-5860639DEB1A}" type="slidenum">
              <a:rPr lang="fi-FI" smtClean="0"/>
              <a:pPr>
                <a:defRPr/>
              </a:pPr>
              <a:t>15</a:t>
            </a:fld>
            <a:endParaRPr lang="fi-FI" dirty="0"/>
          </a:p>
        </p:txBody>
      </p:sp>
      <p:sp>
        <p:nvSpPr>
          <p:cNvPr id="6" name="Date Placeholder 5"/>
          <p:cNvSpPr>
            <a:spLocks noGrp="1"/>
          </p:cNvSpPr>
          <p:nvPr>
            <p:ph type="dt" sz="half" idx="4294967295"/>
          </p:nvPr>
        </p:nvSpPr>
        <p:spPr>
          <a:xfrm>
            <a:off x="5914132" y="5883277"/>
            <a:ext cx="423869" cy="365125"/>
          </a:xfrm>
        </p:spPr>
        <p:txBody>
          <a:bodyPr/>
          <a:lstStyle/>
          <a:p>
            <a:pPr>
              <a:defRPr/>
            </a:pPr>
            <a:r>
              <a:rPr lang="en-US" smtClean="0"/>
              <a:t>1.1.2007</a:t>
            </a:r>
            <a:endParaRPr lang="fi-FI"/>
          </a:p>
        </p:txBody>
      </p:sp>
    </p:spTree>
    <p:extLst>
      <p:ext uri="{BB962C8B-B14F-4D97-AF65-F5344CB8AC3E}">
        <p14:creationId xmlns:p14="http://schemas.microsoft.com/office/powerpoint/2010/main" val="417609764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YLE - kanavakonsultit</a:t>
            </a:r>
            <a:endParaRPr lang="fi-FI" dirty="0"/>
          </a:p>
        </p:txBody>
      </p:sp>
      <p:sp>
        <p:nvSpPr>
          <p:cNvPr id="3" name="Content Placeholder 2"/>
          <p:cNvSpPr>
            <a:spLocks noGrp="1"/>
          </p:cNvSpPr>
          <p:nvPr>
            <p:ph idx="1"/>
          </p:nvPr>
        </p:nvSpPr>
        <p:spPr/>
        <p:txBody>
          <a:bodyPr/>
          <a:lstStyle/>
          <a:p>
            <a:r>
              <a:rPr lang="fi-FI" dirty="0">
                <a:hlinkClick r:id="rId2"/>
              </a:rPr>
              <a:t>http://tv2.yle.fi/juttuarkisto/ajankohtaista/kanavakonsultit-2012</a:t>
            </a:r>
            <a:endParaRPr lang="fi-FI" dirty="0"/>
          </a:p>
        </p:txBody>
      </p:sp>
      <p:pic>
        <p:nvPicPr>
          <p:cNvPr id="3074" name="Picture 2" descr="YLE Kuvapalvel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075" y="3266982"/>
            <a:ext cx="4000500" cy="2250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318233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a:t>Mielikuvien </a:t>
            </a:r>
            <a:r>
              <a:rPr lang="fi-FI" dirty="0" smtClean="0"/>
              <a:t>muodostuminen</a:t>
            </a:r>
            <a:endParaRPr lang="fi-FI"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9522" y="2276872"/>
            <a:ext cx="3392965" cy="29714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45581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677" y="1106742"/>
            <a:ext cx="5830490" cy="481013"/>
          </a:xfrm>
        </p:spPr>
        <p:txBody>
          <a:bodyPr>
            <a:normAutofit fontScale="90000"/>
          </a:bodyPr>
          <a:lstStyle/>
          <a:p>
            <a:r>
              <a:rPr lang="fi-FI" dirty="0" smtClean="0"/>
              <a:t>Kuinka saan jonkun suosittelemaan?</a:t>
            </a:r>
            <a:endParaRPr lang="fi-FI" dirty="0"/>
          </a:p>
        </p:txBody>
      </p:sp>
      <p:sp>
        <p:nvSpPr>
          <p:cNvPr id="5" name="Slide Number Placeholder 4"/>
          <p:cNvSpPr>
            <a:spLocks noGrp="1"/>
          </p:cNvSpPr>
          <p:nvPr>
            <p:ph type="sldNum" sz="quarter" idx="4294967295"/>
          </p:nvPr>
        </p:nvSpPr>
        <p:spPr>
          <a:xfrm>
            <a:off x="2343150" y="5725716"/>
            <a:ext cx="2370535" cy="272653"/>
          </a:xfrm>
          <a:prstGeom prst="rect">
            <a:avLst/>
          </a:prstGeom>
        </p:spPr>
        <p:txBody>
          <a:bodyPr/>
          <a:lstStyle/>
          <a:p>
            <a:pPr>
              <a:defRPr/>
            </a:pPr>
            <a:fld id="{33705F0D-EE84-4A2E-B331-5860639DEB1A}" type="slidenum">
              <a:rPr lang="fi-FI" smtClean="0"/>
              <a:pPr>
                <a:defRPr/>
              </a:pPr>
              <a:t>18</a:t>
            </a:fld>
            <a:endParaRPr lang="fi-FI"/>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725" y="1862826"/>
            <a:ext cx="6430384" cy="30243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04492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Suhde</a:t>
            </a:r>
            <a:endParaRPr lang="fi-FI" dirty="0"/>
          </a:p>
        </p:txBody>
      </p:sp>
      <p:sp>
        <p:nvSpPr>
          <p:cNvPr id="3" name="Content Placeholder 2"/>
          <p:cNvSpPr>
            <a:spLocks noGrp="1"/>
          </p:cNvSpPr>
          <p:nvPr>
            <p:ph idx="1"/>
          </p:nvPr>
        </p:nvSpPr>
        <p:spPr>
          <a:xfrm>
            <a:off x="404664" y="1628800"/>
            <a:ext cx="5823992" cy="4058751"/>
          </a:xfrm>
        </p:spPr>
        <p:txBody>
          <a:bodyPr>
            <a:noAutofit/>
          </a:bodyPr>
          <a:lstStyle/>
          <a:p>
            <a:pPr>
              <a:buFont typeface="Arial" pitchFamily="34" charset="0"/>
              <a:buChar char="•"/>
            </a:pPr>
            <a:r>
              <a:rPr lang="fi-FI" sz="1800" dirty="0"/>
              <a:t>Kokemusten avulla voidaan rakentaa yksisuuntaiseen markkinointiin </a:t>
            </a:r>
            <a:r>
              <a:rPr lang="fi-FI" sz="1800" dirty="0"/>
              <a:t>verrattuna syvempää </a:t>
            </a:r>
            <a:r>
              <a:rPr lang="fi-FI" sz="1800" dirty="0"/>
              <a:t>suhdetta asiakkaan ja </a:t>
            </a:r>
            <a:r>
              <a:rPr lang="fi-FI" sz="1800" dirty="0" err="1"/>
              <a:t>brändin</a:t>
            </a:r>
            <a:r>
              <a:rPr lang="fi-FI" sz="1800" dirty="0"/>
              <a:t> välille</a:t>
            </a:r>
          </a:p>
          <a:p>
            <a:pPr>
              <a:buFont typeface="Arial" pitchFamily="34" charset="0"/>
              <a:buChar char="•"/>
            </a:pPr>
            <a:r>
              <a:rPr lang="fi-FI" sz="1800" dirty="0"/>
              <a:t>Sitoutetut asiakkaat ovat yritykselle arvokkaita. </a:t>
            </a:r>
            <a:endParaRPr lang="fi-FI" sz="1800" dirty="0"/>
          </a:p>
          <a:p>
            <a:pPr>
              <a:buFont typeface="Arial" pitchFamily="34" charset="0"/>
              <a:buChar char="•"/>
            </a:pPr>
            <a:r>
              <a:rPr lang="fi-FI" sz="1800" dirty="0"/>
              <a:t>Asiakassuhteen </a:t>
            </a:r>
            <a:r>
              <a:rPr lang="fi-FI" sz="1800" dirty="0"/>
              <a:t>arvon </a:t>
            </a:r>
            <a:r>
              <a:rPr lang="fi-FI" sz="1800" dirty="0"/>
              <a:t>määrittävinä muuttujina </a:t>
            </a:r>
            <a:r>
              <a:rPr lang="fi-FI" sz="1800" dirty="0"/>
              <a:t>voivat toimia esimerkiksi uusintaostotaipumus (</a:t>
            </a:r>
            <a:r>
              <a:rPr lang="fi-FI" sz="1800" dirty="0" err="1"/>
              <a:t>retentio</a:t>
            </a:r>
            <a:r>
              <a:rPr lang="fi-FI" sz="1800" dirty="0"/>
              <a:t>) ja </a:t>
            </a:r>
            <a:r>
              <a:rPr lang="fi-FI" sz="1800" dirty="0"/>
              <a:t>asiakkuuden pysyvyys </a:t>
            </a:r>
            <a:r>
              <a:rPr lang="fi-FI" sz="1800" dirty="0"/>
              <a:t>(</a:t>
            </a:r>
            <a:r>
              <a:rPr lang="fi-FI" sz="1800" dirty="0" err="1"/>
              <a:t>duraatio</a:t>
            </a:r>
            <a:r>
              <a:rPr lang="fi-FI" sz="1800" dirty="0"/>
              <a:t>), asiakassuhteen kannattavuus, asiakkaan sitoutumisen aste </a:t>
            </a:r>
            <a:r>
              <a:rPr lang="fi-FI" sz="1800" dirty="0"/>
              <a:t>sekä suositusarvo.</a:t>
            </a:r>
          </a:p>
          <a:p>
            <a:pPr>
              <a:buFont typeface="Arial" pitchFamily="34" charset="0"/>
              <a:buChar char="•"/>
            </a:pPr>
            <a:r>
              <a:rPr lang="fi-FI" sz="1800" dirty="0"/>
              <a:t>Suositusarvo kasvaa asiakkaan vaikuttaessa </a:t>
            </a:r>
            <a:r>
              <a:rPr lang="fi-FI" sz="1800" dirty="0"/>
              <a:t>sidosryhmiinsä </a:t>
            </a:r>
            <a:r>
              <a:rPr lang="fi-FI" sz="1800" dirty="0"/>
              <a:t>niin</a:t>
            </a:r>
            <a:r>
              <a:rPr lang="fi-FI" sz="1800" dirty="0"/>
              <a:t>,  että heistäkin </a:t>
            </a:r>
            <a:r>
              <a:rPr lang="fi-FI" sz="1800" dirty="0"/>
              <a:t>tulee yrityksen </a:t>
            </a:r>
            <a:r>
              <a:rPr lang="fi-FI" sz="1800" dirty="0"/>
              <a:t>asiakkaita</a:t>
            </a:r>
          </a:p>
          <a:p>
            <a:pPr>
              <a:buFont typeface="Arial" pitchFamily="34" charset="0"/>
              <a:buChar char="•"/>
            </a:pPr>
            <a:r>
              <a:rPr lang="fi-FI" sz="1800" dirty="0"/>
              <a:t>Pitkäaikainen asiakassuhde </a:t>
            </a:r>
            <a:r>
              <a:rPr lang="fi-FI" sz="1800" dirty="0"/>
              <a:t>tuo taloudellisen tuoton </a:t>
            </a:r>
            <a:r>
              <a:rPr lang="fi-FI" sz="1800" dirty="0"/>
              <a:t>lisäksi </a:t>
            </a:r>
            <a:r>
              <a:rPr lang="fi-FI" sz="1800" dirty="0"/>
              <a:t>yritykselle tietoa.</a:t>
            </a:r>
          </a:p>
        </p:txBody>
      </p:sp>
    </p:spTree>
    <p:extLst>
      <p:ext uri="{BB962C8B-B14F-4D97-AF65-F5344CB8AC3E}">
        <p14:creationId xmlns:p14="http://schemas.microsoft.com/office/powerpoint/2010/main" val="284087236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a:t>4</a:t>
            </a:r>
            <a:r>
              <a:rPr lang="fi-FI" dirty="0" smtClean="0"/>
              <a:t>.Rundi</a:t>
            </a:r>
            <a:r>
              <a:rPr lang="fi-FI" dirty="0" smtClean="0"/>
              <a:t>!</a:t>
            </a:r>
            <a:endParaRPr lang="fi-FI" dirty="0"/>
          </a:p>
        </p:txBody>
      </p:sp>
      <p:sp>
        <p:nvSpPr>
          <p:cNvPr id="3" name="Content Placeholder 2"/>
          <p:cNvSpPr>
            <a:spLocks noGrp="1"/>
          </p:cNvSpPr>
          <p:nvPr>
            <p:ph idx="1"/>
          </p:nvPr>
        </p:nvSpPr>
        <p:spPr/>
        <p:txBody>
          <a:bodyPr/>
          <a:lstStyle/>
          <a:p>
            <a:r>
              <a:rPr lang="fi-FI" dirty="0" smtClean="0"/>
              <a:t>Suunnitellaan, kuinka tuote tai palvelu vietäisi markkinoille tai muuten ihmisten hyödyksi!</a:t>
            </a:r>
            <a:endParaRPr lang="fi-FI" dirty="0" smtClean="0"/>
          </a:p>
          <a:p>
            <a:r>
              <a:rPr lang="fi-FI" dirty="0"/>
              <a:t> </a:t>
            </a:r>
            <a:r>
              <a:rPr lang="fi-FI" dirty="0" smtClean="0"/>
              <a:t>Tällä viikolla ei </a:t>
            </a:r>
            <a:r>
              <a:rPr lang="fi-FI" dirty="0" err="1" smtClean="0"/>
              <a:t>pitchauksia</a:t>
            </a:r>
            <a:r>
              <a:rPr lang="fi-FI" dirty="0" smtClean="0"/>
              <a:t>, mutta tehokas viikko tulossa….</a:t>
            </a:r>
            <a:endParaRPr lang="fi-FI" dirty="0" smtClean="0"/>
          </a:p>
          <a:p>
            <a:r>
              <a:rPr lang="fi-FI" dirty="0" smtClean="0"/>
              <a:t>Finaali häämöttää…..</a:t>
            </a:r>
          </a:p>
          <a:p>
            <a:r>
              <a:rPr lang="fi-FI" dirty="0" smtClean="0"/>
              <a:t>Tahdotteko jatkot??</a:t>
            </a:r>
            <a:endParaRPr lang="fi-FI" dirty="0" smtClean="0"/>
          </a:p>
          <a:p>
            <a:endParaRPr lang="fi-FI" dirty="0"/>
          </a:p>
        </p:txBody>
      </p:sp>
    </p:spTree>
    <p:extLst>
      <p:ext uri="{BB962C8B-B14F-4D97-AF65-F5344CB8AC3E}">
        <p14:creationId xmlns:p14="http://schemas.microsoft.com/office/powerpoint/2010/main" val="380645189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a:t>Asiakkaan sitouttaminen </a:t>
            </a:r>
            <a:r>
              <a:rPr lang="fi-FI" dirty="0" err="1" smtClean="0"/>
              <a:t>brändilähettilääksi</a:t>
            </a:r>
            <a:endParaRPr lang="fi-FI" dirty="0"/>
          </a:p>
        </p:txBody>
      </p:sp>
      <p:sp>
        <p:nvSpPr>
          <p:cNvPr id="3" name="Content Placeholder 2"/>
          <p:cNvSpPr>
            <a:spLocks noGrp="1"/>
          </p:cNvSpPr>
          <p:nvPr>
            <p:ph idx="1"/>
          </p:nvPr>
        </p:nvSpPr>
        <p:spPr/>
        <p:txBody>
          <a:bodyPr/>
          <a:lstStyle/>
          <a:p>
            <a:pPr>
              <a:buFont typeface="Arial" pitchFamily="34" charset="0"/>
              <a:buChar char="•"/>
            </a:pPr>
            <a:r>
              <a:rPr lang="fi-FI" dirty="0"/>
              <a:t>Sitouttavalle markkinoinnille on olemassa englannin </a:t>
            </a:r>
            <a:r>
              <a:rPr lang="fi-FI" dirty="0" smtClean="0"/>
              <a:t>kielessä </a:t>
            </a:r>
            <a:r>
              <a:rPr lang="fi-FI" dirty="0"/>
              <a:t>useampia </a:t>
            </a:r>
            <a:r>
              <a:rPr lang="fi-FI" dirty="0" smtClean="0"/>
              <a:t>vastineita</a:t>
            </a:r>
            <a:endParaRPr lang="fi-FI" dirty="0"/>
          </a:p>
          <a:p>
            <a:pPr>
              <a:buFont typeface="Arial" pitchFamily="34" charset="0"/>
              <a:buChar char="•"/>
            </a:pPr>
            <a:r>
              <a:rPr lang="fi-FI" dirty="0" err="1" smtClean="0"/>
              <a:t>experiental</a:t>
            </a:r>
            <a:r>
              <a:rPr lang="fi-FI" dirty="0" smtClean="0"/>
              <a:t> </a:t>
            </a:r>
            <a:r>
              <a:rPr lang="fi-FI" dirty="0" err="1" smtClean="0"/>
              <a:t>marketing</a:t>
            </a:r>
            <a:r>
              <a:rPr lang="fi-FI" dirty="0" smtClean="0"/>
              <a:t>, </a:t>
            </a:r>
            <a:r>
              <a:rPr lang="fi-FI" dirty="0" err="1" smtClean="0"/>
              <a:t>event</a:t>
            </a:r>
            <a:r>
              <a:rPr lang="fi-FI" dirty="0" smtClean="0"/>
              <a:t> </a:t>
            </a:r>
            <a:r>
              <a:rPr lang="fi-FI" dirty="0" err="1" smtClean="0"/>
              <a:t>marketing</a:t>
            </a:r>
            <a:r>
              <a:rPr lang="fi-FI" dirty="0" smtClean="0"/>
              <a:t>, live </a:t>
            </a:r>
            <a:r>
              <a:rPr lang="fi-FI" dirty="0" err="1" smtClean="0"/>
              <a:t>marketing</a:t>
            </a:r>
            <a:r>
              <a:rPr lang="fi-FI" dirty="0" smtClean="0"/>
              <a:t>, </a:t>
            </a:r>
            <a:r>
              <a:rPr lang="fi-FI" dirty="0" err="1" smtClean="0"/>
              <a:t>engagement</a:t>
            </a:r>
            <a:r>
              <a:rPr lang="fi-FI" dirty="0" smtClean="0"/>
              <a:t> </a:t>
            </a:r>
            <a:r>
              <a:rPr lang="fi-FI" dirty="0" err="1" smtClean="0"/>
              <a:t>marketing</a:t>
            </a:r>
            <a:r>
              <a:rPr lang="fi-FI" dirty="0" smtClean="0"/>
              <a:t> ja </a:t>
            </a:r>
            <a:r>
              <a:rPr lang="fi-FI" dirty="0" err="1" smtClean="0"/>
              <a:t>participation</a:t>
            </a:r>
            <a:r>
              <a:rPr lang="fi-FI" dirty="0" smtClean="0"/>
              <a:t> </a:t>
            </a:r>
            <a:r>
              <a:rPr lang="fi-FI" dirty="0" err="1" smtClean="0"/>
              <a:t>marketing</a:t>
            </a:r>
            <a:r>
              <a:rPr lang="fi-FI" dirty="0" smtClean="0"/>
              <a:t> &gt; </a:t>
            </a:r>
            <a:r>
              <a:rPr lang="fi-FI" dirty="0"/>
              <a:t>kokemuksellinen markkinointi</a:t>
            </a:r>
          </a:p>
        </p:txBody>
      </p:sp>
      <p:sp>
        <p:nvSpPr>
          <p:cNvPr id="5" name="Slide Number Placeholder 4"/>
          <p:cNvSpPr>
            <a:spLocks noGrp="1"/>
          </p:cNvSpPr>
          <p:nvPr>
            <p:ph type="sldNum" sz="quarter" idx="4294967295"/>
          </p:nvPr>
        </p:nvSpPr>
        <p:spPr>
          <a:xfrm>
            <a:off x="2343150" y="5725716"/>
            <a:ext cx="2370535" cy="272653"/>
          </a:xfrm>
          <a:prstGeom prst="rect">
            <a:avLst/>
          </a:prstGeom>
        </p:spPr>
        <p:txBody>
          <a:bodyPr/>
          <a:lstStyle/>
          <a:p>
            <a:pPr>
              <a:defRPr/>
            </a:pPr>
            <a:fld id="{33705F0D-EE84-4A2E-B331-5860639DEB1A}" type="slidenum">
              <a:rPr lang="fi-FI" smtClean="0"/>
              <a:pPr>
                <a:defRPr/>
              </a:pPr>
              <a:t>20</a:t>
            </a:fld>
            <a:endParaRPr lang="fi-FI"/>
          </a:p>
        </p:txBody>
      </p:sp>
      <p:sp>
        <p:nvSpPr>
          <p:cNvPr id="6" name="Date Placeholder 5"/>
          <p:cNvSpPr>
            <a:spLocks noGrp="1"/>
          </p:cNvSpPr>
          <p:nvPr>
            <p:ph type="dt" sz="half" idx="4294967295"/>
          </p:nvPr>
        </p:nvSpPr>
        <p:spPr>
          <a:xfrm>
            <a:off x="5914132" y="5883277"/>
            <a:ext cx="423869" cy="365125"/>
          </a:xfrm>
        </p:spPr>
        <p:txBody>
          <a:bodyPr/>
          <a:lstStyle/>
          <a:p>
            <a:pPr>
              <a:defRPr/>
            </a:pPr>
            <a:r>
              <a:rPr lang="en-US" smtClean="0"/>
              <a:t>1.1.2007</a:t>
            </a:r>
            <a:endParaRPr lang="fi-FI"/>
          </a:p>
        </p:txBody>
      </p:sp>
      <p:sp>
        <p:nvSpPr>
          <p:cNvPr id="7" name="Rectangle 6"/>
          <p:cNvSpPr/>
          <p:nvPr/>
        </p:nvSpPr>
        <p:spPr bwMode="auto">
          <a:xfrm>
            <a:off x="2989629" y="4849004"/>
            <a:ext cx="3348372" cy="167634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prstTxWarp prst="textNoShape">
              <a:avLst/>
            </a:prstTxWarp>
          </a:bodyPr>
          <a:lstStyle/>
          <a:p>
            <a:pPr algn="ctr"/>
            <a:r>
              <a:rPr lang="fi-FI" sz="1200" dirty="0"/>
              <a:t>”Sitouttava </a:t>
            </a:r>
            <a:r>
              <a:rPr lang="fi-FI" sz="1200" dirty="0"/>
              <a:t>markkinointi on kustannustehokkuuteen </a:t>
            </a:r>
            <a:r>
              <a:rPr lang="fi-FI" sz="1200" dirty="0"/>
              <a:t>pyrkivä </a:t>
            </a:r>
            <a:r>
              <a:rPr lang="fi-FI" sz="1200" dirty="0"/>
              <a:t>prosessi </a:t>
            </a:r>
            <a:r>
              <a:rPr lang="fi-FI" sz="1200" dirty="0"/>
              <a:t>sisältäen</a:t>
            </a:r>
            <a:endParaRPr lang="fi-FI" sz="1200" dirty="0"/>
          </a:p>
          <a:p>
            <a:pPr algn="ctr"/>
            <a:r>
              <a:rPr lang="fi-FI" sz="1200" dirty="0"/>
              <a:t>kohderyhmän </a:t>
            </a:r>
            <a:r>
              <a:rPr lang="fi-FI" sz="1200" dirty="0"/>
              <a:t>tarpeiden tunnistamisen ja -</a:t>
            </a:r>
            <a:r>
              <a:rPr lang="fi-FI" sz="1200" dirty="0"/>
              <a:t>tyydyttämisen sekä kohderyhmän</a:t>
            </a:r>
            <a:endParaRPr lang="fi-FI" sz="1200" dirty="0"/>
          </a:p>
          <a:p>
            <a:pPr algn="ctr"/>
            <a:r>
              <a:rPr lang="fi-FI" sz="1200" dirty="0"/>
              <a:t>sitouttamisen kaksisuuntaisen kommunikaation avulla </a:t>
            </a:r>
            <a:r>
              <a:rPr lang="fi-FI" sz="1200" dirty="0" err="1"/>
              <a:t>herättämälla</a:t>
            </a:r>
            <a:r>
              <a:rPr lang="fi-FI" sz="1200" dirty="0"/>
              <a:t> </a:t>
            </a:r>
            <a:r>
              <a:rPr lang="fi-FI" sz="1200" dirty="0" err="1"/>
              <a:t>brändin</a:t>
            </a:r>
            <a:r>
              <a:rPr lang="fi-FI" sz="1200" dirty="0"/>
              <a:t> </a:t>
            </a:r>
            <a:r>
              <a:rPr lang="fi-FI" sz="1200" dirty="0"/>
              <a:t>eloon ja</a:t>
            </a:r>
          </a:p>
          <a:p>
            <a:pPr algn="ctr"/>
            <a:r>
              <a:rPr lang="fi-FI" sz="1200" dirty="0"/>
              <a:t>näin </a:t>
            </a:r>
            <a:r>
              <a:rPr lang="fi-FI" sz="1200" dirty="0"/>
              <a:t>ollen antamalla </a:t>
            </a:r>
            <a:r>
              <a:rPr lang="fi-FI" sz="1200" dirty="0"/>
              <a:t>lisäarvoa </a:t>
            </a:r>
            <a:r>
              <a:rPr lang="fi-FI" sz="1200" dirty="0" err="1"/>
              <a:t>brändin</a:t>
            </a:r>
            <a:r>
              <a:rPr lang="fi-FI" sz="1200" dirty="0"/>
              <a:t> kuluttajille” </a:t>
            </a:r>
            <a:r>
              <a:rPr lang="fi-FI" sz="1200" dirty="0"/>
              <a:t>(</a:t>
            </a:r>
            <a:r>
              <a:rPr lang="fi-FI" sz="1200" dirty="0" err="1"/>
              <a:t>Smilansky</a:t>
            </a:r>
            <a:r>
              <a:rPr lang="fi-FI" sz="1200" dirty="0"/>
              <a:t> 2009, 5).</a:t>
            </a:r>
            <a:endParaRPr lang="fi-FI" sz="1200" dirty="0">
              <a:ea typeface="ＭＳ Ｐゴシック" pitchFamily="48" charset="-128"/>
            </a:endParaRPr>
          </a:p>
        </p:txBody>
      </p:sp>
    </p:spTree>
    <p:extLst>
      <p:ext uri="{BB962C8B-B14F-4D97-AF65-F5344CB8AC3E}">
        <p14:creationId xmlns:p14="http://schemas.microsoft.com/office/powerpoint/2010/main" val="348202289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Sitouttaminen</a:t>
            </a:r>
            <a:endParaRPr lang="fi-FI" dirty="0"/>
          </a:p>
        </p:txBody>
      </p:sp>
      <p:sp>
        <p:nvSpPr>
          <p:cNvPr id="3" name="Content Placeholder 2"/>
          <p:cNvSpPr>
            <a:spLocks noGrp="1"/>
          </p:cNvSpPr>
          <p:nvPr>
            <p:ph idx="1"/>
          </p:nvPr>
        </p:nvSpPr>
        <p:spPr/>
        <p:txBody>
          <a:bodyPr/>
          <a:lstStyle/>
          <a:p>
            <a:pPr>
              <a:buFont typeface="Arial" pitchFamily="34" charset="0"/>
              <a:buChar char="•"/>
            </a:pPr>
            <a:r>
              <a:rPr lang="fi-FI" sz="1500" dirty="0" err="1"/>
              <a:t>Brändimarkkinoinnissa</a:t>
            </a:r>
            <a:r>
              <a:rPr lang="fi-FI" sz="1500" dirty="0"/>
              <a:t> pisimmälle pääsee </a:t>
            </a:r>
            <a:r>
              <a:rPr lang="fi-FI" sz="1500" dirty="0"/>
              <a:t>yritys, joka tarjoaa kuluttajille tavallisen mainonnan </a:t>
            </a:r>
            <a:r>
              <a:rPr lang="fi-FI" sz="1500" dirty="0"/>
              <a:t>sijaan kokemuksia </a:t>
            </a:r>
            <a:r>
              <a:rPr lang="fi-FI" sz="1500" dirty="0"/>
              <a:t>tai jopa </a:t>
            </a:r>
            <a:r>
              <a:rPr lang="fi-FI" sz="1500" dirty="0"/>
              <a:t>elämyksiä </a:t>
            </a:r>
          </a:p>
          <a:p>
            <a:pPr>
              <a:buFont typeface="Arial" pitchFamily="34" charset="0"/>
              <a:buChar char="•"/>
            </a:pPr>
            <a:r>
              <a:rPr lang="fi-FI" sz="1500" dirty="0"/>
              <a:t>Kokemukset </a:t>
            </a:r>
            <a:r>
              <a:rPr lang="fi-FI" sz="1500" dirty="0"/>
              <a:t>ovat </a:t>
            </a:r>
            <a:r>
              <a:rPr lang="fi-FI" sz="1500" dirty="0"/>
              <a:t>totutun mainosten sanahelinän </a:t>
            </a:r>
            <a:r>
              <a:rPr lang="fi-FI" sz="1500" dirty="0"/>
              <a:t>sijaan jotakin todellista ja </a:t>
            </a:r>
            <a:r>
              <a:rPr lang="fi-FI" sz="1500" dirty="0"/>
              <a:t>jokapäiväistä. </a:t>
            </a:r>
          </a:p>
          <a:p>
            <a:pPr>
              <a:buFont typeface="Arial" pitchFamily="34" charset="0"/>
              <a:buChar char="•"/>
            </a:pPr>
            <a:r>
              <a:rPr lang="fi-FI" sz="1500" dirty="0"/>
              <a:t>Yhdistettynä ihmisten </a:t>
            </a:r>
            <a:r>
              <a:rPr lang="fi-FI" sz="1500" dirty="0"/>
              <a:t>luontaiseen taipumukseen kertoa kokemuksistaan sidosryhmilleen, </a:t>
            </a:r>
            <a:r>
              <a:rPr lang="fi-FI" sz="1500" dirty="0"/>
              <a:t>synnyttää sitouttavan </a:t>
            </a:r>
            <a:r>
              <a:rPr lang="fi-FI" sz="1500" dirty="0"/>
              <a:t>markkinoinnin mahdin. </a:t>
            </a:r>
            <a:endParaRPr lang="fi-FI" sz="1500" dirty="0"/>
          </a:p>
          <a:p>
            <a:pPr>
              <a:buFont typeface="Arial" pitchFamily="34" charset="0"/>
              <a:buChar char="•"/>
            </a:pPr>
            <a:r>
              <a:rPr lang="fi-FI" sz="1500" dirty="0"/>
              <a:t>Sitouttava </a:t>
            </a:r>
            <a:r>
              <a:rPr lang="fi-FI" sz="1500" dirty="0"/>
              <a:t>markkinointi tarjoaa </a:t>
            </a:r>
            <a:r>
              <a:rPr lang="fi-FI" sz="1500" dirty="0"/>
              <a:t>kuluttajalle mahdollisuuden </a:t>
            </a:r>
            <a:r>
              <a:rPr lang="fi-FI" sz="1500" dirty="0"/>
              <a:t>tuntea, </a:t>
            </a:r>
            <a:r>
              <a:rPr lang="fi-FI" sz="1500" dirty="0"/>
              <a:t>elää </a:t>
            </a:r>
            <a:r>
              <a:rPr lang="fi-FI" sz="1500" dirty="0"/>
              <a:t>ja </a:t>
            </a:r>
            <a:r>
              <a:rPr lang="fi-FI" sz="1500" dirty="0"/>
              <a:t>hengittää </a:t>
            </a:r>
            <a:r>
              <a:rPr lang="fi-FI" sz="1500" dirty="0" err="1"/>
              <a:t>brändia</a:t>
            </a:r>
            <a:endParaRPr lang="fi-FI" sz="1500" dirty="0"/>
          </a:p>
          <a:p>
            <a:pPr>
              <a:buFont typeface="Arial" pitchFamily="34" charset="0"/>
              <a:buChar char="•"/>
            </a:pPr>
            <a:r>
              <a:rPr lang="fi-FI" sz="1500" dirty="0"/>
              <a:t>Toimii palkintona </a:t>
            </a:r>
            <a:r>
              <a:rPr lang="fi-FI" sz="1500" dirty="0"/>
              <a:t>tai vastalahjana </a:t>
            </a:r>
            <a:r>
              <a:rPr lang="fi-FI" sz="1500" dirty="0" err="1"/>
              <a:t>brandin</a:t>
            </a:r>
            <a:r>
              <a:rPr lang="fi-FI" sz="1500" dirty="0"/>
              <a:t> kuluttamisesta </a:t>
            </a:r>
            <a:r>
              <a:rPr lang="fi-FI" sz="1500" dirty="0"/>
              <a:t>ja </a:t>
            </a:r>
            <a:r>
              <a:rPr lang="fi-FI" sz="1500" dirty="0" err="1"/>
              <a:t>brändilähettiläänä</a:t>
            </a:r>
            <a:r>
              <a:rPr lang="fi-FI" sz="1500" dirty="0"/>
              <a:t> toimimisesta</a:t>
            </a:r>
            <a:endParaRPr lang="fi-FI" sz="1500" dirty="0"/>
          </a:p>
        </p:txBody>
      </p:sp>
      <p:sp>
        <p:nvSpPr>
          <p:cNvPr id="5" name="Slide Number Placeholder 4"/>
          <p:cNvSpPr>
            <a:spLocks noGrp="1"/>
          </p:cNvSpPr>
          <p:nvPr>
            <p:ph type="sldNum" sz="quarter" idx="4294967295"/>
          </p:nvPr>
        </p:nvSpPr>
        <p:spPr>
          <a:xfrm>
            <a:off x="2343150" y="5725716"/>
            <a:ext cx="2370535" cy="272653"/>
          </a:xfrm>
          <a:prstGeom prst="rect">
            <a:avLst/>
          </a:prstGeom>
        </p:spPr>
        <p:txBody>
          <a:bodyPr/>
          <a:lstStyle/>
          <a:p>
            <a:pPr>
              <a:defRPr/>
            </a:pPr>
            <a:fld id="{33705F0D-EE84-4A2E-B331-5860639DEB1A}" type="slidenum">
              <a:rPr lang="fi-FI" smtClean="0"/>
              <a:pPr>
                <a:defRPr/>
              </a:pPr>
              <a:t>21</a:t>
            </a:fld>
            <a:endParaRPr lang="fi-FI"/>
          </a:p>
        </p:txBody>
      </p:sp>
      <p:sp>
        <p:nvSpPr>
          <p:cNvPr id="6" name="Date Placeholder 5"/>
          <p:cNvSpPr>
            <a:spLocks noGrp="1"/>
          </p:cNvSpPr>
          <p:nvPr>
            <p:ph type="dt" sz="half" idx="4294967295"/>
          </p:nvPr>
        </p:nvSpPr>
        <p:spPr>
          <a:xfrm>
            <a:off x="5914132" y="5883277"/>
            <a:ext cx="423869" cy="365125"/>
          </a:xfrm>
        </p:spPr>
        <p:txBody>
          <a:bodyPr/>
          <a:lstStyle/>
          <a:p>
            <a:pPr>
              <a:defRPr/>
            </a:pPr>
            <a:r>
              <a:rPr lang="en-US" dirty="0" smtClean="0"/>
              <a:t>1.1.2007</a:t>
            </a:r>
            <a:endParaRPr lang="fi-FI" dirty="0"/>
          </a:p>
        </p:txBody>
      </p:sp>
      <p:sp>
        <p:nvSpPr>
          <p:cNvPr id="7" name="TextBox 6"/>
          <p:cNvSpPr txBox="1"/>
          <p:nvPr/>
        </p:nvSpPr>
        <p:spPr>
          <a:xfrm>
            <a:off x="4023066" y="4995174"/>
            <a:ext cx="1455848" cy="300082"/>
          </a:xfrm>
          <a:prstGeom prst="rect">
            <a:avLst/>
          </a:prstGeom>
          <a:noFill/>
        </p:spPr>
        <p:txBody>
          <a:bodyPr wrap="none" rtlCol="0">
            <a:spAutoFit/>
          </a:bodyPr>
          <a:lstStyle/>
          <a:p>
            <a:r>
              <a:rPr lang="fi-FI" sz="1350" dirty="0"/>
              <a:t>(</a:t>
            </a:r>
            <a:r>
              <a:rPr lang="fi-FI" sz="1350" dirty="0" err="1"/>
              <a:t>Smilansky</a:t>
            </a:r>
            <a:r>
              <a:rPr lang="fi-FI" sz="1350" dirty="0"/>
              <a:t> 2009)</a:t>
            </a:r>
            <a:endParaRPr lang="fi-FI" sz="1350" dirty="0"/>
          </a:p>
        </p:txBody>
      </p:sp>
    </p:spTree>
    <p:extLst>
      <p:ext uri="{BB962C8B-B14F-4D97-AF65-F5344CB8AC3E}">
        <p14:creationId xmlns:p14="http://schemas.microsoft.com/office/powerpoint/2010/main" val="385405887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Suosittelu</a:t>
            </a:r>
            <a:endParaRPr lang="fi-FI" dirty="0"/>
          </a:p>
        </p:txBody>
      </p:sp>
      <p:sp>
        <p:nvSpPr>
          <p:cNvPr id="3" name="Content Placeholder 2"/>
          <p:cNvSpPr>
            <a:spLocks noGrp="1"/>
          </p:cNvSpPr>
          <p:nvPr>
            <p:ph idx="1"/>
          </p:nvPr>
        </p:nvSpPr>
        <p:spPr/>
        <p:txBody>
          <a:bodyPr/>
          <a:lstStyle/>
          <a:p>
            <a:pPr>
              <a:buFont typeface="Arial" pitchFamily="34" charset="0"/>
              <a:buChar char="•"/>
            </a:pPr>
            <a:r>
              <a:rPr lang="fi-FI" dirty="0"/>
              <a:t>Sitouttamisen tavoitteena </a:t>
            </a:r>
            <a:r>
              <a:rPr lang="fi-FI" dirty="0" smtClean="0"/>
              <a:t>on</a:t>
            </a:r>
            <a:r>
              <a:rPr lang="fi-FI" dirty="0"/>
              <a:t> </a:t>
            </a:r>
            <a:r>
              <a:rPr lang="fi-FI" dirty="0" smtClean="0"/>
              <a:t>pyrkimys </a:t>
            </a:r>
            <a:r>
              <a:rPr lang="fi-FI" dirty="0"/>
              <a:t>muokata tavallisista kuluttajista </a:t>
            </a:r>
            <a:r>
              <a:rPr lang="fi-FI" dirty="0" err="1" smtClean="0"/>
              <a:t>brändille</a:t>
            </a:r>
            <a:r>
              <a:rPr lang="fi-FI" dirty="0" smtClean="0"/>
              <a:t> </a:t>
            </a:r>
            <a:r>
              <a:rPr lang="fi-FI" dirty="0"/>
              <a:t>lojaaleita </a:t>
            </a:r>
            <a:r>
              <a:rPr lang="fi-FI" dirty="0" smtClean="0"/>
              <a:t>puolestapuhujia</a:t>
            </a:r>
            <a:endParaRPr lang="fi-FI" dirty="0"/>
          </a:p>
          <a:p>
            <a:pPr>
              <a:buFont typeface="Arial" pitchFamily="34" charset="0"/>
              <a:buChar char="•"/>
            </a:pPr>
            <a:r>
              <a:rPr lang="fi-FI" dirty="0" smtClean="0"/>
              <a:t>”</a:t>
            </a:r>
            <a:r>
              <a:rPr lang="fi-FI" dirty="0" err="1" smtClean="0"/>
              <a:t>brand</a:t>
            </a:r>
            <a:r>
              <a:rPr lang="fi-FI" dirty="0" smtClean="0"/>
              <a:t> </a:t>
            </a:r>
            <a:r>
              <a:rPr lang="fi-FI" dirty="0" err="1" smtClean="0"/>
              <a:t>advocates</a:t>
            </a:r>
            <a:r>
              <a:rPr lang="fi-FI" dirty="0" smtClean="0"/>
              <a:t>” </a:t>
            </a:r>
          </a:p>
          <a:p>
            <a:pPr>
              <a:buFont typeface="Arial" pitchFamily="34" charset="0"/>
              <a:buChar char="•"/>
            </a:pPr>
            <a:r>
              <a:rPr lang="fi-FI" dirty="0" err="1" smtClean="0"/>
              <a:t>Nama</a:t>
            </a:r>
            <a:r>
              <a:rPr lang="fi-FI" dirty="0" smtClean="0"/>
              <a:t> </a:t>
            </a:r>
            <a:r>
              <a:rPr lang="fi-FI" dirty="0" err="1" smtClean="0"/>
              <a:t>brändi-evankelistat</a:t>
            </a:r>
            <a:r>
              <a:rPr lang="fi-FI" dirty="0" smtClean="0"/>
              <a:t> antavat </a:t>
            </a:r>
            <a:r>
              <a:rPr lang="fi-FI" dirty="0"/>
              <a:t>yritykselle korvaamattoman markkinointikeinon: </a:t>
            </a:r>
            <a:r>
              <a:rPr lang="fi-FI" dirty="0" smtClean="0"/>
              <a:t>henkilökohtaisen suosituksen</a:t>
            </a:r>
          </a:p>
          <a:p>
            <a:endParaRPr lang="fi-FI" dirty="0"/>
          </a:p>
        </p:txBody>
      </p:sp>
      <p:sp>
        <p:nvSpPr>
          <p:cNvPr id="4" name="Footer Placeholder 3"/>
          <p:cNvSpPr>
            <a:spLocks noGrp="1"/>
          </p:cNvSpPr>
          <p:nvPr>
            <p:ph type="ftr" sz="quarter" idx="4294967295"/>
          </p:nvPr>
        </p:nvSpPr>
        <p:spPr>
          <a:xfrm>
            <a:off x="513160" y="5725716"/>
            <a:ext cx="1428750" cy="272653"/>
          </a:xfrm>
        </p:spPr>
        <p:txBody>
          <a:bodyPr/>
          <a:lstStyle/>
          <a:p>
            <a:pPr>
              <a:defRPr/>
            </a:pPr>
            <a:r>
              <a:rPr lang="fi-FI" smtClean="0"/>
              <a:t>Etunimi Sukunimi</a:t>
            </a:r>
            <a:endParaRPr lang="fi-FI"/>
          </a:p>
        </p:txBody>
      </p:sp>
      <p:sp>
        <p:nvSpPr>
          <p:cNvPr id="5" name="Slide Number Placeholder 4"/>
          <p:cNvSpPr>
            <a:spLocks noGrp="1"/>
          </p:cNvSpPr>
          <p:nvPr>
            <p:ph type="sldNum" sz="quarter" idx="4294967295"/>
          </p:nvPr>
        </p:nvSpPr>
        <p:spPr>
          <a:xfrm>
            <a:off x="2343150" y="5725716"/>
            <a:ext cx="2370535" cy="272653"/>
          </a:xfrm>
          <a:prstGeom prst="rect">
            <a:avLst/>
          </a:prstGeom>
        </p:spPr>
        <p:txBody>
          <a:bodyPr/>
          <a:lstStyle/>
          <a:p>
            <a:pPr>
              <a:defRPr/>
            </a:pPr>
            <a:fld id="{33705F0D-EE84-4A2E-B331-5860639DEB1A}" type="slidenum">
              <a:rPr lang="fi-FI" smtClean="0"/>
              <a:pPr>
                <a:defRPr/>
              </a:pPr>
              <a:t>22</a:t>
            </a:fld>
            <a:endParaRPr lang="fi-FI"/>
          </a:p>
        </p:txBody>
      </p:sp>
      <p:sp>
        <p:nvSpPr>
          <p:cNvPr id="6" name="Date Placeholder 5"/>
          <p:cNvSpPr>
            <a:spLocks noGrp="1"/>
          </p:cNvSpPr>
          <p:nvPr>
            <p:ph type="dt" sz="half" idx="4294967295"/>
          </p:nvPr>
        </p:nvSpPr>
        <p:spPr>
          <a:xfrm>
            <a:off x="5914132" y="5883277"/>
            <a:ext cx="423869" cy="365125"/>
          </a:xfrm>
        </p:spPr>
        <p:txBody>
          <a:bodyPr/>
          <a:lstStyle/>
          <a:p>
            <a:pPr>
              <a:defRPr/>
            </a:pPr>
            <a:r>
              <a:rPr lang="en-US" smtClean="0"/>
              <a:t>1.1.2007</a:t>
            </a:r>
            <a:endParaRPr lang="fi-FI"/>
          </a:p>
        </p:txBody>
      </p:sp>
      <p:sp>
        <p:nvSpPr>
          <p:cNvPr id="7" name="TextBox 6"/>
          <p:cNvSpPr txBox="1"/>
          <p:nvPr/>
        </p:nvSpPr>
        <p:spPr>
          <a:xfrm>
            <a:off x="4077073" y="5081514"/>
            <a:ext cx="1771447" cy="300082"/>
          </a:xfrm>
          <a:prstGeom prst="rect">
            <a:avLst/>
          </a:prstGeom>
          <a:noFill/>
        </p:spPr>
        <p:txBody>
          <a:bodyPr wrap="none" rtlCol="0">
            <a:spAutoFit/>
          </a:bodyPr>
          <a:lstStyle/>
          <a:p>
            <a:r>
              <a:rPr lang="fi-FI" sz="1350" dirty="0"/>
              <a:t>Ks. Esim. Leino 2010</a:t>
            </a:r>
            <a:endParaRPr lang="fi-FI" sz="1350" dirty="0"/>
          </a:p>
        </p:txBody>
      </p:sp>
    </p:spTree>
    <p:extLst>
      <p:ext uri="{BB962C8B-B14F-4D97-AF65-F5344CB8AC3E}">
        <p14:creationId xmlns:p14="http://schemas.microsoft.com/office/powerpoint/2010/main" val="221082287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smtClean="0"/>
              <a:t>Kuluttaja tekee markkinoinnin puolestasi</a:t>
            </a:r>
            <a:endParaRPr lang="fi-FI" dirty="0"/>
          </a:p>
        </p:txBody>
      </p:sp>
      <p:sp>
        <p:nvSpPr>
          <p:cNvPr id="3" name="Content Placeholder 2"/>
          <p:cNvSpPr>
            <a:spLocks noGrp="1"/>
          </p:cNvSpPr>
          <p:nvPr>
            <p:ph idx="1"/>
          </p:nvPr>
        </p:nvSpPr>
        <p:spPr/>
        <p:txBody>
          <a:bodyPr/>
          <a:lstStyle/>
          <a:p>
            <a:pPr>
              <a:buFont typeface="Arial" pitchFamily="34" charset="0"/>
              <a:buChar char="•"/>
            </a:pPr>
            <a:r>
              <a:rPr lang="fi-FI" dirty="0"/>
              <a:t>Yrityksen tavoitellessa </a:t>
            </a:r>
            <a:r>
              <a:rPr lang="fi-FI" dirty="0" err="1" smtClean="0"/>
              <a:t>brändilähettiläita</a:t>
            </a:r>
            <a:r>
              <a:rPr lang="fi-FI" dirty="0" smtClean="0"/>
              <a:t> tärkeää </a:t>
            </a:r>
            <a:r>
              <a:rPr lang="fi-FI" dirty="0"/>
              <a:t>on, </a:t>
            </a:r>
            <a:r>
              <a:rPr lang="fi-FI" dirty="0" smtClean="0"/>
              <a:t>että </a:t>
            </a:r>
            <a:r>
              <a:rPr lang="fi-FI" dirty="0" err="1" smtClean="0"/>
              <a:t>brändin</a:t>
            </a:r>
            <a:r>
              <a:rPr lang="fi-FI" dirty="0" smtClean="0"/>
              <a:t> puolestapuhujille tarjotaan </a:t>
            </a:r>
            <a:r>
              <a:rPr lang="fi-FI" dirty="0"/>
              <a:t>mahdollisuus kaksisuuntaiseen kommunikointiin. </a:t>
            </a:r>
            <a:endParaRPr lang="fi-FI" dirty="0" smtClean="0"/>
          </a:p>
          <a:p>
            <a:pPr>
              <a:buFont typeface="Arial" pitchFamily="34" charset="0"/>
              <a:buChar char="•"/>
            </a:pPr>
            <a:r>
              <a:rPr lang="fi-FI" dirty="0" smtClean="0"/>
              <a:t>Tarjoamalla kuluttajille mahdollisuus </a:t>
            </a:r>
            <a:r>
              <a:rPr lang="fi-FI" dirty="0"/>
              <a:t>jakaa </a:t>
            </a:r>
            <a:r>
              <a:rPr lang="fi-FI" dirty="0" smtClean="0"/>
              <a:t>sisältöä </a:t>
            </a:r>
            <a:r>
              <a:rPr lang="fi-FI" dirty="0"/>
              <a:t>helposti </a:t>
            </a:r>
            <a:r>
              <a:rPr lang="fi-FI" dirty="0" smtClean="0"/>
              <a:t>verkossa, siirretään </a:t>
            </a:r>
            <a:r>
              <a:rPr lang="fi-FI" dirty="0" err="1" smtClean="0"/>
              <a:t>brändin</a:t>
            </a:r>
            <a:r>
              <a:rPr lang="fi-FI" dirty="0" smtClean="0"/>
              <a:t> </a:t>
            </a:r>
            <a:r>
              <a:rPr lang="fi-FI" dirty="0"/>
              <a:t>markkinointia osin kuluttajien </a:t>
            </a:r>
            <a:r>
              <a:rPr lang="fi-FI" dirty="0" smtClean="0"/>
              <a:t>tehtäväksi</a:t>
            </a:r>
            <a:r>
              <a:rPr lang="fi-FI" dirty="0"/>
              <a:t>.</a:t>
            </a:r>
          </a:p>
        </p:txBody>
      </p:sp>
      <p:sp>
        <p:nvSpPr>
          <p:cNvPr id="5" name="Slide Number Placeholder 4"/>
          <p:cNvSpPr>
            <a:spLocks noGrp="1"/>
          </p:cNvSpPr>
          <p:nvPr>
            <p:ph type="sldNum" sz="quarter" idx="4294967295"/>
          </p:nvPr>
        </p:nvSpPr>
        <p:spPr>
          <a:xfrm>
            <a:off x="2343150" y="5725716"/>
            <a:ext cx="2370535" cy="272653"/>
          </a:xfrm>
          <a:prstGeom prst="rect">
            <a:avLst/>
          </a:prstGeom>
        </p:spPr>
        <p:txBody>
          <a:bodyPr/>
          <a:lstStyle/>
          <a:p>
            <a:pPr>
              <a:defRPr/>
            </a:pPr>
            <a:fld id="{33705F0D-EE84-4A2E-B331-5860639DEB1A}" type="slidenum">
              <a:rPr lang="fi-FI" smtClean="0"/>
              <a:pPr>
                <a:defRPr/>
              </a:pPr>
              <a:t>23</a:t>
            </a:fld>
            <a:endParaRPr lang="fi-FI"/>
          </a:p>
        </p:txBody>
      </p:sp>
      <p:sp>
        <p:nvSpPr>
          <p:cNvPr id="6" name="Date Placeholder 5"/>
          <p:cNvSpPr>
            <a:spLocks noGrp="1"/>
          </p:cNvSpPr>
          <p:nvPr>
            <p:ph type="dt" sz="half" idx="4294967295"/>
          </p:nvPr>
        </p:nvSpPr>
        <p:spPr>
          <a:xfrm>
            <a:off x="5914132" y="5883277"/>
            <a:ext cx="423869" cy="365125"/>
          </a:xfrm>
        </p:spPr>
        <p:txBody>
          <a:bodyPr/>
          <a:lstStyle/>
          <a:p>
            <a:pPr>
              <a:defRPr/>
            </a:pPr>
            <a:r>
              <a:rPr lang="en-US" smtClean="0"/>
              <a:t>1.1.2007</a:t>
            </a:r>
            <a:endParaRPr lang="fi-FI"/>
          </a:p>
        </p:txBody>
      </p:sp>
    </p:spTree>
    <p:extLst>
      <p:ext uri="{BB962C8B-B14F-4D97-AF65-F5344CB8AC3E}">
        <p14:creationId xmlns:p14="http://schemas.microsoft.com/office/powerpoint/2010/main" val="47809775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2343150" y="5725716"/>
            <a:ext cx="2370535" cy="272653"/>
          </a:xfrm>
          <a:prstGeom prst="rect">
            <a:avLst/>
          </a:prstGeom>
        </p:spPr>
        <p:txBody>
          <a:bodyPr/>
          <a:lstStyle/>
          <a:p>
            <a:pPr>
              <a:defRPr/>
            </a:pPr>
            <a:fld id="{ECADF079-0477-4C01-B69D-DF64FA2CD302}" type="slidenum">
              <a:rPr lang="fi-FI"/>
              <a:pPr>
                <a:defRPr/>
              </a:pPr>
              <a:t>24</a:t>
            </a:fld>
            <a:endParaRPr lang="fi-FI"/>
          </a:p>
        </p:txBody>
      </p:sp>
      <p:sp>
        <p:nvSpPr>
          <p:cNvPr id="6" name="Date Placeholder 5"/>
          <p:cNvSpPr>
            <a:spLocks noGrp="1"/>
          </p:cNvSpPr>
          <p:nvPr>
            <p:ph type="dt" sz="quarter" idx="4294967295"/>
          </p:nvPr>
        </p:nvSpPr>
        <p:spPr>
          <a:xfrm>
            <a:off x="5914132" y="5883277"/>
            <a:ext cx="423869" cy="365125"/>
          </a:xfrm>
        </p:spPr>
        <p:txBody>
          <a:bodyPr/>
          <a:lstStyle/>
          <a:p>
            <a:pPr>
              <a:defRPr/>
            </a:pPr>
            <a:r>
              <a:rPr lang="en-US"/>
              <a:t>1.1.2007</a:t>
            </a:r>
            <a:endParaRPr lang="fi-FI"/>
          </a:p>
        </p:txBody>
      </p:sp>
      <p:sp>
        <p:nvSpPr>
          <p:cNvPr id="10245" name="Rectangle 2"/>
          <p:cNvSpPr>
            <a:spLocks noGrp="1" noChangeArrowheads="1"/>
          </p:cNvSpPr>
          <p:nvPr>
            <p:ph type="title"/>
          </p:nvPr>
        </p:nvSpPr>
        <p:spPr/>
        <p:txBody>
          <a:bodyPr/>
          <a:lstStyle/>
          <a:p>
            <a:pPr eaLnBrk="1" hangingPunct="1"/>
            <a:r>
              <a:rPr lang="fi-FI" dirty="0" err="1" smtClean="0"/>
              <a:t>Viraalimarkkinointi</a:t>
            </a:r>
            <a:endParaRPr lang="fi-FI" dirty="0" smtClean="0"/>
          </a:p>
        </p:txBody>
      </p:sp>
      <p:sp>
        <p:nvSpPr>
          <p:cNvPr id="19459" name="Rectangle 3"/>
          <p:cNvSpPr>
            <a:spLocks noGrp="1" noChangeArrowheads="1"/>
          </p:cNvSpPr>
          <p:nvPr>
            <p:ph type="body" idx="1"/>
          </p:nvPr>
        </p:nvSpPr>
        <p:spPr/>
        <p:txBody>
          <a:bodyPr/>
          <a:lstStyle/>
          <a:p>
            <a:pPr eaLnBrk="1" hangingPunct="1">
              <a:lnSpc>
                <a:spcPct val="90000"/>
              </a:lnSpc>
              <a:buFont typeface="Arial" pitchFamily="34" charset="0"/>
              <a:buChar char="•"/>
            </a:pPr>
            <a:r>
              <a:rPr lang="fi-FI" sz="1800" b="1" dirty="0" err="1">
                <a:cs typeface="Times New Roman" charset="0"/>
              </a:rPr>
              <a:t>Viraalimarkkinointi</a:t>
            </a:r>
            <a:r>
              <a:rPr lang="fi-FI" sz="1800" dirty="0">
                <a:cs typeface="Times New Roman" charset="0"/>
              </a:rPr>
              <a:t> tai virusmarkkinointi</a:t>
            </a:r>
            <a:r>
              <a:rPr lang="fi-FI" sz="1800" baseline="30000" dirty="0">
                <a:cs typeface="Times New Roman" charset="0"/>
              </a:rPr>
              <a:t> </a:t>
            </a:r>
            <a:r>
              <a:rPr lang="fi-FI" sz="1800" dirty="0">
                <a:cs typeface="Times New Roman" charset="0"/>
              </a:rPr>
              <a:t>(</a:t>
            </a:r>
            <a:r>
              <a:rPr lang="fi-FI" sz="1800" dirty="0">
                <a:cs typeface="Times New Roman" charset="0"/>
                <a:hlinkClick r:id="rId3" tooltip="Englannin kieli"/>
              </a:rPr>
              <a:t>engl.</a:t>
            </a:r>
            <a:r>
              <a:rPr lang="fi-FI" sz="1800" dirty="0">
                <a:cs typeface="Times New Roman" charset="0"/>
              </a:rPr>
              <a:t> </a:t>
            </a:r>
            <a:r>
              <a:rPr lang="fi-FI" sz="1800" i="1" dirty="0" err="1">
                <a:cs typeface="Times New Roman" charset="0"/>
              </a:rPr>
              <a:t>word-of-mouth</a:t>
            </a:r>
            <a:r>
              <a:rPr lang="fi-FI" sz="1800" i="1" dirty="0">
                <a:cs typeface="Times New Roman" charset="0"/>
              </a:rPr>
              <a:t>, WOM, </a:t>
            </a:r>
            <a:r>
              <a:rPr lang="fi-FI" sz="1800" i="1" dirty="0" err="1">
                <a:cs typeface="Times New Roman" charset="0"/>
              </a:rPr>
              <a:t>viral</a:t>
            </a:r>
            <a:r>
              <a:rPr lang="fi-FI" sz="1800" i="1" dirty="0">
                <a:cs typeface="Times New Roman" charset="0"/>
              </a:rPr>
              <a:t> </a:t>
            </a:r>
            <a:r>
              <a:rPr lang="fi-FI" sz="1800" i="1" dirty="0" err="1">
                <a:cs typeface="Times New Roman" charset="0"/>
              </a:rPr>
              <a:t>marketing</a:t>
            </a:r>
            <a:r>
              <a:rPr lang="fi-FI" sz="1800" dirty="0">
                <a:cs typeface="Times New Roman" charset="0"/>
              </a:rPr>
              <a:t>) on markkinointia, jossa mainosviesti kulkee ihmiseltä toiselle nopeasti. </a:t>
            </a:r>
          </a:p>
          <a:p>
            <a:pPr eaLnBrk="1" hangingPunct="1">
              <a:lnSpc>
                <a:spcPct val="90000"/>
              </a:lnSpc>
              <a:buFont typeface="Arial" pitchFamily="34" charset="0"/>
              <a:buChar char="•"/>
            </a:pPr>
            <a:r>
              <a:rPr lang="fi-FI" sz="1800" dirty="0" err="1">
                <a:cs typeface="Times New Roman" charset="0"/>
              </a:rPr>
              <a:t>Viraalimarkkinointi</a:t>
            </a:r>
            <a:r>
              <a:rPr lang="fi-FI" sz="1800" dirty="0">
                <a:cs typeface="Times New Roman" charset="0"/>
              </a:rPr>
              <a:t> perustuu kuluttajan osallistuttamiseen yrityksen markkinointiprosessiin joko käyttäjätuottajina tai yleisöosallisina. </a:t>
            </a:r>
          </a:p>
          <a:p>
            <a:pPr eaLnBrk="1" hangingPunct="1">
              <a:lnSpc>
                <a:spcPct val="90000"/>
              </a:lnSpc>
              <a:buFont typeface="Arial" pitchFamily="34" charset="0"/>
              <a:buChar char="•"/>
            </a:pPr>
            <a:r>
              <a:rPr lang="fi-FI" dirty="0" smtClean="0">
                <a:cs typeface="Times New Roman" charset="0"/>
              </a:rPr>
              <a:t>Mamma Mia</a:t>
            </a:r>
          </a:p>
          <a:p>
            <a:pPr eaLnBrk="1" hangingPunct="1">
              <a:lnSpc>
                <a:spcPct val="90000"/>
              </a:lnSpc>
              <a:buFont typeface="Arial" pitchFamily="34" charset="0"/>
              <a:buChar char="•"/>
            </a:pPr>
            <a:r>
              <a:rPr lang="fi-FI" dirty="0" smtClean="0">
                <a:cs typeface="Times New Roman" charset="0"/>
              </a:rPr>
              <a:t>http</a:t>
            </a:r>
            <a:r>
              <a:rPr lang="fi-FI" dirty="0">
                <a:cs typeface="Times New Roman" charset="0"/>
              </a:rPr>
              <a:t>://www.youtube.com/watch?v=m9XcRmN1S6U</a:t>
            </a:r>
            <a:endParaRPr lang="fi-FI" sz="1800" dirty="0">
              <a:cs typeface="Times New Roman" charset="0"/>
            </a:endParaRPr>
          </a:p>
        </p:txBody>
      </p:sp>
    </p:spTree>
    <p:extLst>
      <p:ext uri="{BB962C8B-B14F-4D97-AF65-F5344CB8AC3E}">
        <p14:creationId xmlns:p14="http://schemas.microsoft.com/office/powerpoint/2010/main" val="40732014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additive="base">
                                        <p:cTn id="7" dur="500" fill="hold"/>
                                        <p:tgtEl>
                                          <p:spTgt spid="194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45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459">
                                            <p:txEl>
                                              <p:pRg st="1" end="1"/>
                                            </p:txEl>
                                          </p:spTgt>
                                        </p:tgtEl>
                                        <p:attrNameLst>
                                          <p:attrName>style.visibility</p:attrName>
                                        </p:attrNameLst>
                                      </p:cBhvr>
                                      <p:to>
                                        <p:strVal val="visible"/>
                                      </p:to>
                                    </p:set>
                                    <p:anim calcmode="lin" valueType="num">
                                      <p:cBhvr additive="base">
                                        <p:cTn id="13" dur="500" fill="hold"/>
                                        <p:tgtEl>
                                          <p:spTgt spid="1945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45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9459">
                                            <p:txEl>
                                              <p:pRg st="2" end="2"/>
                                            </p:txEl>
                                          </p:spTgt>
                                        </p:tgtEl>
                                        <p:attrNameLst>
                                          <p:attrName>style.visibility</p:attrName>
                                        </p:attrNameLst>
                                      </p:cBhvr>
                                      <p:to>
                                        <p:strVal val="visible"/>
                                      </p:to>
                                    </p:set>
                                    <p:anim calcmode="lin" valueType="num">
                                      <p:cBhvr additive="base">
                                        <p:cTn id="19" dur="500" fill="hold"/>
                                        <p:tgtEl>
                                          <p:spTgt spid="1945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945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9459">
                                            <p:txEl>
                                              <p:pRg st="3" end="3"/>
                                            </p:txEl>
                                          </p:spTgt>
                                        </p:tgtEl>
                                        <p:attrNameLst>
                                          <p:attrName>style.visibility</p:attrName>
                                        </p:attrNameLst>
                                      </p:cBhvr>
                                      <p:to>
                                        <p:strVal val="visible"/>
                                      </p:to>
                                    </p:set>
                                    <p:anim calcmode="lin" valueType="num">
                                      <p:cBhvr additive="base">
                                        <p:cTn id="25" dur="500" fill="hold"/>
                                        <p:tgtEl>
                                          <p:spTgt spid="1945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45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2343150" y="5725716"/>
            <a:ext cx="2370535" cy="272653"/>
          </a:xfrm>
          <a:prstGeom prst="rect">
            <a:avLst/>
          </a:prstGeom>
        </p:spPr>
        <p:txBody>
          <a:bodyPr/>
          <a:lstStyle/>
          <a:p>
            <a:pPr>
              <a:defRPr/>
            </a:pPr>
            <a:fld id="{15C5DAD1-CD2D-4716-A92C-8334B25F4259}" type="slidenum">
              <a:rPr lang="fi-FI"/>
              <a:pPr>
                <a:defRPr/>
              </a:pPr>
              <a:t>25</a:t>
            </a:fld>
            <a:endParaRPr lang="fi-FI"/>
          </a:p>
        </p:txBody>
      </p:sp>
      <p:sp>
        <p:nvSpPr>
          <p:cNvPr id="6" name="Date Placeholder 5"/>
          <p:cNvSpPr>
            <a:spLocks noGrp="1"/>
          </p:cNvSpPr>
          <p:nvPr>
            <p:ph type="dt" sz="quarter" idx="4294967295"/>
          </p:nvPr>
        </p:nvSpPr>
        <p:spPr>
          <a:xfrm>
            <a:off x="5914132" y="5883277"/>
            <a:ext cx="423869" cy="365125"/>
          </a:xfrm>
        </p:spPr>
        <p:txBody>
          <a:bodyPr/>
          <a:lstStyle/>
          <a:p>
            <a:pPr>
              <a:defRPr/>
            </a:pPr>
            <a:r>
              <a:rPr lang="en-US"/>
              <a:t>1.1.2007</a:t>
            </a:r>
            <a:endParaRPr lang="fi-FI"/>
          </a:p>
        </p:txBody>
      </p:sp>
      <p:sp>
        <p:nvSpPr>
          <p:cNvPr id="11270" name="Rectangle 3"/>
          <p:cNvSpPr>
            <a:spLocks noGrp="1" noChangeArrowheads="1"/>
          </p:cNvSpPr>
          <p:nvPr>
            <p:ph type="body" idx="1"/>
          </p:nvPr>
        </p:nvSpPr>
        <p:spPr/>
        <p:txBody>
          <a:bodyPr/>
          <a:lstStyle/>
          <a:p>
            <a:pPr eaLnBrk="1" hangingPunct="1">
              <a:buFont typeface="Arial" pitchFamily="34" charset="0"/>
              <a:buChar char="•"/>
            </a:pPr>
            <a:r>
              <a:rPr lang="fi-FI" sz="1800" dirty="0" err="1">
                <a:cs typeface="Times New Roman" charset="0"/>
              </a:rPr>
              <a:t>Viraalimarkkinoinnin</a:t>
            </a:r>
            <a:r>
              <a:rPr lang="fi-FI" sz="1800" dirty="0">
                <a:cs typeface="Times New Roman" charset="0"/>
              </a:rPr>
              <a:t> kannalta paras tuote on kiinnostava ja kilpailijoistaan erottuva. Markkinointiviestin tulee olla omaperäinen ja sen tulee sisältää jotain aikaisemmin näkemätöntä. Omaperäiseksi viestin tekee esimerkiksi hauskuus, ravisuttelu, uusi idea tai ristiriita tilanteen ja sen kontekstin kanssa.</a:t>
            </a:r>
          </a:p>
          <a:p>
            <a:pPr eaLnBrk="1" hangingPunct="1">
              <a:buFont typeface="Arial" pitchFamily="34" charset="0"/>
              <a:buChar char="•"/>
            </a:pPr>
            <a:r>
              <a:rPr lang="fi-FI" sz="1800" dirty="0">
                <a:cs typeface="Times New Roman" charset="0"/>
              </a:rPr>
              <a:t>Muita </a:t>
            </a:r>
            <a:r>
              <a:rPr lang="fi-FI" sz="1800" dirty="0" err="1">
                <a:cs typeface="Times New Roman" charset="0"/>
              </a:rPr>
              <a:t>viraalimarkkinoinnin</a:t>
            </a:r>
            <a:r>
              <a:rPr lang="fi-FI" sz="1800" dirty="0">
                <a:cs typeface="Times New Roman" charset="0"/>
              </a:rPr>
              <a:t> tehoa lisääviä tekijöitä ovat aiheen ajankohtaisuus ja onnistunut ”</a:t>
            </a:r>
            <a:r>
              <a:rPr lang="fi-FI" sz="1800" dirty="0" err="1">
                <a:cs typeface="Times New Roman" charset="0"/>
              </a:rPr>
              <a:t>seeding</a:t>
            </a:r>
            <a:r>
              <a:rPr lang="fi-FI" sz="1800" dirty="0">
                <a:cs typeface="Times New Roman" charset="0"/>
              </a:rPr>
              <a:t>” eli levitys verkostoituneiden ihmisten tai mielipidevaikuttajien kautta (</a:t>
            </a:r>
          </a:p>
        </p:txBody>
      </p:sp>
    </p:spTree>
    <p:extLst>
      <p:ext uri="{BB962C8B-B14F-4D97-AF65-F5344CB8AC3E}">
        <p14:creationId xmlns:p14="http://schemas.microsoft.com/office/powerpoint/2010/main" val="240599013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2343150" y="5725716"/>
            <a:ext cx="2370535" cy="272653"/>
          </a:xfrm>
          <a:prstGeom prst="rect">
            <a:avLst/>
          </a:prstGeom>
        </p:spPr>
        <p:txBody>
          <a:bodyPr/>
          <a:lstStyle/>
          <a:p>
            <a:pPr>
              <a:defRPr/>
            </a:pPr>
            <a:fld id="{ED02E5B7-8B22-4E80-8B5B-47AB0F1CADB3}" type="slidenum">
              <a:rPr lang="fi-FI"/>
              <a:pPr>
                <a:defRPr/>
              </a:pPr>
              <a:t>26</a:t>
            </a:fld>
            <a:endParaRPr lang="fi-FI"/>
          </a:p>
        </p:txBody>
      </p:sp>
      <p:sp>
        <p:nvSpPr>
          <p:cNvPr id="12294" name="Rectangle 3"/>
          <p:cNvSpPr>
            <a:spLocks noGrp="1" noChangeArrowheads="1"/>
          </p:cNvSpPr>
          <p:nvPr>
            <p:ph type="body" idx="1"/>
          </p:nvPr>
        </p:nvSpPr>
        <p:spPr/>
        <p:txBody>
          <a:bodyPr>
            <a:normAutofit lnSpcReduction="10000"/>
          </a:bodyPr>
          <a:lstStyle/>
          <a:p>
            <a:pPr eaLnBrk="1" hangingPunct="1">
              <a:buFont typeface="Arial" pitchFamily="34" charset="0"/>
              <a:buChar char="•"/>
            </a:pPr>
            <a:r>
              <a:rPr lang="fi-FI" b="1" dirty="0" err="1" smtClean="0">
                <a:cs typeface="Times New Roman" charset="0"/>
              </a:rPr>
              <a:t>Viraaliefekti</a:t>
            </a:r>
            <a:r>
              <a:rPr lang="fi-FI" dirty="0" smtClean="0">
                <a:cs typeface="Times New Roman" charset="0"/>
              </a:rPr>
              <a:t> tai </a:t>
            </a:r>
            <a:r>
              <a:rPr lang="fi-FI" dirty="0" err="1" smtClean="0">
                <a:cs typeface="Times New Roman" charset="0"/>
                <a:hlinkClick r:id="rId2" tooltip="Meemi"/>
              </a:rPr>
              <a:t>meemi</a:t>
            </a:r>
            <a:r>
              <a:rPr lang="fi-FI" dirty="0" smtClean="0">
                <a:cs typeface="Times New Roman" charset="0"/>
              </a:rPr>
              <a:t> (”nettijuoru, puskaradio”) on Internetissä tapahtuva tiedon nopea leviäminen sivustojen linkityksen ja jatkolinkityksen avulla. Ilmiö esiintyy muun muassa mielenkiintoisten </a:t>
            </a:r>
            <a:r>
              <a:rPr lang="fi-FI" dirty="0" err="1" smtClean="0">
                <a:cs typeface="Times New Roman" charset="0"/>
              </a:rPr>
              <a:t>blogien</a:t>
            </a:r>
            <a:r>
              <a:rPr lang="fi-FI" dirty="0" smtClean="0">
                <a:cs typeface="Times New Roman" charset="0"/>
              </a:rPr>
              <a:t> yhteydessä. </a:t>
            </a:r>
          </a:p>
          <a:p>
            <a:pPr eaLnBrk="1" hangingPunct="1">
              <a:buFont typeface="Arial" pitchFamily="34" charset="0"/>
              <a:buChar char="•"/>
            </a:pPr>
            <a:r>
              <a:rPr lang="fi-FI" dirty="0" smtClean="0">
                <a:cs typeface="Times New Roman" charset="0"/>
              </a:rPr>
              <a:t>Internetissä </a:t>
            </a:r>
            <a:r>
              <a:rPr lang="fi-FI" dirty="0" err="1" smtClean="0">
                <a:cs typeface="Times New Roman" charset="0"/>
              </a:rPr>
              <a:t>viraalimarkkinointia</a:t>
            </a:r>
            <a:r>
              <a:rPr lang="fi-FI" dirty="0" smtClean="0">
                <a:cs typeface="Times New Roman" charset="0"/>
              </a:rPr>
              <a:t> tapahtuu myös sähköpostin välityksellä, jolloin viestin lähettäjä tuntee viestin vastaanottajan henkilökohtaisesti. </a:t>
            </a:r>
            <a:r>
              <a:rPr lang="fi-FI" dirty="0" err="1" smtClean="0">
                <a:cs typeface="Times New Roman" charset="0"/>
              </a:rPr>
              <a:t>Viraali-sana</a:t>
            </a:r>
            <a:r>
              <a:rPr lang="fi-FI" dirty="0" smtClean="0">
                <a:cs typeface="Times New Roman" charset="0"/>
              </a:rPr>
              <a:t> viittaa </a:t>
            </a:r>
            <a:r>
              <a:rPr lang="fi-FI" dirty="0" smtClean="0">
                <a:cs typeface="Times New Roman" charset="0"/>
                <a:hlinkClick r:id="rId3" tooltip="Virus"/>
              </a:rPr>
              <a:t>viruksiin</a:t>
            </a:r>
            <a:r>
              <a:rPr lang="fi-FI" dirty="0" smtClean="0">
                <a:cs typeface="Times New Roman" charset="0"/>
              </a:rPr>
              <a:t>.</a:t>
            </a:r>
            <a:r>
              <a:rPr lang="fi-FI" dirty="0" smtClean="0"/>
              <a:t> </a:t>
            </a:r>
          </a:p>
          <a:p>
            <a:pPr eaLnBrk="1" hangingPunct="1"/>
            <a:endParaRPr lang="fi-FI" dirty="0" smtClean="0"/>
          </a:p>
          <a:p>
            <a:pPr eaLnBrk="1" hangingPunct="1"/>
            <a:endParaRPr lang="fi-FI" dirty="0" smtClean="0"/>
          </a:p>
        </p:txBody>
      </p:sp>
    </p:spTree>
    <p:extLst>
      <p:ext uri="{BB962C8B-B14F-4D97-AF65-F5344CB8AC3E}">
        <p14:creationId xmlns:p14="http://schemas.microsoft.com/office/powerpoint/2010/main" val="181272963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pPr>
              <a:defRPr/>
            </a:pPr>
            <a:fld id="{D53BAA9B-895F-4C99-B997-8B087A3980E9}" type="slidenum">
              <a:rPr lang="fi-FI" smtClean="0"/>
              <a:pPr>
                <a:defRPr/>
              </a:pPr>
              <a:t>27</a:t>
            </a:fld>
            <a:endParaRPr lang="fi-FI"/>
          </a:p>
        </p:txBody>
      </p:sp>
      <p:pic>
        <p:nvPicPr>
          <p:cNvPr id="4098" name="Picture 2" descr="http://farm4.static.flickr.com/3339/3447963615_fabb9dd1a0.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731" y="1234103"/>
            <a:ext cx="5612531" cy="373794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201065" y="2672916"/>
            <a:ext cx="1865191" cy="300082"/>
          </a:xfrm>
          <a:prstGeom prst="rect">
            <a:avLst/>
          </a:prstGeom>
          <a:noFill/>
        </p:spPr>
        <p:txBody>
          <a:bodyPr wrap="none" rtlCol="0">
            <a:spAutoFit/>
          </a:bodyPr>
          <a:lstStyle/>
          <a:p>
            <a:r>
              <a:rPr lang="fi-FI" sz="1350" dirty="0">
                <a:solidFill>
                  <a:schemeClr val="bg1"/>
                </a:solidFill>
              </a:rPr>
              <a:t>Kun tajuat sitä pyytää?</a:t>
            </a:r>
            <a:endParaRPr lang="fi-FI" sz="1350" dirty="0">
              <a:solidFill>
                <a:schemeClr val="bg1"/>
              </a:solidFill>
            </a:endParaRPr>
          </a:p>
        </p:txBody>
      </p:sp>
    </p:spTree>
    <p:extLst>
      <p:ext uri="{BB962C8B-B14F-4D97-AF65-F5344CB8AC3E}">
        <p14:creationId xmlns:p14="http://schemas.microsoft.com/office/powerpoint/2010/main" val="2964112638"/>
      </p:ext>
    </p:extLst>
  </p:cSld>
  <p:clrMapOvr>
    <a:masterClrMapping/>
  </p:clrMapOvr>
  <p:transition>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smtClean="0"/>
              <a:t>Ansaittu/ hankittu ”</a:t>
            </a:r>
            <a:r>
              <a:rPr lang="fi-FI" dirty="0" err="1" smtClean="0"/>
              <a:t>kuluttaja”/bloggari</a:t>
            </a:r>
            <a:r>
              <a:rPr lang="fi-FI" dirty="0" smtClean="0"/>
              <a:t> tekee markkinoinnin puolestasi</a:t>
            </a:r>
            <a:endParaRPr lang="fi-FI" dirty="0"/>
          </a:p>
        </p:txBody>
      </p:sp>
      <p:sp>
        <p:nvSpPr>
          <p:cNvPr id="3" name="Content Placeholder 2"/>
          <p:cNvSpPr>
            <a:spLocks noGrp="1"/>
          </p:cNvSpPr>
          <p:nvPr>
            <p:ph sz="half" idx="2"/>
          </p:nvPr>
        </p:nvSpPr>
        <p:spPr>
          <a:xfrm>
            <a:off x="516730" y="2359819"/>
            <a:ext cx="5558564" cy="2488406"/>
          </a:xfrm>
        </p:spPr>
        <p:txBody>
          <a:bodyPr/>
          <a:lstStyle/>
          <a:p>
            <a:pPr>
              <a:buFont typeface="Arial" pitchFamily="34" charset="0"/>
              <a:buChar char="•"/>
            </a:pPr>
            <a:r>
              <a:rPr lang="fi-FI" dirty="0"/>
              <a:t>Mobile video </a:t>
            </a:r>
            <a:r>
              <a:rPr lang="fi-FI" dirty="0" err="1"/>
              <a:t>hat</a:t>
            </a:r>
            <a:endParaRPr lang="fi-FI" dirty="0"/>
          </a:p>
          <a:p>
            <a:pPr>
              <a:buFont typeface="Arial" pitchFamily="34" charset="0"/>
              <a:buChar char="•"/>
            </a:pPr>
            <a:r>
              <a:rPr lang="fi-FI" dirty="0">
                <a:hlinkClick r:id="rId2"/>
              </a:rPr>
              <a:t>http://</a:t>
            </a:r>
            <a:r>
              <a:rPr lang="fi-FI" dirty="0" smtClean="0">
                <a:hlinkClick r:id="rId2"/>
              </a:rPr>
              <a:t>www.youtube.com/watch?v=qHci5Cjdo5Y</a:t>
            </a:r>
            <a:endParaRPr lang="fi-FI" dirty="0" smtClean="0"/>
          </a:p>
          <a:p>
            <a:pPr>
              <a:buFont typeface="Arial" pitchFamily="34" charset="0"/>
              <a:buChar char="•"/>
            </a:pPr>
            <a:r>
              <a:rPr lang="fi-FI" dirty="0" smtClean="0"/>
              <a:t>Ajankohtaisuus, onnistunut </a:t>
            </a:r>
            <a:r>
              <a:rPr lang="fi-FI" dirty="0" err="1" smtClean="0"/>
              <a:t>seeding</a:t>
            </a:r>
            <a:endParaRPr lang="fi-FI" dirty="0"/>
          </a:p>
          <a:p>
            <a:endParaRPr lang="fi-FI" dirty="0"/>
          </a:p>
        </p:txBody>
      </p:sp>
      <p:sp>
        <p:nvSpPr>
          <p:cNvPr id="5" name="Footer Placeholder 4"/>
          <p:cNvSpPr>
            <a:spLocks noGrp="1"/>
          </p:cNvSpPr>
          <p:nvPr>
            <p:ph type="ftr" sz="quarter" idx="10"/>
          </p:nvPr>
        </p:nvSpPr>
        <p:spPr/>
        <p:txBody>
          <a:bodyPr/>
          <a:lstStyle/>
          <a:p>
            <a:pPr>
              <a:defRPr/>
            </a:pPr>
            <a:r>
              <a:rPr lang="fi-FI" smtClean="0"/>
              <a:t>Kalvosarjan tekijän nimi</a:t>
            </a:r>
            <a:endParaRPr lang="fi-FI" dirty="0"/>
          </a:p>
        </p:txBody>
      </p:sp>
      <p:sp>
        <p:nvSpPr>
          <p:cNvPr id="6" name="Date Placeholder 5"/>
          <p:cNvSpPr>
            <a:spLocks noGrp="1"/>
          </p:cNvSpPr>
          <p:nvPr>
            <p:ph type="dt" sz="half" idx="12"/>
          </p:nvPr>
        </p:nvSpPr>
        <p:spPr/>
        <p:txBody>
          <a:bodyPr/>
          <a:lstStyle/>
          <a:p>
            <a:pPr>
              <a:defRPr/>
            </a:pPr>
            <a:endParaRPr lang="fi-FI"/>
          </a:p>
        </p:txBody>
      </p:sp>
    </p:spTree>
    <p:extLst>
      <p:ext uri="{BB962C8B-B14F-4D97-AF65-F5344CB8AC3E}">
        <p14:creationId xmlns:p14="http://schemas.microsoft.com/office/powerpoint/2010/main" val="1699126881"/>
      </p:ext>
    </p:extLst>
  </p:cSld>
  <p:clrMapOvr>
    <a:masterClrMapping/>
  </p:clrMapOvr>
  <p:transition>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Markkinointi integroidaan tuote/palveluprosessiin</a:t>
            </a:r>
            <a:endParaRPr lang="fi-FI" dirty="0"/>
          </a:p>
        </p:txBody>
      </p:sp>
      <p:sp>
        <p:nvSpPr>
          <p:cNvPr id="3" name="Content Placeholder 2"/>
          <p:cNvSpPr>
            <a:spLocks noGrp="1"/>
          </p:cNvSpPr>
          <p:nvPr>
            <p:ph sz="half" idx="2"/>
          </p:nvPr>
        </p:nvSpPr>
        <p:spPr>
          <a:xfrm>
            <a:off x="516730" y="2359819"/>
            <a:ext cx="5612570" cy="2488406"/>
          </a:xfrm>
        </p:spPr>
        <p:txBody>
          <a:bodyPr/>
          <a:lstStyle/>
          <a:p>
            <a:pPr>
              <a:buFont typeface="Arial" pitchFamily="34" charset="0"/>
              <a:buChar char="•"/>
            </a:pPr>
            <a:r>
              <a:rPr lang="fi-FI" dirty="0" err="1"/>
              <a:t>Slow</a:t>
            </a:r>
            <a:r>
              <a:rPr lang="fi-FI" dirty="0"/>
              <a:t> </a:t>
            </a:r>
            <a:r>
              <a:rPr lang="fi-FI" dirty="0" err="1"/>
              <a:t>advertizing</a:t>
            </a:r>
            <a:endParaRPr lang="fi-FI" dirty="0"/>
          </a:p>
          <a:p>
            <a:pPr>
              <a:buFont typeface="Arial" pitchFamily="34" charset="0"/>
              <a:buChar char="•"/>
            </a:pPr>
            <a:r>
              <a:rPr lang="fi-FI" dirty="0">
                <a:hlinkClick r:id="rId2"/>
              </a:rPr>
              <a:t>http://www.youtube.com/watch?v=BMm12Uurdqo</a:t>
            </a:r>
            <a:endParaRPr lang="fi-FI" dirty="0"/>
          </a:p>
          <a:p>
            <a:endParaRPr lang="fi-FI" dirty="0"/>
          </a:p>
        </p:txBody>
      </p:sp>
      <p:sp>
        <p:nvSpPr>
          <p:cNvPr id="5" name="Footer Placeholder 4"/>
          <p:cNvSpPr>
            <a:spLocks noGrp="1"/>
          </p:cNvSpPr>
          <p:nvPr>
            <p:ph type="ftr" sz="quarter" idx="10"/>
          </p:nvPr>
        </p:nvSpPr>
        <p:spPr/>
        <p:txBody>
          <a:bodyPr/>
          <a:lstStyle/>
          <a:p>
            <a:pPr>
              <a:defRPr/>
            </a:pPr>
            <a:r>
              <a:rPr lang="fi-FI" smtClean="0"/>
              <a:t>Kalvosarjan tekijän nimi</a:t>
            </a:r>
            <a:endParaRPr lang="fi-FI" dirty="0"/>
          </a:p>
        </p:txBody>
      </p:sp>
      <p:sp>
        <p:nvSpPr>
          <p:cNvPr id="6" name="Date Placeholder 5"/>
          <p:cNvSpPr>
            <a:spLocks noGrp="1"/>
          </p:cNvSpPr>
          <p:nvPr>
            <p:ph type="dt" sz="half" idx="12"/>
          </p:nvPr>
        </p:nvSpPr>
        <p:spPr/>
        <p:txBody>
          <a:bodyPr/>
          <a:lstStyle/>
          <a:p>
            <a:pPr>
              <a:defRPr/>
            </a:pPr>
            <a:endParaRPr lang="fi-FI"/>
          </a:p>
        </p:txBody>
      </p:sp>
    </p:spTree>
    <p:extLst>
      <p:ext uri="{BB962C8B-B14F-4D97-AF65-F5344CB8AC3E}">
        <p14:creationId xmlns:p14="http://schemas.microsoft.com/office/powerpoint/2010/main" val="346421470"/>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i-FI"/>
          </a:p>
        </p:txBody>
      </p:sp>
      <p:sp>
        <p:nvSpPr>
          <p:cNvPr id="3" name="Content Placeholder 2"/>
          <p:cNvSpPr>
            <a:spLocks noGrp="1"/>
          </p:cNvSpPr>
          <p:nvPr>
            <p:ph idx="1"/>
          </p:nvPr>
        </p:nvSpPr>
        <p:spPr/>
        <p:txBody>
          <a:bodyPr/>
          <a:lstStyle/>
          <a:p>
            <a:endParaRPr lang="fi-FI"/>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300" t="399" r="24401" b="-399"/>
          <a:stretch/>
        </p:blipFill>
        <p:spPr>
          <a:xfrm>
            <a:off x="0" y="0"/>
            <a:ext cx="6885384" cy="6858000"/>
          </a:xfrm>
          <a:prstGeom prst="rect">
            <a:avLst/>
          </a:prstGeom>
        </p:spPr>
      </p:pic>
      <p:sp>
        <p:nvSpPr>
          <p:cNvPr id="5" name="TextBox 4"/>
          <p:cNvSpPr txBox="1"/>
          <p:nvPr/>
        </p:nvSpPr>
        <p:spPr>
          <a:xfrm>
            <a:off x="1772816" y="2492896"/>
            <a:ext cx="4937570" cy="4154984"/>
          </a:xfrm>
          <a:prstGeom prst="rect">
            <a:avLst/>
          </a:prstGeom>
          <a:noFill/>
        </p:spPr>
        <p:txBody>
          <a:bodyPr wrap="none" rtlCol="0">
            <a:spAutoFit/>
          </a:bodyPr>
          <a:lstStyle/>
          <a:p>
            <a:r>
              <a:rPr lang="fi-FI" sz="1600" b="1" dirty="0" smtClean="0"/>
              <a:t>Voimia ja innostusta torstaille &lt;3</a:t>
            </a:r>
          </a:p>
          <a:p>
            <a:endParaRPr lang="fi-FI" sz="1600" b="1" dirty="0" smtClean="0"/>
          </a:p>
          <a:p>
            <a:r>
              <a:rPr lang="fi-FI" sz="1600" b="1" dirty="0" smtClean="0"/>
              <a:t>Yleensä tässä vaiheessa into on karissut </a:t>
            </a:r>
          </a:p>
          <a:p>
            <a:r>
              <a:rPr lang="fi-FI" sz="1600" b="1" dirty="0" smtClean="0"/>
              <a:t>joiltakin – kuinka saat sen takaisin?</a:t>
            </a:r>
          </a:p>
          <a:p>
            <a:r>
              <a:rPr lang="fi-FI" sz="1600" b="1" dirty="0" smtClean="0"/>
              <a:t>Tarkastele </a:t>
            </a:r>
            <a:r>
              <a:rPr lang="fi-FI" sz="1600" b="1" dirty="0" err="1" smtClean="0"/>
              <a:t>innokompetenssikalvoja</a:t>
            </a:r>
            <a:r>
              <a:rPr lang="fi-FI" sz="1600" b="1" dirty="0" smtClean="0"/>
              <a:t>…</a:t>
            </a:r>
          </a:p>
          <a:p>
            <a:endParaRPr lang="fi-FI" sz="1600" b="1" dirty="0" smtClean="0"/>
          </a:p>
          <a:p>
            <a:r>
              <a:rPr lang="fi-FI" sz="1600" b="1" dirty="0" smtClean="0"/>
              <a:t>JA PÄIVITTÄKÄÄ SIVUJANNE </a:t>
            </a:r>
          </a:p>
          <a:p>
            <a:r>
              <a:rPr lang="fi-FI" sz="1600" b="1" dirty="0" smtClean="0"/>
              <a:t>SITESISSA! </a:t>
            </a:r>
          </a:p>
          <a:p>
            <a:r>
              <a:rPr lang="fi-FI" sz="1600" b="1" dirty="0" smtClean="0"/>
              <a:t>ME KATOTAAN NIITÄ VIIKOITTAIN!</a:t>
            </a:r>
            <a:endParaRPr lang="fi-FI" sz="1600" b="1" dirty="0"/>
          </a:p>
          <a:p>
            <a:endParaRPr lang="fi-FI" sz="1600" b="1" dirty="0"/>
          </a:p>
          <a:p>
            <a:endParaRPr lang="fi-FI" sz="1600" b="1" dirty="0"/>
          </a:p>
          <a:p>
            <a:r>
              <a:rPr lang="fi-FI" sz="1600" b="1" dirty="0" err="1" smtClean="0"/>
              <a:t>Mä</a:t>
            </a:r>
            <a:r>
              <a:rPr lang="fi-FI" sz="1600" b="1" dirty="0" smtClean="0"/>
              <a:t> olen niin ylpeä Teistä!</a:t>
            </a:r>
          </a:p>
          <a:p>
            <a:endParaRPr lang="fi-FI" sz="1600" b="1" dirty="0"/>
          </a:p>
          <a:p>
            <a:endParaRPr lang="fi-FI" sz="1600" b="1" dirty="0" smtClean="0"/>
          </a:p>
          <a:p>
            <a:endParaRPr lang="fi-FI" sz="1600" b="1" dirty="0"/>
          </a:p>
          <a:p>
            <a:pPr algn="r"/>
            <a:r>
              <a:rPr lang="fi-FI" sz="1600" b="1" dirty="0" smtClean="0"/>
              <a:t>Laura-Maija</a:t>
            </a:r>
            <a:endParaRPr lang="fi-FI" sz="1600" b="1" dirty="0"/>
          </a:p>
        </p:txBody>
      </p:sp>
    </p:spTree>
    <p:extLst>
      <p:ext uri="{BB962C8B-B14F-4D97-AF65-F5344CB8AC3E}">
        <p14:creationId xmlns:p14="http://schemas.microsoft.com/office/powerpoint/2010/main" val="5228465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559" y="1322766"/>
            <a:ext cx="5830490" cy="481013"/>
          </a:xfrm>
        </p:spPr>
        <p:txBody>
          <a:bodyPr>
            <a:normAutofit fontScale="90000"/>
          </a:bodyPr>
          <a:lstStyle/>
          <a:p>
            <a:r>
              <a:rPr lang="fi-FI" dirty="0" smtClean="0"/>
              <a:t>Suosittelut</a:t>
            </a:r>
            <a:endParaRPr lang="fi-FI" dirty="0"/>
          </a:p>
        </p:txBody>
      </p:sp>
      <p:sp>
        <p:nvSpPr>
          <p:cNvPr id="5" name="Slide Number Placeholder 4"/>
          <p:cNvSpPr>
            <a:spLocks noGrp="1"/>
          </p:cNvSpPr>
          <p:nvPr>
            <p:ph type="sldNum" sz="quarter" idx="4294967295"/>
          </p:nvPr>
        </p:nvSpPr>
        <p:spPr>
          <a:xfrm>
            <a:off x="2343150" y="5725716"/>
            <a:ext cx="2370535" cy="272653"/>
          </a:xfrm>
          <a:prstGeom prst="rect">
            <a:avLst/>
          </a:prstGeom>
        </p:spPr>
        <p:txBody>
          <a:bodyPr/>
          <a:lstStyle/>
          <a:p>
            <a:pPr>
              <a:defRPr/>
            </a:pPr>
            <a:fld id="{33705F0D-EE84-4A2E-B331-5860639DEB1A}" type="slidenum">
              <a:rPr lang="fi-FI" smtClean="0"/>
              <a:pPr>
                <a:defRPr/>
              </a:pPr>
              <a:t>30</a:t>
            </a:fld>
            <a:endParaRPr lang="fi-FI"/>
          </a:p>
        </p:txBody>
      </p:sp>
      <p:sp>
        <p:nvSpPr>
          <p:cNvPr id="6" name="Date Placeholder 5"/>
          <p:cNvSpPr>
            <a:spLocks noGrp="1"/>
          </p:cNvSpPr>
          <p:nvPr>
            <p:ph type="dt" sz="half" idx="4294967295"/>
          </p:nvPr>
        </p:nvSpPr>
        <p:spPr>
          <a:xfrm>
            <a:off x="5914132" y="5883277"/>
            <a:ext cx="423869" cy="365125"/>
          </a:xfrm>
        </p:spPr>
        <p:txBody>
          <a:bodyPr/>
          <a:lstStyle/>
          <a:p>
            <a:pPr>
              <a:defRPr/>
            </a:pPr>
            <a:r>
              <a:rPr lang="en-US" smtClean="0"/>
              <a:t>1.1.2007</a:t>
            </a:r>
            <a:endParaRPr lang="fi-FI"/>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676" y="1916832"/>
            <a:ext cx="4319792" cy="28662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74694" y="4887162"/>
            <a:ext cx="4836580" cy="461665"/>
          </a:xfrm>
          <a:prstGeom prst="rect">
            <a:avLst/>
          </a:prstGeom>
          <a:noFill/>
        </p:spPr>
        <p:txBody>
          <a:bodyPr wrap="none" rtlCol="0">
            <a:spAutoFit/>
          </a:bodyPr>
          <a:lstStyle/>
          <a:p>
            <a:r>
              <a:rPr lang="fi-FI" sz="1200" dirty="0" err="1"/>
              <a:t>Facebook-seurannan</a:t>
            </a:r>
            <a:r>
              <a:rPr lang="fi-FI" sz="1200" dirty="0"/>
              <a:t> tulokset (28 -vuotias nainen). </a:t>
            </a:r>
          </a:p>
          <a:p>
            <a:r>
              <a:rPr lang="fi-FI" sz="1200" dirty="0"/>
              <a:t>Suositteluviestit aihealueittain ajanjaksolla </a:t>
            </a:r>
            <a:r>
              <a:rPr lang="fi-FI" sz="1200" dirty="0"/>
              <a:t>2.-5.3.2013 &amp; 10.-13.3.2013.</a:t>
            </a:r>
          </a:p>
        </p:txBody>
      </p:sp>
      <p:sp>
        <p:nvSpPr>
          <p:cNvPr id="8" name="TextBox 7"/>
          <p:cNvSpPr txBox="1"/>
          <p:nvPr/>
        </p:nvSpPr>
        <p:spPr>
          <a:xfrm>
            <a:off x="4995174" y="1322766"/>
            <a:ext cx="976549" cy="300082"/>
          </a:xfrm>
          <a:prstGeom prst="rect">
            <a:avLst/>
          </a:prstGeom>
          <a:noFill/>
        </p:spPr>
        <p:txBody>
          <a:bodyPr wrap="none" rtlCol="0">
            <a:spAutoFit/>
          </a:bodyPr>
          <a:lstStyle/>
          <a:p>
            <a:r>
              <a:rPr lang="fi-FI" sz="1350" dirty="0"/>
              <a:t>Hägg 2013</a:t>
            </a:r>
            <a:endParaRPr lang="fi-FI" sz="1350" dirty="0"/>
          </a:p>
        </p:txBody>
      </p:sp>
    </p:spTree>
    <p:extLst>
      <p:ext uri="{BB962C8B-B14F-4D97-AF65-F5344CB8AC3E}">
        <p14:creationId xmlns:p14="http://schemas.microsoft.com/office/powerpoint/2010/main" val="159742600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smtClean="0"/>
              <a:t>Kohderyhmää puhuttelevaa sitouttavaa markkinointia </a:t>
            </a:r>
            <a:endParaRPr lang="fi-FI" dirty="0"/>
          </a:p>
        </p:txBody>
      </p:sp>
      <p:sp>
        <p:nvSpPr>
          <p:cNvPr id="3" name="Content Placeholder 2"/>
          <p:cNvSpPr>
            <a:spLocks noGrp="1"/>
          </p:cNvSpPr>
          <p:nvPr>
            <p:ph idx="1"/>
          </p:nvPr>
        </p:nvSpPr>
        <p:spPr/>
        <p:txBody>
          <a:bodyPr>
            <a:normAutofit lnSpcReduction="10000"/>
          </a:bodyPr>
          <a:lstStyle/>
          <a:p>
            <a:pPr>
              <a:buFont typeface="Arial" pitchFamily="34" charset="0"/>
              <a:buChar char="•"/>
            </a:pPr>
            <a:r>
              <a:rPr lang="fi-FI" dirty="0" smtClean="0"/>
              <a:t>Hyvä </a:t>
            </a:r>
            <a:r>
              <a:rPr lang="fi-FI" dirty="0"/>
              <a:t>idea ja toteutus </a:t>
            </a:r>
            <a:r>
              <a:rPr lang="fi-FI" dirty="0" smtClean="0"/>
              <a:t>jättävät </a:t>
            </a:r>
            <a:r>
              <a:rPr lang="fi-FI" dirty="0"/>
              <a:t>kuluttajan mieleen </a:t>
            </a:r>
            <a:r>
              <a:rPr lang="fi-FI" dirty="0" smtClean="0"/>
              <a:t>positiivisen muistijäljen</a:t>
            </a:r>
            <a:r>
              <a:rPr lang="fi-FI" dirty="0"/>
              <a:t>. </a:t>
            </a:r>
            <a:endParaRPr lang="fi-FI" dirty="0" smtClean="0"/>
          </a:p>
          <a:p>
            <a:pPr>
              <a:buFont typeface="Arial" pitchFamily="34" charset="0"/>
              <a:buChar char="•"/>
            </a:pPr>
            <a:r>
              <a:rPr lang="fi-FI" dirty="0" smtClean="0"/>
              <a:t>Innostunut</a:t>
            </a:r>
            <a:r>
              <a:rPr lang="fi-FI" dirty="0"/>
              <a:t>, kokemuksen koskettama asiakas kertoo </a:t>
            </a:r>
            <a:r>
              <a:rPr lang="fi-FI" dirty="0" smtClean="0"/>
              <a:t>kokemuksistaan mieluusti myös ystävilleen</a:t>
            </a:r>
            <a:r>
              <a:rPr lang="fi-FI" dirty="0"/>
              <a:t>. </a:t>
            </a:r>
            <a:endParaRPr lang="fi-FI" dirty="0" smtClean="0"/>
          </a:p>
          <a:p>
            <a:pPr>
              <a:buFont typeface="Arial" pitchFamily="34" charset="0"/>
              <a:buChar char="•"/>
            </a:pPr>
            <a:r>
              <a:rPr lang="fi-FI" dirty="0" smtClean="0"/>
              <a:t>Sitoutettu </a:t>
            </a:r>
            <a:r>
              <a:rPr lang="fi-FI" dirty="0"/>
              <a:t>kuluttaja kertoo 17 </a:t>
            </a:r>
            <a:r>
              <a:rPr lang="fi-FI" dirty="0" smtClean="0"/>
              <a:t>muulle henkilölle </a:t>
            </a:r>
            <a:r>
              <a:rPr lang="fi-FI" dirty="0"/>
              <a:t>ikimuistoisesta </a:t>
            </a:r>
            <a:r>
              <a:rPr lang="fi-FI" dirty="0" err="1" smtClean="0"/>
              <a:t>brändiin</a:t>
            </a:r>
            <a:r>
              <a:rPr lang="fi-FI" dirty="0" smtClean="0"/>
              <a:t> liittyvästä kokemuksestaan </a:t>
            </a:r>
          </a:p>
          <a:p>
            <a:pPr>
              <a:buFont typeface="Arial" pitchFamily="34" charset="0"/>
              <a:buChar char="•"/>
            </a:pPr>
            <a:r>
              <a:rPr lang="fi-FI" dirty="0" smtClean="0"/>
              <a:t>Yli 80 prosenttia ostopäätoksista tehdään edelleen suositusten perusteella </a:t>
            </a:r>
          </a:p>
        </p:txBody>
      </p:sp>
      <p:sp>
        <p:nvSpPr>
          <p:cNvPr id="5" name="Slide Number Placeholder 4"/>
          <p:cNvSpPr>
            <a:spLocks noGrp="1"/>
          </p:cNvSpPr>
          <p:nvPr>
            <p:ph type="sldNum" sz="quarter" idx="4294967295"/>
          </p:nvPr>
        </p:nvSpPr>
        <p:spPr>
          <a:xfrm>
            <a:off x="2343150" y="5725716"/>
            <a:ext cx="2370535" cy="272653"/>
          </a:xfrm>
          <a:prstGeom prst="rect">
            <a:avLst/>
          </a:prstGeom>
        </p:spPr>
        <p:txBody>
          <a:bodyPr/>
          <a:lstStyle/>
          <a:p>
            <a:pPr>
              <a:defRPr/>
            </a:pPr>
            <a:fld id="{33705F0D-EE84-4A2E-B331-5860639DEB1A}" type="slidenum">
              <a:rPr lang="fi-FI" smtClean="0"/>
              <a:pPr>
                <a:defRPr/>
              </a:pPr>
              <a:t>31</a:t>
            </a:fld>
            <a:endParaRPr lang="fi-FI"/>
          </a:p>
        </p:txBody>
      </p:sp>
      <p:sp>
        <p:nvSpPr>
          <p:cNvPr id="6" name="Date Placeholder 5"/>
          <p:cNvSpPr>
            <a:spLocks noGrp="1"/>
          </p:cNvSpPr>
          <p:nvPr>
            <p:ph type="dt" sz="half" idx="4294967295"/>
          </p:nvPr>
        </p:nvSpPr>
        <p:spPr>
          <a:xfrm>
            <a:off x="5914132" y="5883277"/>
            <a:ext cx="423869" cy="365125"/>
          </a:xfrm>
        </p:spPr>
        <p:txBody>
          <a:bodyPr/>
          <a:lstStyle/>
          <a:p>
            <a:pPr>
              <a:defRPr/>
            </a:pPr>
            <a:r>
              <a:rPr lang="en-US" smtClean="0"/>
              <a:t>1.1.2007</a:t>
            </a:r>
            <a:endParaRPr lang="fi-FI"/>
          </a:p>
        </p:txBody>
      </p:sp>
    </p:spTree>
    <p:extLst>
      <p:ext uri="{BB962C8B-B14F-4D97-AF65-F5344CB8AC3E}">
        <p14:creationId xmlns:p14="http://schemas.microsoft.com/office/powerpoint/2010/main" val="178602383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Kampanja-aihioita</a:t>
            </a:r>
            <a:endParaRPr lang="fi-FI" dirty="0"/>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0929" y="2460496"/>
            <a:ext cx="2736056" cy="173593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6650" y="1350469"/>
            <a:ext cx="2071688" cy="83581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4665" y="3428474"/>
            <a:ext cx="2650331" cy="153590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674694" y="5103186"/>
            <a:ext cx="4404154" cy="300082"/>
          </a:xfrm>
          <a:prstGeom prst="rect">
            <a:avLst/>
          </a:prstGeom>
        </p:spPr>
        <p:txBody>
          <a:bodyPr wrap="none">
            <a:spAutoFit/>
          </a:bodyPr>
          <a:lstStyle/>
          <a:p>
            <a:r>
              <a:rPr lang="fi-FI" sz="1350" dirty="0"/>
              <a:t>DNA:n kampanja </a:t>
            </a:r>
            <a:r>
              <a:rPr lang="fi-FI" sz="1350" dirty="0" err="1"/>
              <a:t>Facebookissa</a:t>
            </a:r>
            <a:r>
              <a:rPr lang="fi-FI" sz="1350" dirty="0"/>
              <a:t> (</a:t>
            </a:r>
            <a:r>
              <a:rPr lang="fi-FI" sz="1350" dirty="0" err="1"/>
              <a:t>non-branded</a:t>
            </a:r>
            <a:r>
              <a:rPr lang="fi-FI" sz="1350" dirty="0"/>
              <a:t> </a:t>
            </a:r>
            <a:r>
              <a:rPr lang="fi-FI" sz="1350" dirty="0" err="1"/>
              <a:t>marketing</a:t>
            </a:r>
            <a:r>
              <a:rPr lang="fi-FI" sz="1350" dirty="0"/>
              <a:t>)</a:t>
            </a:r>
            <a:endParaRPr lang="fi-FI" sz="1350" dirty="0"/>
          </a:p>
        </p:txBody>
      </p:sp>
      <p:sp>
        <p:nvSpPr>
          <p:cNvPr id="8" name="TextBox 7"/>
          <p:cNvSpPr txBox="1"/>
          <p:nvPr/>
        </p:nvSpPr>
        <p:spPr>
          <a:xfrm>
            <a:off x="3320988" y="4242668"/>
            <a:ext cx="3239285" cy="553998"/>
          </a:xfrm>
          <a:prstGeom prst="rect">
            <a:avLst/>
          </a:prstGeom>
          <a:noFill/>
        </p:spPr>
        <p:txBody>
          <a:bodyPr wrap="none" rtlCol="0">
            <a:spAutoFit/>
          </a:bodyPr>
          <a:lstStyle/>
          <a:p>
            <a:r>
              <a:rPr lang="fi-FI" sz="1500" dirty="0"/>
              <a:t>Kilpailut </a:t>
            </a:r>
          </a:p>
          <a:p>
            <a:r>
              <a:rPr lang="fi-FI" sz="1500" dirty="0"/>
              <a:t>(pakotettu/ vapaaehtoinen suosittelu)</a:t>
            </a:r>
            <a:endParaRPr lang="fi-FI" sz="1500" dirty="0"/>
          </a:p>
        </p:txBody>
      </p:sp>
      <p:sp>
        <p:nvSpPr>
          <p:cNvPr id="9" name="TextBox 8"/>
          <p:cNvSpPr txBox="1"/>
          <p:nvPr/>
        </p:nvSpPr>
        <p:spPr>
          <a:xfrm>
            <a:off x="5049181" y="2090827"/>
            <a:ext cx="1716047" cy="323165"/>
          </a:xfrm>
          <a:prstGeom prst="rect">
            <a:avLst/>
          </a:prstGeom>
          <a:noFill/>
        </p:spPr>
        <p:txBody>
          <a:bodyPr wrap="none" rtlCol="0">
            <a:spAutoFit/>
          </a:bodyPr>
          <a:lstStyle/>
          <a:p>
            <a:r>
              <a:rPr lang="fi-FI" sz="1500" dirty="0"/>
              <a:t>Tykkään, niin jaan</a:t>
            </a:r>
            <a:endParaRPr lang="fi-FI" sz="1500" dirty="0"/>
          </a:p>
        </p:txBody>
      </p:sp>
      <p:sp>
        <p:nvSpPr>
          <p:cNvPr id="10" name="TextBox 9"/>
          <p:cNvSpPr txBox="1"/>
          <p:nvPr/>
        </p:nvSpPr>
        <p:spPr>
          <a:xfrm>
            <a:off x="1160749" y="2132856"/>
            <a:ext cx="184731" cy="300082"/>
          </a:xfrm>
          <a:prstGeom prst="rect">
            <a:avLst/>
          </a:prstGeom>
          <a:noFill/>
        </p:spPr>
        <p:txBody>
          <a:bodyPr wrap="none" rtlCol="0">
            <a:spAutoFit/>
          </a:bodyPr>
          <a:lstStyle/>
          <a:p>
            <a:endParaRPr lang="fi-FI" sz="1350" dirty="0"/>
          </a:p>
        </p:txBody>
      </p:sp>
      <p:sp>
        <p:nvSpPr>
          <p:cNvPr id="3" name="TextBox 2"/>
          <p:cNvSpPr txBox="1"/>
          <p:nvPr/>
        </p:nvSpPr>
        <p:spPr>
          <a:xfrm>
            <a:off x="148890" y="6125361"/>
            <a:ext cx="6554230" cy="369332"/>
          </a:xfrm>
          <a:prstGeom prst="rect">
            <a:avLst/>
          </a:prstGeom>
          <a:noFill/>
        </p:spPr>
        <p:txBody>
          <a:bodyPr wrap="none" rtlCol="0">
            <a:spAutoFit/>
          </a:bodyPr>
          <a:lstStyle/>
          <a:p>
            <a:r>
              <a:rPr lang="fi-FI" dirty="0" smtClean="0"/>
              <a:t>Kuluttaja valvoo etuaan ja yksityisyyttään…. Mikä on tehokkain?</a:t>
            </a:r>
            <a:endParaRPr lang="fi-FI" dirty="0"/>
          </a:p>
        </p:txBody>
      </p:sp>
    </p:spTree>
    <p:extLst>
      <p:ext uri="{BB962C8B-B14F-4D97-AF65-F5344CB8AC3E}">
        <p14:creationId xmlns:p14="http://schemas.microsoft.com/office/powerpoint/2010/main" val="306186818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Hajautettu läsnäolo</a:t>
            </a:r>
            <a:endParaRPr lang="fi-FI" dirty="0"/>
          </a:p>
        </p:txBody>
      </p:sp>
      <p:sp>
        <p:nvSpPr>
          <p:cNvPr id="3" name="Content Placeholder 2"/>
          <p:cNvSpPr>
            <a:spLocks noGrp="1"/>
          </p:cNvSpPr>
          <p:nvPr>
            <p:ph idx="1"/>
          </p:nvPr>
        </p:nvSpPr>
        <p:spPr/>
        <p:txBody>
          <a:bodyPr/>
          <a:lstStyle/>
          <a:p>
            <a:pPr>
              <a:buFont typeface="Arial" pitchFamily="34" charset="0"/>
              <a:buChar char="•"/>
            </a:pPr>
            <a:r>
              <a:rPr lang="fi-FI" dirty="0" smtClean="0"/>
              <a:t>Verkossa </a:t>
            </a:r>
            <a:r>
              <a:rPr lang="fi-FI" dirty="0"/>
              <a:t>menestyminen vaatii </a:t>
            </a:r>
            <a:r>
              <a:rPr lang="fi-FI" dirty="0" err="1" smtClean="0"/>
              <a:t>brändiltä</a:t>
            </a:r>
            <a:r>
              <a:rPr lang="fi-FI" dirty="0" smtClean="0"/>
              <a:t> hajautettua läsnäoloa </a:t>
            </a:r>
          </a:p>
          <a:p>
            <a:pPr>
              <a:buFont typeface="Arial" pitchFamily="34" charset="0"/>
              <a:buChar char="•"/>
            </a:pPr>
            <a:r>
              <a:rPr lang="fi-FI" dirty="0" smtClean="0"/>
              <a:t>Totutusta </a:t>
            </a:r>
            <a:r>
              <a:rPr lang="fi-FI" dirty="0"/>
              <a:t>yhteen </a:t>
            </a:r>
            <a:r>
              <a:rPr lang="fi-FI" dirty="0" smtClean="0"/>
              <a:t>viestintä-</a:t>
            </a:r>
            <a:r>
              <a:rPr lang="fi-FI" dirty="0"/>
              <a:t>/markkinointikeinoon kohdistetusta </a:t>
            </a:r>
            <a:r>
              <a:rPr lang="fi-FI" dirty="0" err="1" smtClean="0"/>
              <a:t>käytännostä</a:t>
            </a:r>
            <a:r>
              <a:rPr lang="fi-FI" dirty="0" smtClean="0"/>
              <a:t> poiketen</a:t>
            </a:r>
            <a:r>
              <a:rPr lang="fi-FI" dirty="0"/>
              <a:t>, </a:t>
            </a:r>
            <a:r>
              <a:rPr lang="fi-FI" dirty="0" err="1" smtClean="0"/>
              <a:t>brändin</a:t>
            </a:r>
            <a:r>
              <a:rPr lang="fi-FI" dirty="0" smtClean="0"/>
              <a:t> </a:t>
            </a:r>
            <a:r>
              <a:rPr lang="fi-FI" dirty="0"/>
              <a:t>tulee </a:t>
            </a:r>
            <a:r>
              <a:rPr lang="fi-FI" dirty="0" smtClean="0"/>
              <a:t>näkyä </a:t>
            </a:r>
            <a:r>
              <a:rPr lang="fi-FI" dirty="0" err="1" smtClean="0"/>
              <a:t>blogeissa</a:t>
            </a:r>
            <a:r>
              <a:rPr lang="fi-FI" dirty="0"/>
              <a:t>, </a:t>
            </a:r>
            <a:r>
              <a:rPr lang="fi-FI" dirty="0" err="1"/>
              <a:t>Facebookissa</a:t>
            </a:r>
            <a:r>
              <a:rPr lang="fi-FI" dirty="0"/>
              <a:t>, hakukoneissa, </a:t>
            </a:r>
            <a:r>
              <a:rPr lang="fi-FI" dirty="0" err="1" smtClean="0"/>
              <a:t>Twitterissa</a:t>
            </a:r>
            <a:r>
              <a:rPr lang="fi-FI" dirty="0" smtClean="0"/>
              <a:t>, </a:t>
            </a:r>
            <a:r>
              <a:rPr lang="fi-FI" dirty="0" err="1" smtClean="0"/>
              <a:t>Youtubessa</a:t>
            </a:r>
            <a:r>
              <a:rPr lang="fi-FI" dirty="0"/>
              <a:t>, </a:t>
            </a:r>
            <a:r>
              <a:rPr lang="fi-FI" dirty="0" err="1"/>
              <a:t>Vimeossa</a:t>
            </a:r>
            <a:r>
              <a:rPr lang="fi-FI" dirty="0"/>
              <a:t>, </a:t>
            </a:r>
            <a:r>
              <a:rPr lang="fi-FI" dirty="0" err="1"/>
              <a:t>LinkedInissa</a:t>
            </a:r>
            <a:r>
              <a:rPr lang="fi-FI" dirty="0"/>
              <a:t>, </a:t>
            </a:r>
            <a:r>
              <a:rPr lang="fi-FI" dirty="0" err="1"/>
              <a:t>Vinessa</a:t>
            </a:r>
            <a:r>
              <a:rPr lang="fi-FI" dirty="0"/>
              <a:t> </a:t>
            </a:r>
            <a:r>
              <a:rPr lang="fi-FI" dirty="0" smtClean="0"/>
              <a:t>sekä </a:t>
            </a:r>
            <a:r>
              <a:rPr lang="fi-FI" dirty="0"/>
              <a:t>muissa nopealla </a:t>
            </a:r>
            <a:r>
              <a:rPr lang="fi-FI" dirty="0" smtClean="0"/>
              <a:t>tahdilla kehittyvissä eri kohderyhmiä </a:t>
            </a:r>
            <a:r>
              <a:rPr lang="fi-FI" dirty="0"/>
              <a:t>aktivoivissa sovelluksissa.</a:t>
            </a:r>
          </a:p>
        </p:txBody>
      </p:sp>
      <p:sp>
        <p:nvSpPr>
          <p:cNvPr id="5" name="Slide Number Placeholder 4"/>
          <p:cNvSpPr>
            <a:spLocks noGrp="1"/>
          </p:cNvSpPr>
          <p:nvPr>
            <p:ph type="sldNum" sz="quarter" idx="4294967295"/>
          </p:nvPr>
        </p:nvSpPr>
        <p:spPr>
          <a:xfrm>
            <a:off x="2343150" y="5725716"/>
            <a:ext cx="2370535" cy="272653"/>
          </a:xfrm>
          <a:prstGeom prst="rect">
            <a:avLst/>
          </a:prstGeom>
        </p:spPr>
        <p:txBody>
          <a:bodyPr/>
          <a:lstStyle/>
          <a:p>
            <a:pPr>
              <a:defRPr/>
            </a:pPr>
            <a:fld id="{33705F0D-EE84-4A2E-B331-5860639DEB1A}" type="slidenum">
              <a:rPr lang="fi-FI" smtClean="0"/>
              <a:pPr>
                <a:defRPr/>
              </a:pPr>
              <a:t>33</a:t>
            </a:fld>
            <a:endParaRPr lang="fi-FI"/>
          </a:p>
        </p:txBody>
      </p:sp>
      <p:sp>
        <p:nvSpPr>
          <p:cNvPr id="6" name="Date Placeholder 5"/>
          <p:cNvSpPr>
            <a:spLocks noGrp="1"/>
          </p:cNvSpPr>
          <p:nvPr>
            <p:ph type="dt" sz="half" idx="4294967295"/>
          </p:nvPr>
        </p:nvSpPr>
        <p:spPr>
          <a:xfrm>
            <a:off x="5914132" y="5883277"/>
            <a:ext cx="423869" cy="365125"/>
          </a:xfrm>
        </p:spPr>
        <p:txBody>
          <a:bodyPr/>
          <a:lstStyle/>
          <a:p>
            <a:pPr>
              <a:defRPr/>
            </a:pPr>
            <a:r>
              <a:rPr lang="en-US" smtClean="0"/>
              <a:t>1.1.2007</a:t>
            </a:r>
            <a:endParaRPr lang="fi-FI"/>
          </a:p>
        </p:txBody>
      </p:sp>
      <p:sp>
        <p:nvSpPr>
          <p:cNvPr id="7" name="Rectangle 6"/>
          <p:cNvSpPr/>
          <p:nvPr/>
        </p:nvSpPr>
        <p:spPr>
          <a:xfrm>
            <a:off x="4865466" y="5072056"/>
            <a:ext cx="1566174" cy="300082"/>
          </a:xfrm>
          <a:prstGeom prst="rect">
            <a:avLst/>
          </a:prstGeom>
        </p:spPr>
        <p:txBody>
          <a:bodyPr wrap="square">
            <a:spAutoFit/>
          </a:bodyPr>
          <a:lstStyle/>
          <a:p>
            <a:r>
              <a:rPr lang="fi-FI" sz="1350" dirty="0"/>
              <a:t>(Leino 2010) </a:t>
            </a:r>
          </a:p>
        </p:txBody>
      </p:sp>
    </p:spTree>
    <p:extLst>
      <p:ext uri="{BB962C8B-B14F-4D97-AF65-F5344CB8AC3E}">
        <p14:creationId xmlns:p14="http://schemas.microsoft.com/office/powerpoint/2010/main" val="210754317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92807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smtClean="0"/>
              <a:t>Proto innovaation kehitysprosessissa</a:t>
            </a:r>
            <a:endParaRPr lang="fi-FI"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4350" y="2123877"/>
            <a:ext cx="5822950" cy="3275409"/>
          </a:xfrm>
        </p:spPr>
      </p:pic>
    </p:spTree>
    <p:extLst>
      <p:ext uri="{BB962C8B-B14F-4D97-AF65-F5344CB8AC3E}">
        <p14:creationId xmlns:p14="http://schemas.microsoft.com/office/powerpoint/2010/main" val="78560318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i-FI" dirty="0" smtClean="0"/>
              <a:t>Proton testauksen jälkeen…</a:t>
            </a:r>
            <a:endParaRPr lang="fi-FI" dirty="0"/>
          </a:p>
        </p:txBody>
      </p:sp>
      <p:sp>
        <p:nvSpPr>
          <p:cNvPr id="3" name="Content Placeholder 2"/>
          <p:cNvSpPr>
            <a:spLocks noGrp="1"/>
          </p:cNvSpPr>
          <p:nvPr>
            <p:ph idx="1"/>
          </p:nvPr>
        </p:nvSpPr>
        <p:spPr/>
        <p:txBody>
          <a:bodyPr>
            <a:normAutofit fontScale="92500" lnSpcReduction="10000"/>
          </a:bodyPr>
          <a:lstStyle/>
          <a:p>
            <a:pPr marL="27675" indent="0">
              <a:buNone/>
            </a:pPr>
            <a:endParaRPr lang="fi-FI" dirty="0" smtClean="0"/>
          </a:p>
          <a:p>
            <a:pPr marL="27675" indent="0">
              <a:buNone/>
            </a:pPr>
            <a:r>
              <a:rPr lang="fi-FI" dirty="0" smtClean="0"/>
              <a:t>Miten markkinoille?</a:t>
            </a:r>
            <a:endParaRPr lang="fi-FI" dirty="0" smtClean="0"/>
          </a:p>
          <a:p>
            <a:r>
              <a:rPr lang="fi-FI" dirty="0" smtClean="0"/>
              <a:t>Kumppanuusverkosto: Valmistajat, jälleenmyyjät, ensimmäiset koekäyttäjäpilotit?</a:t>
            </a:r>
            <a:endParaRPr lang="fi-FI" dirty="0" smtClean="0"/>
          </a:p>
          <a:p>
            <a:r>
              <a:rPr lang="fi-FI" dirty="0" smtClean="0"/>
              <a:t>Myynti?</a:t>
            </a:r>
            <a:endParaRPr lang="fi-FI" dirty="0" smtClean="0"/>
          </a:p>
          <a:p>
            <a:r>
              <a:rPr lang="fi-FI" dirty="0" smtClean="0"/>
              <a:t>Viestintä, markkinointi, materiaalit?</a:t>
            </a:r>
          </a:p>
          <a:p>
            <a:r>
              <a:rPr lang="fi-FI" dirty="0"/>
              <a:t>Lanseeraus: Ensimmäiset valmistuserät, paketit, sopimukset, materiaalit</a:t>
            </a:r>
            <a:r>
              <a:rPr lang="fi-FI" dirty="0" smtClean="0"/>
              <a:t>?</a:t>
            </a:r>
            <a:endParaRPr lang="fi-FI" dirty="0" smtClean="0"/>
          </a:p>
          <a:p>
            <a:r>
              <a:rPr lang="fi-FI" dirty="0" smtClean="0"/>
              <a:t>Suosittelijat?</a:t>
            </a:r>
            <a:endParaRPr lang="fi-FI" dirty="0" smtClean="0"/>
          </a:p>
          <a:p>
            <a:endParaRPr lang="fi-FI" dirty="0"/>
          </a:p>
        </p:txBody>
      </p:sp>
    </p:spTree>
    <p:extLst>
      <p:ext uri="{BB962C8B-B14F-4D97-AF65-F5344CB8AC3E}">
        <p14:creationId xmlns:p14="http://schemas.microsoft.com/office/powerpoint/2010/main" val="22993797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836712" y="2780928"/>
            <a:ext cx="5310020" cy="1828801"/>
          </a:xfrm>
        </p:spPr>
        <p:txBody>
          <a:bodyPr>
            <a:normAutofit fontScale="90000"/>
          </a:bodyPr>
          <a:lstStyle/>
          <a:p>
            <a:r>
              <a:rPr lang="fi-FI" dirty="0"/>
              <a:t>Kumppanuusverkosto: Valmistajat, jälleenmyyjät, ensimmäiset koekäyttäjäpilotit?</a:t>
            </a:r>
            <a:br>
              <a:rPr lang="fi-FI" dirty="0"/>
            </a:br>
            <a:endParaRPr lang="fi-FI" dirty="0"/>
          </a:p>
        </p:txBody>
      </p:sp>
    </p:spTree>
    <p:extLst>
      <p:ext uri="{BB962C8B-B14F-4D97-AF65-F5344CB8AC3E}">
        <p14:creationId xmlns:p14="http://schemas.microsoft.com/office/powerpoint/2010/main" val="36568704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dirty="0"/>
              <a:t>Myynti?</a:t>
            </a:r>
          </a:p>
        </p:txBody>
      </p:sp>
    </p:spTree>
    <p:extLst>
      <p:ext uri="{BB962C8B-B14F-4D97-AF65-F5344CB8AC3E}">
        <p14:creationId xmlns:p14="http://schemas.microsoft.com/office/powerpoint/2010/main" val="15049302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a:t>Viestintä, markkinointi, materiaalit?</a:t>
            </a:r>
          </a:p>
        </p:txBody>
      </p:sp>
      <p:sp>
        <p:nvSpPr>
          <p:cNvPr id="5" name="Content Placeholder 4"/>
          <p:cNvSpPr>
            <a:spLocks noGrp="1"/>
          </p:cNvSpPr>
          <p:nvPr>
            <p:ph idx="1"/>
          </p:nvPr>
        </p:nvSpPr>
        <p:spPr/>
        <p:txBody>
          <a:bodyPr>
            <a:normAutofit fontScale="92500" lnSpcReduction="10000"/>
          </a:bodyPr>
          <a:lstStyle/>
          <a:p>
            <a:r>
              <a:rPr lang="fi-FI" dirty="0" smtClean="0"/>
              <a:t> Miten paketoidaan, jotta erottuu? Piirrä!</a:t>
            </a:r>
          </a:p>
          <a:p>
            <a:r>
              <a:rPr lang="fi-FI" dirty="0" smtClean="0"/>
              <a:t>USP – </a:t>
            </a:r>
            <a:r>
              <a:rPr lang="fi-FI" dirty="0" err="1" smtClean="0"/>
              <a:t>Unique</a:t>
            </a:r>
            <a:r>
              <a:rPr lang="fi-FI" dirty="0" smtClean="0"/>
              <a:t> </a:t>
            </a:r>
            <a:r>
              <a:rPr lang="fi-FI" dirty="0" err="1" smtClean="0"/>
              <a:t>Selling</a:t>
            </a:r>
            <a:r>
              <a:rPr lang="fi-FI" dirty="0" smtClean="0"/>
              <a:t> Proposition, listaa 4 kpl myyntiargumentit, miksi on uniikki?</a:t>
            </a:r>
          </a:p>
          <a:p>
            <a:r>
              <a:rPr lang="fi-FI" dirty="0"/>
              <a:t> </a:t>
            </a:r>
            <a:r>
              <a:rPr lang="fi-FI" dirty="0" smtClean="0"/>
              <a:t>Tee tiedotusteksti, lyhyt!</a:t>
            </a:r>
          </a:p>
          <a:p>
            <a:r>
              <a:rPr lang="fi-FI" dirty="0" smtClean="0"/>
              <a:t>Tee </a:t>
            </a:r>
            <a:r>
              <a:rPr lang="fi-FI" dirty="0" err="1" smtClean="0"/>
              <a:t>perusvisuaalit</a:t>
            </a:r>
            <a:r>
              <a:rPr lang="fi-FI" dirty="0" smtClean="0"/>
              <a:t>, tuotenimi, perustekstit</a:t>
            </a:r>
          </a:p>
          <a:p>
            <a:r>
              <a:rPr lang="fi-FI" dirty="0" smtClean="0"/>
              <a:t>Tee pressikuvat (tuote + </a:t>
            </a:r>
            <a:r>
              <a:rPr lang="fi-FI" dirty="0" err="1" smtClean="0"/>
              <a:t>lifestyle</a:t>
            </a:r>
            <a:r>
              <a:rPr lang="fi-FI" dirty="0" smtClean="0"/>
              <a:t> käyttökuvat)</a:t>
            </a:r>
          </a:p>
          <a:p>
            <a:r>
              <a:rPr lang="fi-FI" dirty="0" smtClean="0"/>
              <a:t>Hahmottele ensimmäiset tuotesivut </a:t>
            </a:r>
            <a:r>
              <a:rPr lang="fi-FI" dirty="0" err="1" smtClean="0"/>
              <a:t>some</a:t>
            </a:r>
            <a:r>
              <a:rPr lang="fi-FI" dirty="0" smtClean="0"/>
              <a:t> &amp; netti</a:t>
            </a:r>
          </a:p>
          <a:p>
            <a:r>
              <a:rPr lang="fi-FI" dirty="0" smtClean="0"/>
              <a:t>Ideoikaa vähintään yksi hyvä ja erottuva, innovatiivinen kampanja!</a:t>
            </a:r>
          </a:p>
          <a:p>
            <a:endParaRPr lang="fi-FI" dirty="0" smtClean="0"/>
          </a:p>
          <a:p>
            <a:endParaRPr lang="fi-FI" dirty="0"/>
          </a:p>
        </p:txBody>
      </p:sp>
    </p:spTree>
    <p:extLst>
      <p:ext uri="{BB962C8B-B14F-4D97-AF65-F5344CB8AC3E}">
        <p14:creationId xmlns:p14="http://schemas.microsoft.com/office/powerpoint/2010/main" val="119648430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664" y="1628800"/>
            <a:ext cx="5823992" cy="970450"/>
          </a:xfrm>
        </p:spPr>
        <p:txBody>
          <a:bodyPr>
            <a:normAutofit fontScale="90000"/>
          </a:bodyPr>
          <a:lstStyle/>
          <a:p>
            <a:pPr algn="l"/>
            <a:r>
              <a:rPr lang="fi-FI" dirty="0" smtClean="0"/>
              <a:t>Lanseeraus</a:t>
            </a:r>
            <a:r>
              <a:rPr lang="fi-FI" dirty="0"/>
              <a:t/>
            </a:r>
            <a:br>
              <a:rPr lang="fi-FI" dirty="0"/>
            </a:br>
            <a:endParaRPr lang="fi-FI" dirty="0"/>
          </a:p>
        </p:txBody>
      </p:sp>
      <p:sp>
        <p:nvSpPr>
          <p:cNvPr id="4" name="TextBox 3"/>
          <p:cNvSpPr txBox="1"/>
          <p:nvPr/>
        </p:nvSpPr>
        <p:spPr>
          <a:xfrm>
            <a:off x="404664" y="2852936"/>
            <a:ext cx="5564087" cy="2308324"/>
          </a:xfrm>
          <a:prstGeom prst="rect">
            <a:avLst/>
          </a:prstGeom>
          <a:noFill/>
        </p:spPr>
        <p:txBody>
          <a:bodyPr wrap="none" rtlCol="0">
            <a:spAutoFit/>
          </a:bodyPr>
          <a:lstStyle/>
          <a:p>
            <a:r>
              <a:rPr lang="fi-FI" dirty="0"/>
              <a:t>Ensimmäiset </a:t>
            </a:r>
            <a:r>
              <a:rPr lang="fi-FI" dirty="0" smtClean="0"/>
              <a:t>valmistuserät</a:t>
            </a:r>
          </a:p>
          <a:p>
            <a:r>
              <a:rPr lang="fi-FI" dirty="0" smtClean="0"/>
              <a:t>Paketit </a:t>
            </a:r>
          </a:p>
          <a:p>
            <a:r>
              <a:rPr lang="fi-FI" dirty="0" smtClean="0"/>
              <a:t>Sopimukset </a:t>
            </a:r>
          </a:p>
          <a:p>
            <a:r>
              <a:rPr lang="fi-FI" dirty="0" smtClean="0"/>
              <a:t>Tuotemateriaalit……..</a:t>
            </a:r>
          </a:p>
          <a:p>
            <a:endParaRPr lang="fi-FI" dirty="0"/>
          </a:p>
          <a:p>
            <a:endParaRPr lang="fi-FI" dirty="0" smtClean="0"/>
          </a:p>
          <a:p>
            <a:r>
              <a:rPr lang="fi-FI" dirty="0"/>
              <a:t>	</a:t>
            </a:r>
            <a:r>
              <a:rPr lang="fi-FI" dirty="0" smtClean="0"/>
              <a:t>		…… Kuinka lanseerataan?</a:t>
            </a:r>
            <a:r>
              <a:rPr lang="fi-FI" dirty="0"/>
              <a:t/>
            </a:r>
            <a:br>
              <a:rPr lang="fi-FI" dirty="0"/>
            </a:br>
            <a:endParaRPr lang="fi-FI" dirty="0"/>
          </a:p>
        </p:txBody>
      </p:sp>
    </p:spTree>
    <p:extLst>
      <p:ext uri="{BB962C8B-B14F-4D97-AF65-F5344CB8AC3E}">
        <p14:creationId xmlns:p14="http://schemas.microsoft.com/office/powerpoint/2010/main" val="269946900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TM04033929[[fn=Slate]]</Template>
  <TotalTime>9205</TotalTime>
  <Words>1031</Words>
  <Application>Microsoft Office PowerPoint</Application>
  <PresentationFormat>Custom</PresentationFormat>
  <Paragraphs>175</Paragraphs>
  <Slides>34</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ＭＳ Ｐゴシック</vt:lpstr>
      <vt:lpstr>Arial</vt:lpstr>
      <vt:lpstr>Calibri</vt:lpstr>
      <vt:lpstr>Calisto MT</vt:lpstr>
      <vt:lpstr>Garamond</vt:lpstr>
      <vt:lpstr>Times New Roman</vt:lpstr>
      <vt:lpstr>Trebuchet MS</vt:lpstr>
      <vt:lpstr>Wingdings 2</vt:lpstr>
      <vt:lpstr>Slate</vt:lpstr>
      <vt:lpstr>Innovaation implementointi</vt:lpstr>
      <vt:lpstr>4.Rundi!</vt:lpstr>
      <vt:lpstr>PowerPoint Presentation</vt:lpstr>
      <vt:lpstr>Proto innovaation kehitysprosessissa</vt:lpstr>
      <vt:lpstr>Proton testauksen jälkeen…</vt:lpstr>
      <vt:lpstr>Kumppanuusverkosto: Valmistajat, jälleenmyyjät, ensimmäiset koekäyttäjäpilotit? </vt:lpstr>
      <vt:lpstr>Myynti?</vt:lpstr>
      <vt:lpstr>Viestintä, markkinointi, materiaalit?</vt:lpstr>
      <vt:lpstr>Lanseeraus </vt:lpstr>
      <vt:lpstr>Ilmainen PR… on asiakkaan  näkövinkkelistä kaikkein  luotettavin viesti! Kuinka se ansaitaan??</vt:lpstr>
      <vt:lpstr>PowerPoint Presentation</vt:lpstr>
      <vt:lpstr>Asiakkaan sitouttaminen brändilähettilääksi</vt:lpstr>
      <vt:lpstr>Viestin tarinaistaminen</vt:lpstr>
      <vt:lpstr>PowerPoint Presentation</vt:lpstr>
      <vt:lpstr>Menetetty kontrolli?</vt:lpstr>
      <vt:lpstr>YLE - kanavakonsultit</vt:lpstr>
      <vt:lpstr>Mielikuvien muodostuminen</vt:lpstr>
      <vt:lpstr>Kuinka saan jonkun suosittelemaan?</vt:lpstr>
      <vt:lpstr>Suhde</vt:lpstr>
      <vt:lpstr>Asiakkaan sitouttaminen brändilähettilääksi</vt:lpstr>
      <vt:lpstr>Sitouttaminen</vt:lpstr>
      <vt:lpstr>Suosittelu</vt:lpstr>
      <vt:lpstr>Kuluttaja tekee markkinoinnin puolestasi</vt:lpstr>
      <vt:lpstr>Viraalimarkkinointi</vt:lpstr>
      <vt:lpstr>PowerPoint Presentation</vt:lpstr>
      <vt:lpstr>PowerPoint Presentation</vt:lpstr>
      <vt:lpstr>PowerPoint Presentation</vt:lpstr>
      <vt:lpstr>Ansaittu/ hankittu ”kuluttaja”/bloggari tekee markkinoinnin puolestasi</vt:lpstr>
      <vt:lpstr>Markkinointi integroidaan tuote/palveluprosessiin</vt:lpstr>
      <vt:lpstr>Suosittelut</vt:lpstr>
      <vt:lpstr>Kohderyhmää puhuttelevaa sitouttavaa markkinointia </vt:lpstr>
      <vt:lpstr>Kampanja-aihioita</vt:lpstr>
      <vt:lpstr>Hajautettu läsnäolo</vt:lpstr>
      <vt:lpstr>PowerPoint Presentation</vt:lpstr>
    </vt:vector>
  </TitlesOfParts>
  <Company>Metropolia AMK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Laura-Maija Hero</dc:creator>
  <cp:lastModifiedBy>Laura-Maija Hero</cp:lastModifiedBy>
  <cp:revision>26</cp:revision>
  <cp:lastPrinted>2016-11-10T10:44:06Z</cp:lastPrinted>
  <dcterms:created xsi:type="dcterms:W3CDTF">2016-11-09T12:08:47Z</dcterms:created>
  <dcterms:modified xsi:type="dcterms:W3CDTF">2017-03-05T18:50:12Z</dcterms:modified>
</cp:coreProperties>
</file>