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61" r:id="rId4"/>
    <p:sldId id="260" r:id="rId5"/>
    <p:sldId id="259" r:id="rId6"/>
    <p:sldId id="267" r:id="rId7"/>
    <p:sldId id="268" r:id="rId8"/>
    <p:sldId id="269" r:id="rId9"/>
    <p:sldId id="270" r:id="rId10"/>
    <p:sldId id="262" r:id="rId11"/>
    <p:sldId id="263" r:id="rId12"/>
    <p:sldId id="264" r:id="rId13"/>
    <p:sldId id="272" r:id="rId14"/>
    <p:sldId id="274" r:id="rId15"/>
    <p:sldId id="273" r:id="rId16"/>
    <p:sldId id="271" r:id="rId17"/>
  </p:sldIdLst>
  <p:sldSz cx="6858000" cy="6858000"/>
  <p:notesSz cx="6799263" cy="9929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>
      <p:cViewPr varScale="1">
        <p:scale>
          <a:sx n="92" d="100"/>
          <a:sy n="92" d="100"/>
        </p:scale>
        <p:origin x="2034" y="90"/>
      </p:cViewPr>
      <p:guideLst>
        <p:guide orient="horz" pos="216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015" y="1769542"/>
            <a:ext cx="5310020" cy="1828801"/>
          </a:xfrm>
        </p:spPr>
        <p:txBody>
          <a:bodyPr anchor="b">
            <a:normAutofit/>
          </a:bodyPr>
          <a:lstStyle>
            <a:lvl1pPr algn="ctr">
              <a:defRPr sz="40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1015" y="3598339"/>
            <a:ext cx="5310020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7747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late-V2-S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996" y="540085"/>
            <a:ext cx="5742008" cy="38343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6" y="4565255"/>
            <a:ext cx="5824871" cy="543472"/>
          </a:xfrm>
        </p:spPr>
        <p:txBody>
          <a:bodyPr anchor="b">
            <a:normAutofit/>
          </a:bodyPr>
          <a:lstStyle>
            <a:lvl1pPr algn="ctr">
              <a:defRPr sz="2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663" y="695011"/>
            <a:ext cx="5464200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5108728"/>
            <a:ext cx="5823992" cy="682472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8485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608437"/>
            <a:ext cx="5823992" cy="353434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4295180"/>
            <a:ext cx="5823992" cy="1501826"/>
          </a:xfrm>
        </p:spPr>
        <p:txBody>
          <a:bodyPr anchor="ctr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377172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3494" y="609600"/>
            <a:ext cx="5232798" cy="2992904"/>
          </a:xfrm>
        </p:spPr>
        <p:txBody>
          <a:bodyPr anchor="ctr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67863" y="3610034"/>
            <a:ext cx="4923168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05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9" y="4304353"/>
            <a:ext cx="5823992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  <p:sp>
        <p:nvSpPr>
          <p:cNvPr id="11" name="TextBox 10"/>
          <p:cNvSpPr txBox="1"/>
          <p:nvPr/>
        </p:nvSpPr>
        <p:spPr>
          <a:xfrm>
            <a:off x="470594" y="873912"/>
            <a:ext cx="3429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6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71269" y="2933245"/>
            <a:ext cx="342900" cy="584776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6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29103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2126944"/>
            <a:ext cx="5823992" cy="2511835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05" y="4650556"/>
            <a:ext cx="5823112" cy="1140644"/>
          </a:xfrm>
        </p:spPr>
        <p:txBody>
          <a:bodyPr anchor="t"/>
          <a:lstStyle>
            <a:lvl1pPr marL="0" indent="0" algn="ctr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07853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009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009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501275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2498307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81197" y="1885950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4481197" y="2571750"/>
            <a:ext cx="185680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668770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429" y="1826045"/>
            <a:ext cx="1896785" cy="1833558"/>
          </a:xfrm>
          <a:prstGeom prst="rect">
            <a:avLst/>
          </a:prstGeom>
        </p:spPr>
      </p:pic>
      <p:pic>
        <p:nvPicPr>
          <p:cNvPr id="28" name="Picture 27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0360" y="1826045"/>
            <a:ext cx="1896785" cy="1833558"/>
          </a:xfrm>
          <a:prstGeom prst="rect">
            <a:avLst/>
          </a:prstGeom>
        </p:spPr>
      </p:pic>
      <p:pic>
        <p:nvPicPr>
          <p:cNvPr id="29" name="Picture 28" descr="Slate-V2-S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1286" y="1826045"/>
            <a:ext cx="1896785" cy="1833558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4009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72683" y="1938918"/>
            <a:ext cx="1739457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4009" y="4480370"/>
            <a:ext cx="185680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99068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556980" y="1939094"/>
            <a:ext cx="1739457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2498307" y="4480369"/>
            <a:ext cx="1857565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4481267" y="3904106"/>
            <a:ext cx="185680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1500" b="0">
                <a:solidFill>
                  <a:schemeClr val="tx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4542581" y="1934432"/>
            <a:ext cx="1739457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4481197" y="4480367"/>
            <a:ext cx="185680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06873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09175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052977" y="609601"/>
            <a:ext cx="1285024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010" y="609601"/>
            <a:ext cx="4453241" cy="5181601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329944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2/12/2017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3150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marL="27675" indent="0" algn="ctr">
              <a:buNone/>
              <a:defRPr sz="3200"/>
            </a:lvl1pPr>
            <a:lvl2pPr marL="337500" indent="0" algn="ctr">
              <a:buNone/>
              <a:defRPr sz="2800"/>
            </a:lvl2pPr>
            <a:lvl3pPr marL="607500" indent="0" algn="ctr">
              <a:buNone/>
              <a:defRPr sz="2800"/>
            </a:lvl3pPr>
            <a:lvl4pPr marL="877500" indent="0" algn="ctr">
              <a:buNone/>
              <a:defRPr sz="2000"/>
            </a:lvl4pPr>
            <a:lvl5pPr marL="1093500" indent="0" algn="ctr">
              <a:buNone/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420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8664" y="1761069"/>
            <a:ext cx="5394685" cy="1828813"/>
          </a:xfrm>
        </p:spPr>
        <p:txBody>
          <a:bodyPr anchor="b"/>
          <a:lstStyle>
            <a:lvl1pPr algn="ctr">
              <a:defRPr sz="3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8664" y="3589879"/>
            <a:ext cx="5394685" cy="1507054"/>
          </a:xfrm>
        </p:spPr>
        <p:txBody>
          <a:bodyPr anchor="t"/>
          <a:lstStyle>
            <a:lvl1pPr marL="0" indent="0" algn="ctr">
              <a:buNone/>
              <a:defRPr sz="15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22093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011" y="1732449"/>
            <a:ext cx="2846530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9127" y="1732451"/>
            <a:ext cx="2848874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2423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009" y="1770324"/>
            <a:ext cx="2840567" cy="4112953"/>
          </a:xfrm>
          <a:prstGeom prst="rect">
            <a:avLst/>
          </a:prstGeom>
        </p:spPr>
      </p:pic>
      <p:pic>
        <p:nvPicPr>
          <p:cNvPr id="14" name="Picture 13" descr="Slate-V2-S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7434" y="1770324"/>
            <a:ext cx="2840567" cy="4112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803" y="1835254"/>
            <a:ext cx="27429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803" y="2380139"/>
            <a:ext cx="2742944" cy="341106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40919" y="1835256"/>
            <a:ext cx="2753624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40919" y="2380139"/>
            <a:ext cx="2753624" cy="3411063"/>
          </a:xfrm>
        </p:spPr>
        <p:txBody>
          <a:bodyPr anchor="t">
            <a:normAutofit/>
          </a:bodyPr>
          <a:lstStyle>
            <a:lvl1pPr>
              <a:defRPr sz="1350"/>
            </a:lvl1pPr>
            <a:lvl2pPr>
              <a:defRPr sz="1200"/>
            </a:lvl2pPr>
            <a:lvl3pPr>
              <a:defRPr sz="105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49307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472941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9391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1" y="609600"/>
            <a:ext cx="2085125" cy="1821918"/>
          </a:xfrm>
        </p:spPr>
        <p:txBody>
          <a:bodyPr anchor="b">
            <a:normAutofit/>
          </a:bodyPr>
          <a:lstStyle>
            <a:lvl1pPr algn="ctr">
              <a:defRPr sz="1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31294" y="609600"/>
            <a:ext cx="3606707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11" y="2431518"/>
            <a:ext cx="2085125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34151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late-V2-S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40" y="609923"/>
            <a:ext cx="2571110" cy="520547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10" y="609923"/>
            <a:ext cx="2943507" cy="1829338"/>
          </a:xfrm>
        </p:spPr>
        <p:txBody>
          <a:bodyPr anchor="b">
            <a:no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732547" y="743989"/>
            <a:ext cx="237403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010" y="2439261"/>
            <a:ext cx="2943507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90089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009" y="609600"/>
            <a:ext cx="582399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009" y="1732451"/>
            <a:ext cx="582399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319289" y="5883277"/>
            <a:ext cx="1543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FF0FFEF4-6DFB-40EC-A31E-79632E98FD5E}" type="datetimeFigureOut">
              <a:rPr lang="fi-FI" smtClean="0"/>
              <a:t>12.2.2017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011" y="5883277"/>
            <a:ext cx="37534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14132" y="5883277"/>
            <a:ext cx="42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725238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</p:sldLayoutIdLst>
  <p:txStyles>
    <p:titleStyle>
      <a:lvl1pPr algn="ctr" defTabSz="342900" rtl="0" eaLnBrk="1" latinLnBrk="0" hangingPunct="1">
        <a:spcBef>
          <a:spcPct val="0"/>
        </a:spcBef>
        <a:buNone/>
        <a:defRPr sz="3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5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540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3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76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2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039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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255500" indent="-16200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15109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18013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0917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232965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tx2"/>
        </a:buClr>
        <a:buSzPct val="70000"/>
        <a:buFont typeface="Wingdings 2" charset="2"/>
        <a:buChar char=""/>
        <a:defRPr sz="105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mailto:elina.forster@metropolia.fi" TargetMode="Externa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lainherrat-taust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85" y="228049"/>
            <a:ext cx="6552679" cy="3685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SuperTEAM_punainen_nega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6952" y="5550491"/>
            <a:ext cx="1118869" cy="111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53001" y="4509120"/>
            <a:ext cx="1988045" cy="946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fi-FI" sz="2800" dirty="0" smtClean="0"/>
          </a:p>
          <a:p>
            <a:pPr algn="ctr"/>
            <a:r>
              <a:rPr lang="fi-FI" sz="1400" dirty="0" smtClean="0"/>
              <a:t>Laura-Maija Hero 2017</a:t>
            </a:r>
            <a:endParaRPr lang="fi-FI" sz="1400" dirty="0"/>
          </a:p>
          <a:p>
            <a:pPr algn="ctr"/>
            <a:endParaRPr lang="fi-FI" sz="1350" dirty="0"/>
          </a:p>
        </p:txBody>
      </p:sp>
      <p:sp>
        <p:nvSpPr>
          <p:cNvPr id="5" name="Otsikko 1"/>
          <p:cNvSpPr>
            <a:spLocks noGrp="1"/>
          </p:cNvSpPr>
          <p:nvPr>
            <p:ph type="ctrTitle"/>
          </p:nvPr>
        </p:nvSpPr>
        <p:spPr>
          <a:xfrm>
            <a:off x="692696" y="2954931"/>
            <a:ext cx="5310020" cy="1828801"/>
          </a:xfrm>
        </p:spPr>
        <p:txBody>
          <a:bodyPr/>
          <a:lstStyle/>
          <a:p>
            <a:r>
              <a:rPr lang="fi-FI" dirty="0" smtClean="0">
                <a:latin typeface="Garamond" panose="02020404030301010803" pitchFamily="18" charset="0"/>
              </a:rPr>
              <a:t>Konsepti ja </a:t>
            </a:r>
            <a:r>
              <a:rPr lang="fi-FI" dirty="0" err="1" smtClean="0">
                <a:latin typeface="Garamond" panose="02020404030301010803" pitchFamily="18" charset="0"/>
              </a:rPr>
              <a:t>pitchi</a:t>
            </a:r>
            <a:r>
              <a:rPr lang="fi-FI" dirty="0" smtClean="0">
                <a:latin typeface="Garamond" panose="02020404030301010803" pitchFamily="18" charset="0"/>
              </a:rPr>
              <a:t>!</a:t>
            </a:r>
            <a:endParaRPr lang="fi-FI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08720" y="908720"/>
            <a:ext cx="5290157" cy="636767"/>
          </a:xfrm>
        </p:spPr>
        <p:txBody>
          <a:bodyPr>
            <a:noAutofit/>
          </a:bodyPr>
          <a:lstStyle/>
          <a:p>
            <a:r>
              <a:rPr lang="fi-FI" sz="2800" dirty="0">
                <a:latin typeface="+mn-lt"/>
              </a:rPr>
              <a:t>Torstai 16.2.2017: Konseptien esittely ja edistettävän konseptin valinta</a:t>
            </a:r>
            <a:br>
              <a:rPr lang="fi-FI" sz="2800" dirty="0">
                <a:latin typeface="+mn-lt"/>
              </a:rPr>
            </a:br>
            <a:endParaRPr lang="fi-FI" sz="2800" dirty="0">
              <a:latin typeface="+mn-lt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02934" y="2204864"/>
            <a:ext cx="5901728" cy="235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800" dirty="0"/>
              <a:t>Tehtävänne on </a:t>
            </a:r>
            <a:r>
              <a:rPr lang="fi-FI" sz="1800" dirty="0" err="1"/>
              <a:t>pitchata</a:t>
            </a:r>
            <a:r>
              <a:rPr lang="fi-FI" sz="1800" dirty="0"/>
              <a:t> </a:t>
            </a:r>
            <a:r>
              <a:rPr lang="fi-FI" sz="1800" dirty="0">
                <a:solidFill>
                  <a:srgbClr val="FF0000"/>
                </a:solidFill>
              </a:rPr>
              <a:t>3 parasta konseptianne </a:t>
            </a:r>
            <a:r>
              <a:rPr lang="fi-FI" sz="1800" dirty="0"/>
              <a:t>tuomareille ja asiakkaalle. Konsepti on 2-puoleinen A4, josta ilmenee vähintään seuraavat seikat:</a:t>
            </a:r>
          </a:p>
          <a:p>
            <a:r>
              <a:rPr lang="fi-FI" sz="1800" dirty="0"/>
              <a:t>Mikä innovaationne on?</a:t>
            </a:r>
          </a:p>
          <a:p>
            <a:r>
              <a:rPr lang="fi-FI" sz="1800" dirty="0"/>
              <a:t>Mihin tuo ratkaisun?</a:t>
            </a:r>
          </a:p>
          <a:p>
            <a:r>
              <a:rPr lang="fi-FI" sz="1800" dirty="0"/>
              <a:t>Mikä on tarve tällaiselle ratkaisulle?</a:t>
            </a:r>
          </a:p>
          <a:p>
            <a:r>
              <a:rPr lang="fi-FI" sz="1800" dirty="0"/>
              <a:t>Miten käytännössä toteutatte?</a:t>
            </a:r>
          </a:p>
          <a:p>
            <a:r>
              <a:rPr lang="fi-FI" sz="1800" dirty="0"/>
              <a:t>Miksi juuri te olette paras tiimi sen toteuttamaan?</a:t>
            </a:r>
          </a:p>
          <a:p>
            <a:pPr marL="0" indent="0">
              <a:buNone/>
            </a:pPr>
            <a:r>
              <a:rPr lang="fi-FI" sz="1800" dirty="0"/>
              <a:t>Konseptit lähetetään meilitse </a:t>
            </a:r>
            <a:r>
              <a:rPr lang="fi-FI" sz="1800" b="1" dirty="0">
                <a:solidFill>
                  <a:srgbClr val="FF0000"/>
                </a:solidFill>
              </a:rPr>
              <a:t>15.2 klo 12 mennessä </a:t>
            </a:r>
            <a:r>
              <a:rPr lang="fi-FI" sz="1800" dirty="0"/>
              <a:t>tilaajille, </a:t>
            </a:r>
            <a:r>
              <a:rPr lang="fi-FI" sz="1800" dirty="0" err="1"/>
              <a:t>Ennalle</a:t>
            </a:r>
            <a:r>
              <a:rPr lang="fi-FI" sz="1800" dirty="0"/>
              <a:t> (</a:t>
            </a:r>
            <a:r>
              <a:rPr lang="fi-FI" sz="1800" dirty="0">
                <a:hlinkClick r:id="rId2"/>
              </a:rPr>
              <a:t>elina.forster@metropolia.fi</a:t>
            </a:r>
            <a:r>
              <a:rPr lang="fi-FI" sz="1800" dirty="0"/>
              <a:t>)  ja ne kerätään talteen </a:t>
            </a:r>
            <a:r>
              <a:rPr lang="fi-FI" sz="1800" dirty="0" err="1"/>
              <a:t>GoogleDriveen</a:t>
            </a:r>
            <a:r>
              <a:rPr lang="fi-FI" sz="1800" dirty="0"/>
              <a:t> </a:t>
            </a:r>
            <a:r>
              <a:rPr lang="fi-FI" sz="1800" dirty="0" err="1"/>
              <a:t>Ennan</a:t>
            </a:r>
            <a:r>
              <a:rPr lang="fi-FI" sz="1800" dirty="0"/>
              <a:t> toimesta.</a:t>
            </a:r>
          </a:p>
        </p:txBody>
      </p:sp>
    </p:spTree>
    <p:extLst>
      <p:ext uri="{BB962C8B-B14F-4D97-AF65-F5344CB8AC3E}">
        <p14:creationId xmlns:p14="http://schemas.microsoft.com/office/powerpoint/2010/main" val="4020427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885" y="404664"/>
            <a:ext cx="5290157" cy="429198"/>
          </a:xfrm>
        </p:spPr>
        <p:txBody>
          <a:bodyPr>
            <a:noAutofit/>
          </a:bodyPr>
          <a:lstStyle/>
          <a:p>
            <a:r>
              <a:rPr lang="fi-FI" sz="4400" dirty="0"/>
              <a:t>Agenda</a:t>
            </a:r>
            <a:r>
              <a:rPr lang="fi-FI" sz="4400" dirty="0" smtClean="0"/>
              <a:t>:</a:t>
            </a:r>
            <a:endParaRPr lang="fi-FI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888" y="1340768"/>
            <a:ext cx="5900440" cy="235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400" dirty="0">
                <a:solidFill>
                  <a:srgbClr val="FFFF00"/>
                </a:solidFill>
              </a:rPr>
              <a:t>11.45 kokoontuminen Bulevardi 31, Metropolia AMK, Juhlasali, 4. krs. (Sisäpihalta vasemman puoleisesta ovesta pääovesta sisään). Älä myöhästy! </a:t>
            </a:r>
          </a:p>
          <a:p>
            <a:pPr marL="0" indent="0">
              <a:buNone/>
            </a:pPr>
            <a:r>
              <a:rPr lang="fi-FI" sz="1400" dirty="0"/>
              <a:t>Klo 12.00- 16:00 12 min </a:t>
            </a:r>
            <a:r>
              <a:rPr lang="fi-FI" sz="1400" dirty="0" err="1"/>
              <a:t>pitchi</a:t>
            </a:r>
            <a:r>
              <a:rPr lang="fi-FI" sz="1400" dirty="0"/>
              <a:t> + 1 min vaihto</a:t>
            </a:r>
          </a:p>
          <a:p>
            <a:pPr marL="0" indent="0">
              <a:buNone/>
            </a:pPr>
            <a:r>
              <a:rPr lang="fi-FI" sz="1400" dirty="0"/>
              <a:t>Tuomarit: Mikko Järvilehto, LM + haastekohtaiset + Juha Järvinen + opettajat </a:t>
            </a:r>
          </a:p>
          <a:p>
            <a:pPr marL="0" indent="0">
              <a:buNone/>
            </a:pPr>
            <a:r>
              <a:rPr lang="en-US" sz="1400" dirty="0"/>
              <a:t>12.00-12.10 </a:t>
            </a:r>
            <a:r>
              <a:rPr lang="en-US" sz="1400" dirty="0" err="1"/>
              <a:t>Alkusanat</a:t>
            </a:r>
            <a:r>
              <a:rPr lang="en-US" sz="1400" dirty="0"/>
              <a:t> </a:t>
            </a:r>
            <a:endParaRPr lang="fi-FI" sz="1400" dirty="0"/>
          </a:p>
          <a:p>
            <a:pPr marL="0" indent="0">
              <a:buNone/>
            </a:pPr>
            <a:r>
              <a:rPr lang="en-US" sz="1400" dirty="0" err="1"/>
              <a:t>Haaste</a:t>
            </a:r>
            <a:r>
              <a:rPr lang="en-US" sz="1400" dirty="0"/>
              <a:t>: Arctic startup &amp; </a:t>
            </a:r>
            <a:r>
              <a:rPr lang="en-US" sz="1400" dirty="0" err="1"/>
              <a:t>Fivr</a:t>
            </a:r>
            <a:r>
              <a:rPr lang="en-US" sz="1400" dirty="0"/>
              <a:t> / Jan (Arctic), Olli (</a:t>
            </a:r>
            <a:r>
              <a:rPr lang="en-US" sz="1400" dirty="0" err="1"/>
              <a:t>Fivr</a:t>
            </a:r>
            <a:r>
              <a:rPr lang="en-US" sz="1400" dirty="0"/>
              <a:t>), </a:t>
            </a:r>
            <a:endParaRPr lang="fi-FI" sz="1400" dirty="0"/>
          </a:p>
          <a:p>
            <a:pPr marL="0" indent="0">
              <a:buNone/>
            </a:pPr>
            <a:r>
              <a:rPr lang="fi-FI" sz="1400" dirty="0"/>
              <a:t>12.10-12.23 Tiimi 8</a:t>
            </a:r>
          </a:p>
          <a:p>
            <a:pPr marL="0" indent="0">
              <a:buNone/>
            </a:pPr>
            <a:r>
              <a:rPr lang="fi-FI" sz="1400" dirty="0"/>
              <a:t>12.23-12.36 Tiimi 9</a:t>
            </a:r>
          </a:p>
          <a:p>
            <a:pPr marL="0" indent="0">
              <a:buNone/>
            </a:pPr>
            <a:r>
              <a:rPr lang="fi-FI" sz="1400" dirty="0"/>
              <a:t>12.36-12.49 Tiimi 10 </a:t>
            </a:r>
          </a:p>
          <a:p>
            <a:pPr marL="0" indent="0">
              <a:buNone/>
            </a:pPr>
            <a:r>
              <a:rPr lang="fi-FI" sz="1400" dirty="0"/>
              <a:t>n. 10 min tauko /haastetuomari vaihtuu </a:t>
            </a:r>
          </a:p>
          <a:p>
            <a:pPr marL="0" indent="0">
              <a:buNone/>
            </a:pPr>
            <a:r>
              <a:rPr lang="fi-FI" sz="1400" dirty="0"/>
              <a:t>Haaste: Kansallisteatteri &amp; FIVR &amp; Airo Island / Sami (</a:t>
            </a:r>
            <a:r>
              <a:rPr lang="fi-FI" sz="1400" dirty="0" err="1"/>
              <a:t>Kansis</a:t>
            </a:r>
            <a:r>
              <a:rPr lang="fi-FI" sz="1400" dirty="0"/>
              <a:t>), </a:t>
            </a:r>
            <a:r>
              <a:rPr lang="fi-FI" sz="1400" dirty="0" err="1"/>
              <a:t>Ollis</a:t>
            </a:r>
            <a:r>
              <a:rPr lang="fi-FI" sz="1400" dirty="0"/>
              <a:t> (</a:t>
            </a:r>
            <a:r>
              <a:rPr lang="fi-FI" sz="1400" dirty="0" err="1"/>
              <a:t>Fivr</a:t>
            </a:r>
            <a:r>
              <a:rPr lang="fi-FI" sz="1400" dirty="0"/>
              <a:t>), Nicholas (Airo)</a:t>
            </a:r>
          </a:p>
          <a:p>
            <a:pPr marL="0" indent="0">
              <a:buNone/>
            </a:pPr>
            <a:r>
              <a:rPr lang="fi-FI" sz="1400" dirty="0"/>
              <a:t>13.00-13.13 Tiimi 11</a:t>
            </a:r>
          </a:p>
          <a:p>
            <a:pPr marL="0" indent="0">
              <a:buNone/>
            </a:pPr>
            <a:r>
              <a:rPr lang="fi-FI" sz="1400" dirty="0"/>
              <a:t>13.13-13.26 Tiimi 12</a:t>
            </a:r>
          </a:p>
          <a:p>
            <a:pPr marL="0" indent="0">
              <a:buNone/>
            </a:pPr>
            <a:r>
              <a:rPr lang="fi-FI" sz="1400" dirty="0"/>
              <a:t>13.26-13.39 Tiimi 13</a:t>
            </a:r>
          </a:p>
        </p:txBody>
      </p:sp>
    </p:spTree>
    <p:extLst>
      <p:ext uri="{BB962C8B-B14F-4D97-AF65-F5344CB8AC3E}">
        <p14:creationId xmlns:p14="http://schemas.microsoft.com/office/powerpoint/2010/main" val="33979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300" y="404664"/>
            <a:ext cx="5290157" cy="44673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Agenda jatkuu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6712" y="1124744"/>
            <a:ext cx="5032429" cy="29074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400" dirty="0" smtClean="0"/>
              <a:t>n</a:t>
            </a:r>
            <a:r>
              <a:rPr lang="fi-FI" sz="1400" dirty="0"/>
              <a:t>. 20 min. tauko (</a:t>
            </a:r>
            <a:r>
              <a:rPr lang="fi-FI" sz="1400" dirty="0" err="1"/>
              <a:t>skypeyhteys</a:t>
            </a:r>
            <a:r>
              <a:rPr lang="fi-FI" sz="1400" dirty="0"/>
              <a:t> Juhaniin, jne.)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/>
              <a:t>Haaste: Polar / Juhani (Polar, Skypellä), Juha Järvinen,</a:t>
            </a:r>
          </a:p>
          <a:p>
            <a:pPr marL="0" indent="0">
              <a:buNone/>
            </a:pPr>
            <a:r>
              <a:rPr lang="fi-FI" sz="1400" dirty="0"/>
              <a:t>14.00-14.13 Tiimi 1</a:t>
            </a:r>
          </a:p>
          <a:p>
            <a:pPr marL="0" indent="0">
              <a:buNone/>
            </a:pPr>
            <a:r>
              <a:rPr lang="fi-FI" sz="1400" dirty="0"/>
              <a:t>14.13-14.26 Tiimi 2</a:t>
            </a:r>
          </a:p>
          <a:p>
            <a:pPr marL="0" indent="0">
              <a:buNone/>
            </a:pPr>
            <a:r>
              <a:rPr lang="fi-FI" sz="1400" dirty="0"/>
              <a:t>14.26-14.39 Tiimi 3</a:t>
            </a:r>
          </a:p>
          <a:p>
            <a:pPr marL="0" indent="0">
              <a:buNone/>
            </a:pPr>
            <a:r>
              <a:rPr lang="fi-FI" sz="1400" dirty="0"/>
              <a:t>14.39-14.52 Tiimi 4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/>
              <a:t>n. 10 min tauko /haastetuomari vaihtuu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 err="1"/>
              <a:t>Novita</a:t>
            </a:r>
            <a:r>
              <a:rPr lang="fi-FI" sz="1400" dirty="0"/>
              <a:t> &amp; Polar / Erika (</a:t>
            </a:r>
            <a:r>
              <a:rPr lang="fi-FI" sz="1400" dirty="0" err="1"/>
              <a:t>Novita</a:t>
            </a:r>
            <a:r>
              <a:rPr lang="fi-FI" sz="1400" dirty="0"/>
              <a:t>), Juhani (Polar, </a:t>
            </a:r>
            <a:r>
              <a:rPr lang="fi-FI" sz="1400" dirty="0" err="1"/>
              <a:t>skypellä</a:t>
            </a:r>
            <a:r>
              <a:rPr lang="fi-FI" sz="1400" dirty="0"/>
              <a:t>) </a:t>
            </a:r>
          </a:p>
          <a:p>
            <a:pPr marL="0" indent="0">
              <a:buNone/>
            </a:pPr>
            <a:r>
              <a:rPr lang="fi-FI" sz="1400" dirty="0"/>
              <a:t>15.05-15.18 Tiimi 5</a:t>
            </a:r>
          </a:p>
          <a:p>
            <a:pPr marL="0" indent="0">
              <a:buNone/>
            </a:pPr>
            <a:r>
              <a:rPr lang="fi-FI" sz="1400" dirty="0"/>
              <a:t>15.18-15.31 Tiimi 6</a:t>
            </a:r>
          </a:p>
          <a:p>
            <a:pPr marL="0" indent="0">
              <a:buNone/>
            </a:pPr>
            <a:r>
              <a:rPr lang="fi-FI" sz="1400" dirty="0"/>
              <a:t>15.31-15.44 Tiimi 7</a:t>
            </a:r>
          </a:p>
          <a:p>
            <a:pPr marL="0" indent="0">
              <a:buNone/>
            </a:pPr>
            <a:r>
              <a:rPr lang="fi-FI" sz="1400" dirty="0"/>
              <a:t> </a:t>
            </a:r>
          </a:p>
          <a:p>
            <a:pPr marL="0" indent="0">
              <a:buNone/>
            </a:pPr>
            <a:r>
              <a:rPr lang="fi-FI" sz="1400" dirty="0"/>
              <a:t>n. 15 min aikaa </a:t>
            </a:r>
            <a:r>
              <a:rPr lang="fi-FI" sz="1400" dirty="0" err="1"/>
              <a:t>klousata</a:t>
            </a:r>
            <a:r>
              <a:rPr lang="fi-FI" sz="1400" dirty="0"/>
              <a:t> ja tyhjentää tila</a:t>
            </a:r>
          </a:p>
          <a:p>
            <a:pPr marL="0" indent="0">
              <a:buNone/>
            </a:pPr>
            <a:endParaRPr lang="fi-FI" sz="1400" dirty="0"/>
          </a:p>
          <a:p>
            <a:endParaRPr lang="fi-FI" sz="1400" dirty="0"/>
          </a:p>
          <a:p>
            <a:endParaRPr lang="fi-FI" sz="1400" dirty="0"/>
          </a:p>
          <a:p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864353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009" y="2799000"/>
            <a:ext cx="5823992" cy="970450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effectLst/>
              </a:rPr>
              <a:t>Työkaluja</a:t>
            </a:r>
            <a:r>
              <a:rPr lang="fi-FI" dirty="0">
                <a:effectLst/>
              </a:rPr>
              <a:t>! </a:t>
            </a:r>
            <a:r>
              <a:rPr lang="fi-FI" dirty="0" smtClean="0">
                <a:effectLst/>
              </a:rPr>
              <a:t>Ongelma ja käyttäjätutkimus.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77222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>
                <a:solidFill>
                  <a:srgbClr val="FFFF00"/>
                </a:solidFill>
              </a:rPr>
              <a:t>Ongelma</a:t>
            </a:r>
            <a:endParaRPr lang="fi-FI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 Pieni tai suuri, </a:t>
            </a:r>
            <a:r>
              <a:rPr lang="fi-FI" dirty="0" err="1" smtClean="0"/>
              <a:t>tietylle</a:t>
            </a:r>
            <a:r>
              <a:rPr lang="fi-FI" dirty="0" smtClean="0"/>
              <a:t> pienellekin kohderyhmälle tärkeä</a:t>
            </a:r>
          </a:p>
          <a:p>
            <a:r>
              <a:rPr lang="fi-FI" dirty="0" smtClean="0"/>
              <a:t>Määrittele ongelma tarkasti</a:t>
            </a:r>
          </a:p>
          <a:p>
            <a:r>
              <a:rPr lang="fi-FI" dirty="0"/>
              <a:t> </a:t>
            </a:r>
            <a:r>
              <a:rPr lang="fi-FI" dirty="0" smtClean="0"/>
              <a:t>Kenen ongelma? Selvitä!</a:t>
            </a:r>
          </a:p>
          <a:p>
            <a:r>
              <a:rPr lang="fi-FI" dirty="0"/>
              <a:t> </a:t>
            </a:r>
            <a:r>
              <a:rPr lang="fi-FI" dirty="0" err="1" smtClean="0"/>
              <a:t>Pitchi</a:t>
            </a:r>
            <a:r>
              <a:rPr lang="fi-FI" dirty="0" smtClean="0"/>
              <a:t> voi alkaa ongelmasta, jolloin ratkaisu näyttäytyy tärkeänä</a:t>
            </a:r>
          </a:p>
          <a:p>
            <a:pPr marL="27675" indent="0">
              <a:buNone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265340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Käyttäjätutkimus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009" y="1732451"/>
            <a:ext cx="5823992" cy="4648877"/>
          </a:xfrm>
        </p:spPr>
        <p:txBody>
          <a:bodyPr>
            <a:normAutofit/>
          </a:bodyPr>
          <a:lstStyle/>
          <a:p>
            <a:r>
              <a:rPr lang="fi-FI" dirty="0" smtClean="0"/>
              <a:t> </a:t>
            </a:r>
            <a:r>
              <a:rPr lang="fi-FI" dirty="0" err="1" smtClean="0"/>
              <a:t>Mystery</a:t>
            </a:r>
            <a:r>
              <a:rPr lang="fi-FI" dirty="0" smtClean="0"/>
              <a:t> </a:t>
            </a:r>
            <a:r>
              <a:rPr lang="fi-FI" dirty="0" err="1" smtClean="0"/>
              <a:t>shopping</a:t>
            </a:r>
            <a:endParaRPr lang="fi-FI" dirty="0" smtClean="0"/>
          </a:p>
          <a:p>
            <a:r>
              <a:rPr lang="fi-FI" dirty="0"/>
              <a:t> </a:t>
            </a:r>
            <a:r>
              <a:rPr lang="fi-FI" dirty="0" smtClean="0"/>
              <a:t>Havainnointi systemaattisesti</a:t>
            </a:r>
          </a:p>
          <a:p>
            <a:r>
              <a:rPr lang="fi-FI" dirty="0"/>
              <a:t> </a:t>
            </a:r>
            <a:r>
              <a:rPr lang="fi-FI" dirty="0" smtClean="0"/>
              <a:t>Pikahaastattelut. Mikä on riittävä määrä?</a:t>
            </a:r>
          </a:p>
          <a:p>
            <a:r>
              <a:rPr lang="fi-FI" dirty="0" smtClean="0"/>
              <a:t> Soittokierros idean testaamiseksi. ”95% tavoittamistamme opiskelijoista tarvitsisi tätä, ostaisi tämän! Tavoitimme 12 </a:t>
            </a:r>
            <a:r>
              <a:rPr lang="fi-FI" dirty="0" err="1" smtClean="0"/>
              <a:t>amisopiskelijaa</a:t>
            </a:r>
            <a:r>
              <a:rPr lang="fi-FI" dirty="0" smtClean="0"/>
              <a:t>”</a:t>
            </a:r>
          </a:p>
          <a:p>
            <a:r>
              <a:rPr lang="fi-FI" dirty="0" smtClean="0"/>
              <a:t>Focus </a:t>
            </a:r>
            <a:r>
              <a:rPr lang="fi-FI" dirty="0" err="1" smtClean="0"/>
              <a:t>group</a:t>
            </a:r>
            <a:r>
              <a:rPr lang="fi-FI" dirty="0" smtClean="0"/>
              <a:t> -tutkimus</a:t>
            </a:r>
          </a:p>
          <a:p>
            <a:r>
              <a:rPr lang="fi-FI" dirty="0"/>
              <a:t> </a:t>
            </a:r>
            <a:r>
              <a:rPr lang="fi-FI" dirty="0" smtClean="0"/>
              <a:t>Tilastot. Katso netistä!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18426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77072" y="2204864"/>
            <a:ext cx="21448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2000" dirty="0" smtClean="0"/>
              <a:t>Kuinka voitetaan?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52284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2.Rundi alkaa!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 3 konseptia lähetetty keskiviikkona 15.2 klo 12 tilaajalle, opettajalle ja </a:t>
            </a:r>
            <a:r>
              <a:rPr lang="fi-FI" dirty="0" err="1" smtClean="0"/>
              <a:t>Ennalle</a:t>
            </a:r>
            <a:r>
              <a:rPr lang="fi-FI" dirty="0" smtClean="0"/>
              <a:t>!</a:t>
            </a:r>
          </a:p>
          <a:p>
            <a:r>
              <a:rPr lang="fi-FI" dirty="0" smtClean="0"/>
              <a:t> </a:t>
            </a:r>
            <a:r>
              <a:rPr lang="fi-FI" dirty="0" err="1" smtClean="0"/>
              <a:t>Pitchaukset</a:t>
            </a:r>
            <a:r>
              <a:rPr lang="fi-FI" dirty="0" smtClean="0"/>
              <a:t> torstaina 16.2 klo 11.45 alkaen Bulevardi 31! </a:t>
            </a:r>
          </a:p>
          <a:p>
            <a:r>
              <a:rPr lang="fi-FI" dirty="0"/>
              <a:t> </a:t>
            </a:r>
            <a:r>
              <a:rPr lang="fi-FI" dirty="0" smtClean="0"/>
              <a:t>Jokainen tiimi tulee yleisöksi muille tiimeille ainakin edelliseen ja seuraavaan haasteeseen!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80645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20613" y="1124744"/>
            <a:ext cx="5290157" cy="724437"/>
          </a:xfrm>
        </p:spPr>
        <p:txBody>
          <a:bodyPr>
            <a:normAutofit fontScale="90000"/>
          </a:bodyPr>
          <a:lstStyle/>
          <a:p>
            <a:r>
              <a:rPr lang="fi-FI" dirty="0" smtClean="0">
                <a:latin typeface="Garamond" panose="02020404030301010803" pitchFamily="18" charset="0"/>
              </a:rPr>
              <a:t>Konsepteissa kuvia </a:t>
            </a:r>
            <a:r>
              <a:rPr lang="fi-FI" dirty="0">
                <a:latin typeface="Garamond" panose="02020404030301010803" pitchFamily="18" charset="0"/>
              </a:rPr>
              <a:t>ja </a:t>
            </a:r>
            <a:r>
              <a:rPr lang="fi-FI" dirty="0" smtClean="0">
                <a:latin typeface="Garamond" panose="02020404030301010803" pitchFamily="18" charset="0"/>
              </a:rPr>
              <a:t>tekstiä, ehkä </a:t>
            </a:r>
            <a:r>
              <a:rPr lang="fi-FI" dirty="0" err="1" smtClean="0">
                <a:latin typeface="Garamond" panose="02020404030301010803" pitchFamily="18" charset="0"/>
              </a:rPr>
              <a:t>graafeja</a:t>
            </a:r>
            <a:r>
              <a:rPr lang="fi-FI" dirty="0" smtClean="0">
                <a:latin typeface="Garamond" panose="02020404030301010803" pitchFamily="18" charset="0"/>
              </a:rPr>
              <a:t>?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865571" y="2204864"/>
            <a:ext cx="5032429" cy="1731403"/>
          </a:xfrm>
        </p:spPr>
        <p:txBody>
          <a:bodyPr>
            <a:noAutofit/>
          </a:bodyPr>
          <a:lstStyle/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Graafinen ilme</a:t>
            </a:r>
            <a:endParaRPr lang="fi-FI" sz="2000" dirty="0">
              <a:latin typeface="Garamond" panose="02020404030301010803" pitchFamily="18" charset="0"/>
            </a:endParaRPr>
          </a:p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Informatiivisuus ensin</a:t>
            </a:r>
            <a:endParaRPr lang="fi-FI" sz="2000" dirty="0">
              <a:latin typeface="Garamond" panose="02020404030301010803" pitchFamily="18" charset="0"/>
            </a:endParaRPr>
          </a:p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Jopa PowerPointilla voi tehdä hienoja! Mutta ei kalvosettejä!</a:t>
            </a:r>
            <a:endParaRPr lang="fi-FI" sz="2000" dirty="0">
              <a:latin typeface="Garamond" panose="02020404030301010803" pitchFamily="18" charset="0"/>
            </a:endParaRPr>
          </a:p>
          <a:p>
            <a:pPr lvl="0"/>
            <a:endParaRPr lang="fi-FI" sz="2000" dirty="0">
              <a:latin typeface="Garamond" panose="02020404030301010803" pitchFamily="18" charset="0"/>
            </a:endParaRPr>
          </a:p>
          <a:p>
            <a:pPr marL="0" indent="0">
              <a:buNone/>
            </a:pPr>
            <a:r>
              <a:rPr lang="fi-FI" sz="2000" dirty="0">
                <a:latin typeface="Garamond" panose="02020404030301010803" pitchFamily="18" charset="0"/>
              </a:rPr>
              <a:t>Yrityksen tulee saada konseptinne pointti jo ensivaikutelmasta! </a:t>
            </a:r>
          </a:p>
        </p:txBody>
      </p:sp>
    </p:spTree>
    <p:extLst>
      <p:ext uri="{BB962C8B-B14F-4D97-AF65-F5344CB8AC3E}">
        <p14:creationId xmlns:p14="http://schemas.microsoft.com/office/powerpoint/2010/main" val="328886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48680" y="476672"/>
            <a:ext cx="5823992" cy="970450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>
                <a:latin typeface="Garamond" panose="02020404030301010803" pitchFamily="18" charset="0"/>
              </a:rPr>
              <a:t>Konseptin informatiivinen sisältö 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764704" y="1772816"/>
            <a:ext cx="5032429" cy="2558468"/>
          </a:xfrm>
        </p:spPr>
        <p:txBody>
          <a:bodyPr>
            <a:noAutofit/>
          </a:bodyPr>
          <a:lstStyle/>
          <a:p>
            <a:pPr lvl="0"/>
            <a:r>
              <a:rPr lang="fi-FI" sz="2000" dirty="0" smtClean="0">
                <a:latin typeface="Garamond" panose="02020404030301010803" pitchFamily="18" charset="0"/>
              </a:rPr>
              <a:t>Synopsis</a:t>
            </a:r>
            <a:r>
              <a:rPr lang="fi-FI" sz="2000" dirty="0">
                <a:latin typeface="Garamond" panose="02020404030301010803" pitchFamily="18" charset="0"/>
              </a:rPr>
              <a:t>: yhden kappaleen (</a:t>
            </a:r>
            <a:r>
              <a:rPr lang="fi-FI" sz="2000" dirty="0" smtClean="0">
                <a:latin typeface="Garamond" panose="02020404030301010803" pitchFamily="18" charset="0"/>
              </a:rPr>
              <a:t>kolmen – viiden </a:t>
            </a:r>
            <a:r>
              <a:rPr lang="fi-FI" sz="2000" dirty="0">
                <a:latin typeface="Garamond" panose="02020404030301010803" pitchFamily="18" charset="0"/>
              </a:rPr>
              <a:t>lauseen) pituinen tiivistetty kuvaus koko konseptista 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Haaste kuvattuna: Miten auttaa yritystä?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Ratkaisu kuvattuna: Mihin ongelmaan tuo ratkaisun?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Miten toteutettaisiin (ja millä aikataululla)?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Miksi juuri te olette parhaat mahdolliset toteuttamaan?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Miten seuraavat viikot käytetään hyödyksi?</a:t>
            </a:r>
          </a:p>
          <a:p>
            <a:pPr lvl="0"/>
            <a:r>
              <a:rPr lang="fi-FI" sz="2000" dirty="0">
                <a:latin typeface="Garamond" panose="02020404030301010803" pitchFamily="18" charset="0"/>
              </a:rPr>
              <a:t>Mitkä ovat ratkaisun mahdolliset riskit?</a:t>
            </a:r>
          </a:p>
          <a:p>
            <a:endParaRPr lang="fi-FI" sz="3200" dirty="0"/>
          </a:p>
        </p:txBody>
      </p:sp>
    </p:spTree>
    <p:extLst>
      <p:ext uri="{BB962C8B-B14F-4D97-AF65-F5344CB8AC3E}">
        <p14:creationId xmlns:p14="http://schemas.microsoft.com/office/powerpoint/2010/main" val="1267253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87115" y="260648"/>
            <a:ext cx="5290157" cy="833102"/>
          </a:xfrm>
        </p:spPr>
        <p:txBody>
          <a:bodyPr>
            <a:normAutofit/>
          </a:bodyPr>
          <a:lstStyle/>
          <a:p>
            <a:r>
              <a:rPr lang="fi-FI" dirty="0" smtClean="0">
                <a:latin typeface="Garamond" panose="02020404030301010803" pitchFamily="18" charset="0"/>
              </a:rPr>
              <a:t>Konseptien esittely</a:t>
            </a:r>
            <a:endParaRPr lang="fi-FI" dirty="0">
              <a:latin typeface="Garamond" panose="02020404030301010803" pitchFamily="18" charset="0"/>
            </a:endParaRP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00954" y="1772816"/>
            <a:ext cx="5823992" cy="4058751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dirty="0">
                <a:latin typeface="Garamond" panose="02020404030301010803" pitchFamily="18" charset="0"/>
              </a:rPr>
              <a:t>Toteuttamiskelpoinen idea paketoituna konkreettiseen muotoon, 2-puoleinen A4, joka lähetetään etukäteen yritykselle</a:t>
            </a:r>
          </a:p>
          <a:p>
            <a:pPr lvl="0">
              <a:buFont typeface="Wingdings" panose="05000000000000000000" pitchFamily="2" charset="2"/>
              <a:buChar char="à"/>
            </a:pPr>
            <a:r>
              <a:rPr lang="fi-FI" dirty="0">
                <a:latin typeface="Garamond" panose="02020404030301010803" pitchFamily="18" charset="0"/>
                <a:sym typeface="Wingdings" panose="05000000000000000000" pitchFamily="2" charset="2"/>
              </a:rPr>
              <a:t>Kukin konsepti </a:t>
            </a:r>
            <a:r>
              <a:rPr lang="fi-FI" dirty="0" err="1">
                <a:latin typeface="Garamond" panose="02020404030301010803" pitchFamily="18" charset="0"/>
                <a:sym typeface="Wingdings" panose="05000000000000000000" pitchFamily="2" charset="2"/>
              </a:rPr>
              <a:t>p</a:t>
            </a:r>
            <a:r>
              <a:rPr lang="fi-FI" dirty="0" err="1">
                <a:latin typeface="Garamond" panose="02020404030301010803" pitchFamily="18" charset="0"/>
              </a:rPr>
              <a:t>itchataan</a:t>
            </a:r>
            <a:r>
              <a:rPr lang="fi-FI" dirty="0">
                <a:latin typeface="Garamond" panose="02020404030301010803" pitchFamily="18" charset="0"/>
              </a:rPr>
              <a:t> kahdessa minuutissa, jolloin asiakkaalla on edessään 3 printtaamaansa </a:t>
            </a:r>
            <a:r>
              <a:rPr lang="fi-FI" dirty="0" err="1">
                <a:latin typeface="Garamond" panose="02020404030301010803" pitchFamily="18" charset="0"/>
              </a:rPr>
              <a:t>konseptifilea</a:t>
            </a:r>
            <a:r>
              <a:rPr lang="fi-FI" dirty="0">
                <a:latin typeface="Garamond" panose="02020404030301010803" pitchFamily="18" charset="0"/>
              </a:rPr>
              <a:t>. </a:t>
            </a:r>
            <a:endParaRPr lang="fi-FI" dirty="0" smtClean="0">
              <a:latin typeface="Garamond" panose="02020404030301010803" pitchFamily="18" charset="0"/>
            </a:endParaRPr>
          </a:p>
          <a:p>
            <a:pPr lvl="0">
              <a:buFont typeface="Wingdings" panose="05000000000000000000" pitchFamily="2" charset="2"/>
              <a:buChar char="à"/>
            </a:pPr>
            <a:r>
              <a:rPr lang="fi-FI" dirty="0" smtClean="0">
                <a:latin typeface="Garamond" panose="02020404030301010803" pitchFamily="18" charset="0"/>
              </a:rPr>
              <a:t>Pitcheihin </a:t>
            </a:r>
            <a:r>
              <a:rPr lang="fi-FI" dirty="0">
                <a:latin typeface="Garamond" panose="02020404030301010803" pitchFamily="18" charset="0"/>
              </a:rPr>
              <a:t>6 min., kommenteille 6 min. yhteensä. Nopeat siirtymät</a:t>
            </a:r>
            <a:r>
              <a:rPr lang="fi-FI" dirty="0" smtClean="0">
                <a:latin typeface="Garamond" panose="02020404030301010803" pitchFamily="18" charset="0"/>
              </a:rPr>
              <a:t>!</a:t>
            </a:r>
            <a:endParaRPr lang="fi-FI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695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4704" y="332656"/>
            <a:ext cx="4680520" cy="62646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6" name="Rectangle 5"/>
          <p:cNvSpPr/>
          <p:nvPr/>
        </p:nvSpPr>
        <p:spPr>
          <a:xfrm>
            <a:off x="1124744" y="692696"/>
            <a:ext cx="1728192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7" name="Rectangle 6"/>
          <p:cNvSpPr/>
          <p:nvPr/>
        </p:nvSpPr>
        <p:spPr>
          <a:xfrm>
            <a:off x="3140968" y="692696"/>
            <a:ext cx="180020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TextBox 7"/>
          <p:cNvSpPr txBox="1"/>
          <p:nvPr/>
        </p:nvSpPr>
        <p:spPr>
          <a:xfrm>
            <a:off x="3356992" y="908720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Zxljvnsdjofnsovndml</a:t>
            </a:r>
            <a:r>
              <a:rPr lang="fi-FI" dirty="0" smtClean="0"/>
              <a:t> </a:t>
            </a:r>
            <a:r>
              <a:rPr lang="fi-FI" dirty="0" err="1" smtClean="0"/>
              <a:t>vsld</a:t>
            </a:r>
            <a:r>
              <a:rPr lang="fi-FI" dirty="0" smtClean="0"/>
              <a:t> </a:t>
            </a:r>
            <a:r>
              <a:rPr lang="fi-FI" dirty="0" err="1" smtClean="0"/>
              <a:t>vsdjl</a:t>
            </a:r>
            <a:r>
              <a:rPr lang="fi-FI" dirty="0" smtClean="0"/>
              <a:t> </a:t>
            </a:r>
            <a:r>
              <a:rPr lang="fi-FI" dirty="0" err="1" smtClean="0"/>
              <a:t>vlsdj</a:t>
            </a:r>
            <a:r>
              <a:rPr lang="fi-FI" dirty="0" smtClean="0"/>
              <a:t> v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30848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Rectangle 3"/>
          <p:cNvSpPr/>
          <p:nvPr/>
        </p:nvSpPr>
        <p:spPr>
          <a:xfrm>
            <a:off x="1484784" y="609600"/>
            <a:ext cx="4248472" cy="57717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9694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err="1"/>
              <a:t>Pitchi</a:t>
            </a:r>
            <a:r>
              <a:rPr lang="fi-FI" dirty="0"/>
              <a:t> on lyhyt, informatiivinen ja innostava hissipuhe, josta ilmenee seuraavat seikat:</a:t>
            </a:r>
            <a:br>
              <a:rPr lang="fi-FI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Mikä ideanne on?</a:t>
            </a:r>
          </a:p>
          <a:p>
            <a:pPr marL="0" indent="0">
              <a:buNone/>
            </a:pPr>
            <a:r>
              <a:rPr lang="fi-FI" dirty="0"/>
              <a:t>Mihin tuo ratkaisun?</a:t>
            </a:r>
          </a:p>
          <a:p>
            <a:pPr marL="0" indent="0">
              <a:buNone/>
            </a:pPr>
            <a:r>
              <a:rPr lang="fi-FI" dirty="0"/>
              <a:t>Mikä on tarve tällaiselle ratkaisulle?</a:t>
            </a:r>
          </a:p>
          <a:p>
            <a:pPr marL="0" indent="0">
              <a:buNone/>
            </a:pPr>
            <a:r>
              <a:rPr lang="fi-FI" dirty="0"/>
              <a:t>Miten käytännössä toteutatte?</a:t>
            </a:r>
          </a:p>
          <a:p>
            <a:pPr marL="0" indent="0">
              <a:buNone/>
            </a:pPr>
            <a:r>
              <a:rPr lang="fi-FI" dirty="0"/>
              <a:t>Miksi juuri te olette paras tiimi sen toteuttamaan?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pPr marL="0" indent="0">
              <a:buNone/>
            </a:pPr>
            <a:r>
              <a:rPr lang="fi-FI" dirty="0"/>
              <a:t>Konseptit ja </a:t>
            </a:r>
            <a:r>
              <a:rPr lang="fi-FI" dirty="0" err="1"/>
              <a:t>pitchit</a:t>
            </a:r>
            <a:r>
              <a:rPr lang="fi-FI" dirty="0"/>
              <a:t> arvioidaan. </a:t>
            </a:r>
          </a:p>
          <a:p>
            <a:pPr marL="0" indent="0">
              <a:buNone/>
            </a:pPr>
            <a:r>
              <a:rPr lang="fi-FI" dirty="0"/>
              <a:t>Palautteen jälkeen teidän tulee valita kehitettävä konsepti jatkotyöstöön eli </a:t>
            </a:r>
            <a:r>
              <a:rPr lang="fi-FI" dirty="0" err="1"/>
              <a:t>prototypointiin</a:t>
            </a:r>
            <a:r>
              <a:rPr lang="fi-FI" dirty="0"/>
              <a:t> ja testaukseen.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4103732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04664" y="0"/>
            <a:ext cx="5290157" cy="847592"/>
          </a:xfrm>
        </p:spPr>
        <p:txBody>
          <a:bodyPr>
            <a:noAutofit/>
          </a:bodyPr>
          <a:lstStyle/>
          <a:p>
            <a:r>
              <a:rPr lang="fi-FI" sz="4000" dirty="0" smtClean="0"/>
              <a:t/>
            </a:r>
            <a:br>
              <a:rPr lang="fi-FI" sz="4000" dirty="0" smtClean="0"/>
            </a:br>
            <a:r>
              <a:rPr lang="fi-FI" sz="3600" dirty="0" err="1">
                <a:latin typeface="Garamond" panose="02020404030301010803" pitchFamily="18" charset="0"/>
              </a:rPr>
              <a:t>Pitchaus</a:t>
            </a:r>
            <a:r>
              <a:rPr lang="fi-FI" sz="3600" dirty="0">
                <a:latin typeface="Garamond" panose="02020404030301010803" pitchFamily="18" charset="0"/>
              </a:rPr>
              <a:t> lyhyesti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20688" y="1484784"/>
            <a:ext cx="5638519" cy="2359958"/>
          </a:xfrm>
        </p:spPr>
        <p:txBody>
          <a:bodyPr>
            <a:noAutofit/>
          </a:bodyPr>
          <a:lstStyle/>
          <a:p>
            <a:r>
              <a:rPr lang="fi-FI" sz="1800" dirty="0">
                <a:latin typeface="Garamond" panose="02020404030301010803" pitchFamily="18" charset="0"/>
              </a:rPr>
              <a:t>Ensin väität jotain, sitten osoitat väitteesi todeksi</a:t>
            </a:r>
          </a:p>
          <a:p>
            <a:r>
              <a:rPr lang="fi-FI" sz="1800" dirty="0">
                <a:latin typeface="Garamond" panose="02020404030301010803" pitchFamily="18" charset="0"/>
              </a:rPr>
              <a:t>Itse </a:t>
            </a:r>
            <a:r>
              <a:rPr lang="fi-FI" sz="1800" u="sng" dirty="0">
                <a:latin typeface="Garamond" panose="02020404030301010803" pitchFamily="18" charset="0"/>
              </a:rPr>
              <a:t>asian myyminen tapahtuu</a:t>
            </a:r>
            <a:r>
              <a:rPr lang="fi-FI" sz="1800" dirty="0">
                <a:latin typeface="Garamond" panose="02020404030301010803" pitchFamily="18" charset="0"/>
              </a:rPr>
              <a:t> aina perusteluvaiheessa ja perusteluja on vain kahta sorttia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1. Tarina, anekdootti, metafora tai analogia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 2. Tilasto, numero tai auktoriteetteihin vetoaminen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fi-FI" sz="1800" dirty="0">
                <a:latin typeface="Garamond" panose="02020404030301010803" pitchFamily="18" charset="0"/>
              </a:rPr>
              <a:t>Parhainta, jos yhdelle pointille yksi perustelu kummastakin ryhmästä</a:t>
            </a:r>
          </a:p>
          <a:p>
            <a:pPr marL="257175" lvl="1" indent="0">
              <a:buNone/>
            </a:pPr>
            <a:r>
              <a:rPr lang="fi-FI" sz="1800" b="1" dirty="0">
                <a:latin typeface="Garamond" panose="02020404030301010803" pitchFamily="18" charset="0"/>
              </a:rPr>
              <a:t>VÄITÄ, PERUSTELE JA HAVAINNOLLISTA PUHUEN 2  MINUUTTIA!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 - Ei mitään tekstiä silmien </a:t>
            </a:r>
            <a:r>
              <a:rPr lang="fi-FI" sz="1800" dirty="0" smtClean="0">
                <a:latin typeface="Garamond" panose="02020404030301010803" pitchFamily="18" charset="0"/>
              </a:rPr>
              <a:t>edessä</a:t>
            </a:r>
          </a:p>
          <a:p>
            <a:pPr marL="257175" lvl="1" indent="0">
              <a:buNone/>
            </a:pPr>
            <a:r>
              <a:rPr lang="fi-FI" sz="1800" dirty="0" smtClean="0">
                <a:latin typeface="Garamond" panose="02020404030301010803" pitchFamily="18" charset="0"/>
              </a:rPr>
              <a:t>- Et saa heijastaa mitään. Läppäri tai </a:t>
            </a:r>
            <a:r>
              <a:rPr lang="fi-FI" sz="1800" dirty="0" err="1" smtClean="0">
                <a:latin typeface="Garamond" panose="02020404030301010803" pitchFamily="18" charset="0"/>
              </a:rPr>
              <a:t>pädi</a:t>
            </a:r>
            <a:r>
              <a:rPr lang="fi-FI" sz="1800" dirty="0" smtClean="0">
                <a:latin typeface="Garamond" panose="02020404030301010803" pitchFamily="18" charset="0"/>
              </a:rPr>
              <a:t> voi olla mukana ja sitä voi näyttää tuomareille.</a:t>
            </a:r>
            <a:endParaRPr lang="fi-FI" sz="1800" dirty="0">
              <a:latin typeface="Garamond" panose="02020404030301010803" pitchFamily="18" charset="0"/>
            </a:endParaRP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      - Olennaista on, ettei kukaan keskeytä puhetta </a:t>
            </a:r>
          </a:p>
          <a:p>
            <a:pPr marL="257175" lvl="1" indent="0">
              <a:buNone/>
            </a:pPr>
            <a:r>
              <a:rPr lang="fi-FI" sz="1800" dirty="0">
                <a:latin typeface="Garamond" panose="02020404030301010803" pitchFamily="18" charset="0"/>
              </a:rPr>
              <a:t>				</a:t>
            </a:r>
            <a:endParaRPr lang="fi-FI" sz="2800" dirty="0"/>
          </a:p>
          <a:p>
            <a:pPr marL="257175" lvl="1" indent="0">
              <a:buNone/>
            </a:pPr>
            <a:endParaRPr lang="fi-FI" sz="2800" dirty="0" smtClean="0"/>
          </a:p>
          <a:p>
            <a:pPr marL="257175" lvl="1" indent="0">
              <a:buNone/>
            </a:pPr>
            <a:endParaRPr lang="fi-FI" sz="2800" dirty="0" smtClean="0"/>
          </a:p>
          <a:p>
            <a:pPr marL="257175" lvl="1" indent="0">
              <a:buNone/>
            </a:pPr>
            <a:endParaRPr lang="fi-FI" sz="2800" dirty="0"/>
          </a:p>
        </p:txBody>
      </p:sp>
    </p:spTree>
    <p:extLst>
      <p:ext uri="{BB962C8B-B14F-4D97-AF65-F5344CB8AC3E}">
        <p14:creationId xmlns:p14="http://schemas.microsoft.com/office/powerpoint/2010/main" val="222036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9012</TotalTime>
  <Words>488</Words>
  <Application>Microsoft Office PowerPoint</Application>
  <PresentationFormat>Custom</PresentationFormat>
  <Paragraphs>106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Calisto MT</vt:lpstr>
      <vt:lpstr>Garamond</vt:lpstr>
      <vt:lpstr>Trebuchet MS</vt:lpstr>
      <vt:lpstr>Wingdings</vt:lpstr>
      <vt:lpstr>Wingdings 2</vt:lpstr>
      <vt:lpstr>Slate</vt:lpstr>
      <vt:lpstr>Konsepti ja pitchi!</vt:lpstr>
      <vt:lpstr>2.Rundi alkaa!</vt:lpstr>
      <vt:lpstr>Konsepteissa kuvia ja tekstiä, ehkä graafeja? </vt:lpstr>
      <vt:lpstr> Konseptin informatiivinen sisältö </vt:lpstr>
      <vt:lpstr>Konseptien esittely</vt:lpstr>
      <vt:lpstr>PowerPoint Presentation</vt:lpstr>
      <vt:lpstr>PowerPoint Presentation</vt:lpstr>
      <vt:lpstr>Pitchi on lyhyt, informatiivinen ja innostava hissipuhe, josta ilmenee seuraavat seikat: </vt:lpstr>
      <vt:lpstr> Pitchaus lyhyesti</vt:lpstr>
      <vt:lpstr>Torstai 16.2.2017: Konseptien esittely ja edistettävän konseptin valinta </vt:lpstr>
      <vt:lpstr>Agenda:</vt:lpstr>
      <vt:lpstr>Agenda jatkuu</vt:lpstr>
      <vt:lpstr>Työkaluja! Ongelma ja käyttäjätutkimus.</vt:lpstr>
      <vt:lpstr>Ongelma</vt:lpstr>
      <vt:lpstr>Käyttäjätutkimus</vt:lpstr>
      <vt:lpstr>PowerPoint Presentation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Laura-Maija Hero</dc:creator>
  <cp:lastModifiedBy>Laura-Maija Hero</cp:lastModifiedBy>
  <cp:revision>17</cp:revision>
  <cp:lastPrinted>2016-11-10T10:44:06Z</cp:lastPrinted>
  <dcterms:created xsi:type="dcterms:W3CDTF">2016-11-09T12:08:47Z</dcterms:created>
  <dcterms:modified xsi:type="dcterms:W3CDTF">2017-02-12T17:42:40Z</dcterms:modified>
</cp:coreProperties>
</file>