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71" r:id="rId4"/>
    <p:sldId id="283" r:id="rId5"/>
    <p:sldId id="284" r:id="rId6"/>
    <p:sldId id="285" r:id="rId7"/>
    <p:sldId id="286" r:id="rId8"/>
    <p:sldId id="273" r:id="rId9"/>
    <p:sldId id="274" r:id="rId10"/>
    <p:sldId id="275" r:id="rId11"/>
    <p:sldId id="276" r:id="rId12"/>
    <p:sldId id="278" r:id="rId13"/>
    <p:sldId id="279" r:id="rId14"/>
    <p:sldId id="281" r:id="rId15"/>
    <p:sldId id="280" r:id="rId16"/>
    <p:sldId id="277" r:id="rId17"/>
    <p:sldId id="282" r:id="rId18"/>
  </p:sldIdLst>
  <p:sldSz cx="6858000" cy="6858000"/>
  <p:notesSz cx="6799263" cy="9929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 varScale="1">
        <p:scale>
          <a:sx n="92" d="100"/>
          <a:sy n="92" d="100"/>
        </p:scale>
        <p:origin x="2034" y="90"/>
      </p:cViewPr>
      <p:guideLst>
        <p:guide orient="horz" pos="216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015" y="1769542"/>
            <a:ext cx="5310020" cy="1828801"/>
          </a:xfrm>
        </p:spPr>
        <p:txBody>
          <a:bodyPr anchor="b">
            <a:normAutofit/>
          </a:bodyPr>
          <a:lstStyle>
            <a:lvl1pPr algn="ctr"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1015" y="3598339"/>
            <a:ext cx="5310020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774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96" y="540085"/>
            <a:ext cx="5742008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6" y="4565255"/>
            <a:ext cx="5824871" cy="543472"/>
          </a:xfrm>
        </p:spPr>
        <p:txBody>
          <a:bodyPr anchor="b">
            <a:normAutofit/>
          </a:bodyPr>
          <a:lstStyle>
            <a:lvl1pPr algn="ctr">
              <a:defRPr sz="2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663" y="695011"/>
            <a:ext cx="54642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5108728"/>
            <a:ext cx="5823992" cy="682472"/>
          </a:xfrm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8485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09" y="608437"/>
            <a:ext cx="5823992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4295180"/>
            <a:ext cx="5823992" cy="1501826"/>
          </a:xfrm>
        </p:spPr>
        <p:txBody>
          <a:bodyPr anchor="ctr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37717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494" y="609600"/>
            <a:ext cx="5232798" cy="299290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67863" y="3610034"/>
            <a:ext cx="4923168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4304353"/>
            <a:ext cx="582399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TextBox 10"/>
          <p:cNvSpPr txBox="1"/>
          <p:nvPr/>
        </p:nvSpPr>
        <p:spPr>
          <a:xfrm>
            <a:off x="470594" y="873912"/>
            <a:ext cx="3429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71269" y="2933245"/>
            <a:ext cx="3429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2910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09" y="2126944"/>
            <a:ext cx="5823992" cy="251183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5" y="4650556"/>
            <a:ext cx="5823112" cy="1140644"/>
          </a:xfrm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0785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009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009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1275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498307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81197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4481197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66877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9" y="1826045"/>
            <a:ext cx="1896785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360" y="1826045"/>
            <a:ext cx="1896785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286" y="1826045"/>
            <a:ext cx="1896785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4009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72683" y="1938918"/>
            <a:ext cx="1739457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4009" y="4480370"/>
            <a:ext cx="185680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99068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556980" y="1939094"/>
            <a:ext cx="1739457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498307" y="4480369"/>
            <a:ext cx="1857565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81267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4542581" y="1934432"/>
            <a:ext cx="1739457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4481197" y="4480367"/>
            <a:ext cx="185680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06873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0917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52977" y="609601"/>
            <a:ext cx="1285024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010" y="609601"/>
            <a:ext cx="4453241" cy="51816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29944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5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16731" y="715963"/>
            <a:ext cx="582572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16731" y="2003426"/>
            <a:ext cx="2856310" cy="331787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3483770" y="2003426"/>
            <a:ext cx="2858691" cy="332939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714500" y="6551614"/>
            <a:ext cx="3321844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75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5089922" y="6551614"/>
            <a:ext cx="109497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75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514350" y="6551614"/>
            <a:ext cx="1143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5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26784714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7675" indent="0" algn="ctr">
              <a:buNone/>
              <a:defRPr sz="3200"/>
            </a:lvl1pPr>
            <a:lvl2pPr marL="337500" indent="0" algn="ctr">
              <a:buNone/>
              <a:defRPr sz="2800"/>
            </a:lvl2pPr>
            <a:lvl3pPr marL="607500" indent="0" algn="ctr">
              <a:buNone/>
              <a:defRPr sz="2800"/>
            </a:lvl3pPr>
            <a:lvl4pPr marL="877500" indent="0" algn="ctr">
              <a:buNone/>
              <a:defRPr sz="2000"/>
            </a:lvl4pPr>
            <a:lvl5pPr marL="1093500" indent="0" algn="ctr">
              <a:buNone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420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1761069"/>
            <a:ext cx="5394685" cy="1828813"/>
          </a:xfrm>
        </p:spPr>
        <p:txBody>
          <a:bodyPr anchor="b"/>
          <a:lstStyle>
            <a:lvl1pPr algn="ctr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8664" y="3589879"/>
            <a:ext cx="5394685" cy="1507054"/>
          </a:xfrm>
        </p:spPr>
        <p:txBody>
          <a:bodyPr anchor="t"/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209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011" y="1732449"/>
            <a:ext cx="2846530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9127" y="1732451"/>
            <a:ext cx="2848874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242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09" y="1770324"/>
            <a:ext cx="2840567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434" y="1770324"/>
            <a:ext cx="2840567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803" y="1835254"/>
            <a:ext cx="27429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803" y="2380139"/>
            <a:ext cx="2742944" cy="341106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40919" y="1835256"/>
            <a:ext cx="2753624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40919" y="2380139"/>
            <a:ext cx="2753624" cy="341106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9307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47294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4939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1" y="609600"/>
            <a:ext cx="2085125" cy="1821918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1294" y="609600"/>
            <a:ext cx="3606707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11" y="2431518"/>
            <a:ext cx="2085125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3415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40" y="609923"/>
            <a:ext cx="2571110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0" y="609923"/>
            <a:ext cx="2943507" cy="1829338"/>
          </a:xfrm>
        </p:spPr>
        <p:txBody>
          <a:bodyPr anchor="b">
            <a:no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732547" y="743989"/>
            <a:ext cx="237403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10" y="2439261"/>
            <a:ext cx="2943507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90089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009" y="1732451"/>
            <a:ext cx="582399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19289" y="5883277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F0FFEF4-6DFB-40EC-A31E-79632E98FD5E}" type="datetimeFigureOut">
              <a:rPr lang="fi-FI" smtClean="0"/>
              <a:t>1.3.2017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011" y="5883277"/>
            <a:ext cx="37534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14132" y="5883277"/>
            <a:ext cx="42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72523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</p:sldLayoutIdLst>
  <p:txStyles>
    <p:titleStyle>
      <a:lvl1pPr algn="ctr" defTabSz="342900" rtl="0" eaLnBrk="1" latinLnBrk="0" hangingPunct="1">
        <a:spcBef>
          <a:spcPct val="0"/>
        </a:spcBef>
        <a:buNone/>
        <a:defRPr sz="3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5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540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"/>
        <a:defRPr sz="13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769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2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039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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255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1510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18013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09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2329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lainherrat-taus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85" y="228049"/>
            <a:ext cx="6552679" cy="368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SuperTEAM_punainen_neg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52" y="5550491"/>
            <a:ext cx="1118869" cy="111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53001" y="4509120"/>
            <a:ext cx="1988045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i-FI" sz="2800" dirty="0" smtClean="0"/>
          </a:p>
          <a:p>
            <a:pPr algn="ctr"/>
            <a:r>
              <a:rPr lang="fi-FI" sz="1400" dirty="0" smtClean="0"/>
              <a:t>Laura-Maija Hero 2017</a:t>
            </a:r>
            <a:endParaRPr lang="fi-FI" sz="1400" dirty="0"/>
          </a:p>
          <a:p>
            <a:pPr algn="ctr"/>
            <a:endParaRPr lang="fi-FI" sz="1350" dirty="0"/>
          </a:p>
        </p:txBody>
      </p:sp>
      <p:sp>
        <p:nvSpPr>
          <p:cNvPr id="5" name="Otsikko 1"/>
          <p:cNvSpPr>
            <a:spLocks noGrp="1"/>
          </p:cNvSpPr>
          <p:nvPr>
            <p:ph type="ctrTitle"/>
          </p:nvPr>
        </p:nvSpPr>
        <p:spPr>
          <a:xfrm>
            <a:off x="692696" y="2954931"/>
            <a:ext cx="5310020" cy="1828801"/>
          </a:xfrm>
        </p:spPr>
        <p:txBody>
          <a:bodyPr/>
          <a:lstStyle/>
          <a:p>
            <a:r>
              <a:rPr lang="fi-FI" dirty="0" smtClean="0">
                <a:latin typeface="Garamond" panose="02020404030301010803" pitchFamily="18" charset="0"/>
              </a:rPr>
              <a:t>Proto ja </a:t>
            </a:r>
            <a:r>
              <a:rPr lang="fi-FI" dirty="0" err="1" smtClean="0">
                <a:latin typeface="Garamond" panose="02020404030301010803" pitchFamily="18" charset="0"/>
              </a:rPr>
              <a:t>prototypointi</a:t>
            </a:r>
            <a:endParaRPr lang="fi-FI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Palvelun sisällön keskeiset </a:t>
            </a:r>
            <a:r>
              <a:rPr lang="fi-FI" dirty="0" smtClean="0"/>
              <a:t>elementit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720" y="5661248"/>
            <a:ext cx="5829300" cy="2961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1050" dirty="0"/>
              <a:t>(</a:t>
            </a:r>
            <a:r>
              <a:rPr lang="fi-FI" sz="1050" dirty="0" err="1"/>
              <a:t>Mukaellen</a:t>
            </a:r>
            <a:r>
              <a:rPr lang="fi-FI" sz="1050" dirty="0"/>
              <a:t> Jaakkola, Orava &amp; Varjonen. 2009, 12.)</a:t>
            </a:r>
          </a:p>
          <a:p>
            <a:endParaRPr lang="en-US" sz="1050" dirty="0">
              <a:latin typeface="Tahoma"/>
              <a:cs typeface="Tahoma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985" y="1910239"/>
            <a:ext cx="4050030" cy="303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48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Palvelun sisällön keskeiset </a:t>
            </a:r>
            <a:r>
              <a:rPr lang="fi-FI" dirty="0" smtClean="0"/>
              <a:t>elementit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1088" y="6309320"/>
            <a:ext cx="5829300" cy="2961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1050" dirty="0"/>
              <a:t>(Jaakkola, Orava &amp; Varjonen 2009, 1.)</a:t>
            </a:r>
            <a:endParaRPr lang="en-US" sz="1050" dirty="0">
              <a:latin typeface="Tahoma"/>
              <a:cs typeface="Tahoma"/>
            </a:endParaRPr>
          </a:p>
        </p:txBody>
      </p:sp>
      <p:sp>
        <p:nvSpPr>
          <p:cNvPr id="5" name="Tekstiruutu 4"/>
          <p:cNvSpPr txBox="1"/>
          <p:nvPr/>
        </p:nvSpPr>
        <p:spPr>
          <a:xfrm>
            <a:off x="507206" y="2157413"/>
            <a:ext cx="5886450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350" dirty="0"/>
              <a:t>Tuotteistamisella voidaan tarkoittaa uusien ja olemassa olevien palvelujen määrittelyä, systematisoimista ja ainakin osittaista vakioimista, joka voi kohdistua sekä yrityksen sisäisiin että asiakkaille näkyviin prosesseihin. </a:t>
            </a:r>
            <a:endParaRPr lang="fi-FI" sz="1350" dirty="0"/>
          </a:p>
          <a:p>
            <a:endParaRPr lang="fi-FI" sz="1350" dirty="0"/>
          </a:p>
          <a:p>
            <a:r>
              <a:rPr lang="fi-FI" sz="1350" dirty="0"/>
              <a:t>Tuotteistamisen </a:t>
            </a:r>
            <a:r>
              <a:rPr lang="fi-FI" sz="1350" dirty="0"/>
              <a:t>tavoitteena on uudistaa ja kehittää palveluliiketoimintaa niin, että laadun ja tuottavuuden parantumisen kautta asiakkaan saama hyöty maksimoituu ja yrityksen kannattavuus paranee.</a:t>
            </a:r>
          </a:p>
        </p:txBody>
      </p:sp>
    </p:spTree>
    <p:extLst>
      <p:ext uri="{BB962C8B-B14F-4D97-AF65-F5344CB8AC3E}">
        <p14:creationId xmlns:p14="http://schemas.microsoft.com/office/powerpoint/2010/main" val="269946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12</a:t>
            </a:fld>
            <a:endParaRPr lang="fi-FI"/>
          </a:p>
        </p:txBody>
      </p:sp>
      <p:sp>
        <p:nvSpPr>
          <p:cNvPr id="7" name="Tekstiruutu 7"/>
          <p:cNvSpPr txBox="1">
            <a:spLocks noGrp="1"/>
          </p:cNvSpPr>
          <p:nvPr>
            <p:ph type="ctrTitle"/>
          </p:nvPr>
        </p:nvSpPr>
        <p:spPr>
          <a:xfrm>
            <a:off x="731494" y="1670770"/>
            <a:ext cx="534954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2800" dirty="0" smtClean="0"/>
              <a:t>Palvelun </a:t>
            </a:r>
            <a:r>
              <a:rPr lang="fi-FI" sz="2800" dirty="0" err="1" smtClean="0"/>
              <a:t>Blueprinting</a:t>
            </a:r>
            <a:r>
              <a:rPr lang="fi-FI" sz="2800" dirty="0"/>
              <a:t>:</a:t>
            </a:r>
            <a:endParaRPr lang="fi-FI" sz="2800" dirty="0" smtClean="0"/>
          </a:p>
          <a:p>
            <a:pPr algn="ctr"/>
            <a:r>
              <a:rPr lang="fi-FI" sz="2800" dirty="0" smtClean="0"/>
              <a:t>Näytä palvelun prototyyppi </a:t>
            </a:r>
            <a:br>
              <a:rPr lang="fi-FI" sz="2800" dirty="0" smtClean="0"/>
            </a:br>
            <a:r>
              <a:rPr lang="fi-FI" sz="2800" dirty="0" smtClean="0"/>
              <a:t>polkuina asiakkaan näkökulmasta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2734376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61F7-F4D3-41E2-AE50-D130A378A561}" type="datetime1">
              <a:rPr lang="fi-FI" smtClean="0"/>
              <a:t>1.3.2017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13</a:t>
            </a:fld>
            <a:endParaRPr lang="fi-FI"/>
          </a:p>
        </p:txBody>
      </p:sp>
      <p:pic>
        <p:nvPicPr>
          <p:cNvPr id="7" name="Picture 3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6" b="3240"/>
          <a:stretch/>
        </p:blipFill>
        <p:spPr bwMode="auto">
          <a:xfrm>
            <a:off x="692696" y="760657"/>
            <a:ext cx="5564981" cy="3829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kstiruutu 7"/>
          <p:cNvSpPr txBox="1"/>
          <p:nvPr/>
        </p:nvSpPr>
        <p:spPr>
          <a:xfrm>
            <a:off x="1556792" y="4798070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>
                <a:solidFill>
                  <a:srgbClr val="FF0000"/>
                </a:solidFill>
              </a:rPr>
              <a:t>Palvelun </a:t>
            </a:r>
            <a:r>
              <a:rPr lang="fi-FI" dirty="0" err="1">
                <a:solidFill>
                  <a:srgbClr val="FF0000"/>
                </a:solidFill>
              </a:rPr>
              <a:t>Blueprinting</a:t>
            </a:r>
            <a:r>
              <a:rPr lang="fi-FI" dirty="0">
                <a:solidFill>
                  <a:srgbClr val="FF0000"/>
                </a:solidFill>
              </a:rPr>
              <a:t> – </a:t>
            </a:r>
          </a:p>
          <a:p>
            <a:pPr algn="ctr"/>
            <a:r>
              <a:rPr lang="fi-FI" dirty="0">
                <a:solidFill>
                  <a:srgbClr val="FF0000"/>
                </a:solidFill>
              </a:rPr>
              <a:t>Näytä palvelun prototyyppi polkuina </a:t>
            </a:r>
          </a:p>
          <a:p>
            <a:pPr algn="ctr"/>
            <a:r>
              <a:rPr lang="fi-FI" dirty="0">
                <a:solidFill>
                  <a:srgbClr val="FF0000"/>
                </a:solidFill>
              </a:rPr>
              <a:t>asiakkaan näkökulmasta</a:t>
            </a:r>
          </a:p>
          <a:p>
            <a:pPr algn="ctr"/>
            <a:r>
              <a:rPr lang="fi-FI" dirty="0">
                <a:solidFill>
                  <a:srgbClr val="FF0000"/>
                </a:solidFill>
              </a:rPr>
              <a:t>Pyri näyttämään, miksi on uusi innovaatio.</a:t>
            </a:r>
            <a:endParaRPr lang="fi-F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64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254182" y="815708"/>
            <a:ext cx="5829300" cy="1102519"/>
          </a:xfrm>
        </p:spPr>
        <p:txBody>
          <a:bodyPr>
            <a:normAutofit fontScale="90000"/>
          </a:bodyPr>
          <a:lstStyle/>
          <a:p>
            <a:r>
              <a:rPr lang="fi-FI" dirty="0"/>
              <a:t>Palvelutuokiot palvelupolulla.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07306" y="5022056"/>
            <a:ext cx="4800600" cy="1314450"/>
          </a:xfrm>
        </p:spPr>
        <p:txBody>
          <a:bodyPr/>
          <a:lstStyle/>
          <a:p>
            <a:r>
              <a:rPr lang="fi-FI" sz="900" dirty="0"/>
              <a:t>(</a:t>
            </a:r>
            <a:r>
              <a:rPr lang="fi-FI" sz="900" dirty="0" err="1"/>
              <a:t>Mukaellen</a:t>
            </a:r>
            <a:r>
              <a:rPr lang="fi-FI" sz="900" dirty="0"/>
              <a:t> </a:t>
            </a:r>
            <a:r>
              <a:rPr lang="fi-FI" sz="900" dirty="0" err="1"/>
              <a:t>Tuulaniemi</a:t>
            </a:r>
            <a:r>
              <a:rPr lang="fi-FI" sz="900" dirty="0"/>
              <a:t>. 2011, 79.)</a:t>
            </a:r>
          </a:p>
          <a:p>
            <a:endParaRPr lang="fi-FI" sz="9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9CBA-1911-4833-BBE4-003B81652641}" type="datetime1">
              <a:rPr lang="fi-FI" smtClean="0"/>
              <a:t>1.3.2017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14</a:t>
            </a:fld>
            <a:endParaRPr lang="fi-FI"/>
          </a:p>
        </p:txBody>
      </p:sp>
      <p:pic>
        <p:nvPicPr>
          <p:cNvPr id="7" name="Pictur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" t="32130" b="10258"/>
          <a:stretch/>
        </p:blipFill>
        <p:spPr bwMode="auto">
          <a:xfrm>
            <a:off x="1264920" y="2718673"/>
            <a:ext cx="3942398" cy="17492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5928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7B1F1-402B-40F3-8E18-81FAF068131E}" type="datetime1">
              <a:rPr lang="fi-FI" smtClean="0"/>
              <a:t>1.3.2017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15</a:t>
            </a:fld>
            <a:endParaRPr lang="fi-FI"/>
          </a:p>
        </p:txBody>
      </p:sp>
      <p:pic>
        <p:nvPicPr>
          <p:cNvPr id="7" name="Picture 1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" t="2151" b="806"/>
          <a:stretch/>
        </p:blipFill>
        <p:spPr bwMode="auto">
          <a:xfrm>
            <a:off x="1465898" y="1955721"/>
            <a:ext cx="3926205" cy="29465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Suorakulmio 7"/>
          <p:cNvSpPr/>
          <p:nvPr/>
        </p:nvSpPr>
        <p:spPr>
          <a:xfrm>
            <a:off x="2228850" y="5138485"/>
            <a:ext cx="3429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sz="1050" dirty="0" err="1"/>
              <a:t>Mukaellen</a:t>
            </a:r>
            <a:r>
              <a:rPr lang="fi-FI" sz="1050" dirty="0"/>
              <a:t> </a:t>
            </a:r>
            <a:r>
              <a:rPr lang="fi-FI" sz="1050" dirty="0"/>
              <a:t>Jaakkola, Orava &amp; Varjonen 2009, </a:t>
            </a:r>
            <a:r>
              <a:rPr lang="fi-FI" sz="1050" dirty="0"/>
              <a:t>9</a:t>
            </a:r>
            <a:endParaRPr lang="fi-FI" sz="1050" dirty="0"/>
          </a:p>
        </p:txBody>
      </p:sp>
      <p:sp>
        <p:nvSpPr>
          <p:cNvPr id="9" name="Tekstiruutu 8"/>
          <p:cNvSpPr txBox="1"/>
          <p:nvPr/>
        </p:nvSpPr>
        <p:spPr>
          <a:xfrm>
            <a:off x="301412" y="743891"/>
            <a:ext cx="6036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/>
              <a:t>Esimerkki </a:t>
            </a:r>
            <a:r>
              <a:rPr lang="fi-FI" sz="2400" b="1" dirty="0" err="1"/>
              <a:t>palvelutarjooman</a:t>
            </a:r>
            <a:r>
              <a:rPr lang="fi-FI" sz="2400" b="1" dirty="0"/>
              <a:t> </a:t>
            </a:r>
            <a:r>
              <a:rPr lang="fi-FI" sz="2400" b="1" dirty="0"/>
              <a:t>analysoinnista</a:t>
            </a:r>
            <a:endParaRPr lang="fi-FI" sz="2400" b="1" dirty="0"/>
          </a:p>
        </p:txBody>
      </p:sp>
    </p:spTree>
    <p:extLst>
      <p:ext uri="{BB962C8B-B14F-4D97-AF65-F5344CB8AC3E}">
        <p14:creationId xmlns:p14="http://schemas.microsoft.com/office/powerpoint/2010/main" val="144461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21494" y="1926432"/>
            <a:ext cx="5829300" cy="1102519"/>
          </a:xfrm>
        </p:spPr>
        <p:txBody>
          <a:bodyPr/>
          <a:lstStyle/>
          <a:p>
            <a:r>
              <a:rPr lang="fi-FI" dirty="0" smtClean="0"/>
              <a:t>Tuotteistamisen asteet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400175" y="4979194"/>
            <a:ext cx="4800600" cy="478631"/>
          </a:xfrm>
        </p:spPr>
        <p:txBody>
          <a:bodyPr/>
          <a:lstStyle/>
          <a:p>
            <a:pPr algn="l"/>
            <a:r>
              <a:rPr lang="fi-FI" sz="900" dirty="0"/>
              <a:t>Jaakkola</a:t>
            </a:r>
            <a:r>
              <a:rPr lang="fi-FI" sz="900" dirty="0"/>
              <a:t>, Orava &amp; Varjonen 2009, 19</a:t>
            </a:r>
            <a:r>
              <a:rPr lang="fi-FI" sz="900" dirty="0"/>
              <a:t>.</a:t>
            </a:r>
            <a:endParaRPr lang="fi-FI" sz="900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16</a:t>
            </a:fld>
            <a:endParaRPr lang="fi-FI"/>
          </a:p>
        </p:txBody>
      </p:sp>
      <p:pic>
        <p:nvPicPr>
          <p:cNvPr id="7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9" t="7237" b="41530"/>
          <a:stretch/>
        </p:blipFill>
        <p:spPr bwMode="auto">
          <a:xfrm>
            <a:off x="1400175" y="3210559"/>
            <a:ext cx="3890486" cy="15559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604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342906" y="950536"/>
            <a:ext cx="6302266" cy="4911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5097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</a:t>
            </a:r>
            <a:r>
              <a:rPr lang="fi-FI" dirty="0" smtClean="0"/>
              <a:t>.Rundi!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Prototyyppi palvelusta, tuotteesta, prosessista tai toimintatavasta</a:t>
            </a:r>
          </a:p>
          <a:p>
            <a:r>
              <a:rPr lang="fi-FI" dirty="0" smtClean="0"/>
              <a:t>Palvelun kehittäminen ja kuinka palvelun proto kannattaa ilmaista</a:t>
            </a:r>
          </a:p>
          <a:p>
            <a:r>
              <a:rPr lang="fi-FI" dirty="0" smtClean="0"/>
              <a:t>Katso torstain tilaisuuden speksi Wikistä!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0645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" t="399" r="24401" b="-399"/>
          <a:stretch/>
        </p:blipFill>
        <p:spPr>
          <a:xfrm>
            <a:off x="0" y="0"/>
            <a:ext cx="688538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72816" y="2492896"/>
            <a:ext cx="493757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b="1" dirty="0" smtClean="0"/>
              <a:t>Voimia ja innostusta torstaille &lt;3</a:t>
            </a:r>
          </a:p>
          <a:p>
            <a:endParaRPr lang="fi-FI" sz="1600" b="1" dirty="0" smtClean="0"/>
          </a:p>
          <a:p>
            <a:r>
              <a:rPr lang="fi-FI" sz="1600" b="1" dirty="0" smtClean="0"/>
              <a:t>Yleensä tässä vaiheessa into on karissut </a:t>
            </a:r>
          </a:p>
          <a:p>
            <a:r>
              <a:rPr lang="fi-FI" sz="1600" b="1" dirty="0" smtClean="0"/>
              <a:t>joiltakin – kuinka saat sen takaisin?</a:t>
            </a:r>
          </a:p>
          <a:p>
            <a:r>
              <a:rPr lang="fi-FI" sz="1600" b="1" dirty="0" smtClean="0"/>
              <a:t>Tarkastele </a:t>
            </a:r>
            <a:r>
              <a:rPr lang="fi-FI" sz="1600" b="1" dirty="0" err="1" smtClean="0"/>
              <a:t>innokompetenssikalvoja</a:t>
            </a:r>
            <a:r>
              <a:rPr lang="fi-FI" sz="1600" b="1" dirty="0" smtClean="0"/>
              <a:t>…</a:t>
            </a:r>
          </a:p>
          <a:p>
            <a:endParaRPr lang="fi-FI" sz="1600" b="1" dirty="0" smtClean="0"/>
          </a:p>
          <a:p>
            <a:r>
              <a:rPr lang="fi-FI" sz="1600" b="1" dirty="0" smtClean="0"/>
              <a:t>JA PÄIVITTÄKÄÄ SIVUJANNE </a:t>
            </a:r>
          </a:p>
          <a:p>
            <a:r>
              <a:rPr lang="fi-FI" sz="1600" b="1" dirty="0" smtClean="0"/>
              <a:t>SITESISSA! </a:t>
            </a:r>
          </a:p>
          <a:p>
            <a:r>
              <a:rPr lang="fi-FI" sz="1600" b="1" dirty="0" smtClean="0"/>
              <a:t>ME KATOTAAN NIITÄ VIIKOITTAIN!</a:t>
            </a:r>
            <a:endParaRPr lang="fi-FI" sz="1600" b="1" dirty="0"/>
          </a:p>
          <a:p>
            <a:endParaRPr lang="fi-FI" sz="1600" b="1" dirty="0"/>
          </a:p>
          <a:p>
            <a:endParaRPr lang="fi-FI" sz="1600" b="1" dirty="0"/>
          </a:p>
          <a:p>
            <a:r>
              <a:rPr lang="fi-FI" sz="1600" b="1" dirty="0" err="1" smtClean="0"/>
              <a:t>Mä</a:t>
            </a:r>
            <a:r>
              <a:rPr lang="fi-FI" sz="1600" b="1" dirty="0" smtClean="0"/>
              <a:t> olen niin ylpeä Teistä!</a:t>
            </a:r>
          </a:p>
          <a:p>
            <a:endParaRPr lang="fi-FI" sz="1600" b="1" dirty="0"/>
          </a:p>
          <a:p>
            <a:endParaRPr lang="fi-FI" sz="1600" b="1" dirty="0" smtClean="0"/>
          </a:p>
          <a:p>
            <a:endParaRPr lang="fi-FI" sz="1600" b="1" dirty="0"/>
          </a:p>
          <a:p>
            <a:pPr algn="r"/>
            <a:r>
              <a:rPr lang="fi-FI" sz="1600" b="1" dirty="0" smtClean="0"/>
              <a:t>Laura-Maija</a:t>
            </a:r>
            <a:endParaRPr lang="fi-FI" sz="1600" b="1" dirty="0"/>
          </a:p>
        </p:txBody>
      </p:sp>
    </p:spTree>
    <p:extLst>
      <p:ext uri="{BB962C8B-B14F-4D97-AF65-F5344CB8AC3E}">
        <p14:creationId xmlns:p14="http://schemas.microsoft.com/office/powerpoint/2010/main" val="52284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Proto innovaation kehitysprosessissa</a:t>
            </a:r>
            <a:endParaRPr lang="fi-F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2123877"/>
            <a:ext cx="5822950" cy="3275409"/>
          </a:xfrm>
        </p:spPr>
      </p:pic>
    </p:spTree>
    <p:extLst>
      <p:ext uri="{BB962C8B-B14F-4D97-AF65-F5344CB8AC3E}">
        <p14:creationId xmlns:p14="http://schemas.microsoft.com/office/powerpoint/2010/main" val="78560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Prototyyppi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 </a:t>
            </a:r>
            <a:r>
              <a:rPr lang="fi-FI" b="1" dirty="0">
                <a:effectLst/>
              </a:rPr>
              <a:t>Prototyyppi</a:t>
            </a:r>
            <a:r>
              <a:rPr lang="fi-FI" dirty="0">
                <a:effectLst/>
              </a:rPr>
              <a:t> tarkoittaa alkuperäistä, ensimmäistä versiota</a:t>
            </a:r>
            <a:r>
              <a:rPr lang="fi-FI" dirty="0" smtClean="0">
                <a:effectLst/>
              </a:rPr>
              <a:t>.</a:t>
            </a:r>
          </a:p>
          <a:p>
            <a:r>
              <a:rPr lang="fi-FI" dirty="0">
                <a:effectLst/>
              </a:rPr>
              <a:t>Prototyypin luominen on  menetelmä, jossa koekappale eli prototyyppi (aikainen arvio tai ”paras arvaus” lopullisesta käytännöstä tai tuotteesta) rakennetaan, testataan ja arvioidaan</a:t>
            </a:r>
            <a:r>
              <a:rPr lang="fi-FI" dirty="0" smtClean="0">
                <a:effectLst/>
              </a:rPr>
              <a:t>.</a:t>
            </a:r>
          </a:p>
          <a:p>
            <a:r>
              <a:rPr lang="fi-FI" dirty="0">
                <a:effectLst/>
              </a:rPr>
              <a:t>Suunnittele prototyyppi niin, että saat vastauksen, olisiko tuote kelvollinen markkinoille.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638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Prototypointi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>
                <a:effectLst/>
              </a:rPr>
              <a:t>Prototyypin kehittely on tärkeä osa </a:t>
            </a:r>
            <a:r>
              <a:rPr lang="fi-FI" dirty="0" err="1">
                <a:effectLst/>
              </a:rPr>
              <a:t>Start</a:t>
            </a:r>
            <a:r>
              <a:rPr lang="fi-FI" dirty="0">
                <a:effectLst/>
              </a:rPr>
              <a:t> </a:t>
            </a:r>
            <a:r>
              <a:rPr lang="fi-FI" dirty="0" err="1">
                <a:effectLst/>
              </a:rPr>
              <a:t>Up</a:t>
            </a:r>
            <a:r>
              <a:rPr lang="fi-FI" dirty="0">
                <a:effectLst/>
              </a:rPr>
              <a:t> -kokemusta, koska yleensä asiakkaiden vaatimukset eivät ole tiedossa. Potentiaalisten asiakkaiden annettaessa kokeilla tuotetta, saadaan arvokasta tietoa tuotteen tai käytännön ominaisuuksista asiakkaan näkökulmasta.</a:t>
            </a:r>
          </a:p>
          <a:p>
            <a:r>
              <a:rPr lang="fi-FI" dirty="0">
                <a:effectLst/>
              </a:rPr>
              <a:t>Prototyypin kehittely on luonteenomaisesti yrityksen ja erehdyksen kautta tapahtuva prosessi kehittelijöiden ja käyttäjien välillä.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1785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Tuotteen proto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/>
              <a:t>M</a:t>
            </a:r>
            <a:r>
              <a:rPr lang="fi-FI" dirty="0" smtClean="0"/>
              <a:t>alli, joka antaa aidontuntuisen kokemuksen</a:t>
            </a:r>
          </a:p>
          <a:p>
            <a:r>
              <a:rPr lang="fi-FI" dirty="0" smtClean="0"/>
              <a:t>Pyri laadukkaaseen protoon!</a:t>
            </a:r>
          </a:p>
          <a:p>
            <a:r>
              <a:rPr lang="fi-FI" dirty="0" smtClean="0"/>
              <a:t>Proto valmistetaan konseptin aidontuntuista esittelyä ja testausta varten</a:t>
            </a:r>
          </a:p>
          <a:p>
            <a:r>
              <a:rPr lang="fi-FI" dirty="0" smtClean="0"/>
              <a:t>Joudut miettimään ensin, onko konseptinne tuote, palvelu, toimintamalli, markkinoinnin tai muu prosessi-innovaatio</a:t>
            </a:r>
          </a:p>
          <a:p>
            <a:r>
              <a:rPr lang="fi-FI" dirty="0" smtClean="0"/>
              <a:t>Jos palvelu, toimintamalli tai prosessi-innovaatio &gt;&gt; </a:t>
            </a:r>
            <a:r>
              <a:rPr lang="fi-FI" dirty="0" err="1" smtClean="0"/>
              <a:t>Blueprinting</a:t>
            </a:r>
            <a:r>
              <a:rPr lang="fi-FI" dirty="0" smtClean="0"/>
              <a:t> eli mallintaminen graafisesti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993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39891" y="3501008"/>
            <a:ext cx="5829300" cy="1102519"/>
          </a:xfrm>
        </p:spPr>
        <p:txBody>
          <a:bodyPr>
            <a:normAutofit fontScale="90000"/>
          </a:bodyPr>
          <a:lstStyle/>
          <a:p>
            <a:r>
              <a:rPr lang="fi-FI" sz="2000" dirty="0" smtClean="0">
                <a:solidFill>
                  <a:schemeClr val="tx1"/>
                </a:solidFill>
              </a:rPr>
              <a:t>Christian </a:t>
            </a:r>
            <a:r>
              <a:rPr lang="fi-FI" sz="2000" dirty="0">
                <a:solidFill>
                  <a:schemeClr val="tx1"/>
                </a:solidFill>
              </a:rPr>
              <a:t>Grönroosin (2009) mukaan palveluilla on yleisesti ottaen kolme yleisluonteista peruspiirrettä:</a:t>
            </a:r>
            <a:br>
              <a:rPr lang="fi-FI" sz="2000" dirty="0">
                <a:solidFill>
                  <a:schemeClr val="tx1"/>
                </a:solidFill>
              </a:rPr>
            </a:br>
            <a:r>
              <a:rPr lang="fi-FI" sz="2000" dirty="0">
                <a:solidFill>
                  <a:schemeClr val="tx1"/>
                </a:solidFill>
              </a:rPr>
              <a:t> </a:t>
            </a:r>
            <a:br>
              <a:rPr lang="fi-FI" sz="2000" dirty="0">
                <a:solidFill>
                  <a:schemeClr val="tx1"/>
                </a:solidFill>
              </a:rPr>
            </a:br>
            <a:r>
              <a:rPr lang="fi-FI" sz="2000" dirty="0">
                <a:solidFill>
                  <a:schemeClr val="tx1"/>
                </a:solidFill>
              </a:rPr>
              <a:t>1. Palvelut ovat prosesseja, jotka koostuvat toiminnoista tai joukoista toimintoja.</a:t>
            </a:r>
            <a:br>
              <a:rPr lang="fi-FI" sz="2000" dirty="0">
                <a:solidFill>
                  <a:schemeClr val="tx1"/>
                </a:solidFill>
              </a:rPr>
            </a:br>
            <a:r>
              <a:rPr lang="fi-FI" sz="2000" dirty="0">
                <a:solidFill>
                  <a:schemeClr val="tx1"/>
                </a:solidFill>
              </a:rPr>
              <a:t>2. Palvelut tuotetaan ja kulutetaan ainakin jossain määrin samanaikaisesti.</a:t>
            </a:r>
            <a:br>
              <a:rPr lang="fi-FI" sz="2000" dirty="0">
                <a:solidFill>
                  <a:schemeClr val="tx1"/>
                </a:solidFill>
              </a:rPr>
            </a:br>
            <a:r>
              <a:rPr lang="fi-FI" sz="2000" dirty="0">
                <a:solidFill>
                  <a:schemeClr val="tx1"/>
                </a:solidFill>
              </a:rPr>
              <a:t>3. Asiakas osallistuu ainakin jossain määrin palvelun tuotantoprosessiin kanssatuottajana. (Grönroos 2009, 79.)</a:t>
            </a:r>
            <a:br>
              <a:rPr lang="fi-FI" sz="2000" dirty="0">
                <a:solidFill>
                  <a:schemeClr val="tx1"/>
                </a:solidFill>
              </a:rPr>
            </a:br>
            <a:endParaRPr lang="fi-FI" sz="2000" dirty="0">
              <a:solidFill>
                <a:schemeClr val="tx1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201-DE89-4879-AF27-881A689A1B5F}" type="datetime1">
              <a:rPr lang="fi-FI" sz="400" smtClean="0"/>
              <a:t>1.3.2017</a:t>
            </a:fld>
            <a:endParaRPr lang="fi-FI" sz="40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sz="40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z="400" smtClean="0"/>
              <a:t>8</a:t>
            </a:fld>
            <a:endParaRPr lang="fi-FI" sz="400"/>
          </a:p>
        </p:txBody>
      </p:sp>
    </p:spTree>
    <p:extLst>
      <p:ext uri="{BB962C8B-B14F-4D97-AF65-F5344CB8AC3E}">
        <p14:creationId xmlns:p14="http://schemas.microsoft.com/office/powerpoint/2010/main" val="365687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Palveluinnovaatiot?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Miksi?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9AFCE-24E5-4FD0-B7FE-DD5269B30115}" type="datetime1">
              <a:rPr lang="fi-FI" smtClean="0"/>
              <a:t>1.3.2017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493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9157</TotalTime>
  <Words>353</Words>
  <Application>Microsoft Office PowerPoint</Application>
  <PresentationFormat>Custom</PresentationFormat>
  <Paragraphs>73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Calisto MT</vt:lpstr>
      <vt:lpstr>Garamond</vt:lpstr>
      <vt:lpstr>Tahoma</vt:lpstr>
      <vt:lpstr>Trebuchet MS</vt:lpstr>
      <vt:lpstr>Wingdings 2</vt:lpstr>
      <vt:lpstr>Slate</vt:lpstr>
      <vt:lpstr>Proto ja prototypointi</vt:lpstr>
      <vt:lpstr>3.Rundi!</vt:lpstr>
      <vt:lpstr>PowerPoint Presentation</vt:lpstr>
      <vt:lpstr>Proto innovaation kehitysprosessissa</vt:lpstr>
      <vt:lpstr>Prototyyppi</vt:lpstr>
      <vt:lpstr>Prototypointi</vt:lpstr>
      <vt:lpstr>Tuotteen proto</vt:lpstr>
      <vt:lpstr>Christian Grönroosin (2009) mukaan palveluilla on yleisesti ottaen kolme yleisluonteista peruspiirrettä:   1. Palvelut ovat prosesseja, jotka koostuvat toiminnoista tai joukoista toimintoja. 2. Palvelut tuotetaan ja kulutetaan ainakin jossain määrin samanaikaisesti. 3. Asiakas osallistuu ainakin jossain määrin palvelun tuotantoprosessiin kanssatuottajana. (Grönroos 2009, 79.) </vt:lpstr>
      <vt:lpstr>Palveluinnovaatiot?</vt:lpstr>
      <vt:lpstr>Palvelun sisällön keskeiset elementit</vt:lpstr>
      <vt:lpstr>Palvelun sisällön keskeiset elementit</vt:lpstr>
      <vt:lpstr>Palvelun Blueprinting: Näytä palvelun prototyyppi  polkuina asiakkaan näkökulmasta</vt:lpstr>
      <vt:lpstr>PowerPoint Presentation</vt:lpstr>
      <vt:lpstr>Palvelutuokiot palvelupolulla.</vt:lpstr>
      <vt:lpstr>PowerPoint Presentation</vt:lpstr>
      <vt:lpstr>Tuotteistamisen asteet</vt:lpstr>
      <vt:lpstr>PowerPoint Presentation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22</cp:revision>
  <cp:lastPrinted>2016-11-10T10:44:06Z</cp:lastPrinted>
  <dcterms:created xsi:type="dcterms:W3CDTF">2016-11-09T12:08:47Z</dcterms:created>
  <dcterms:modified xsi:type="dcterms:W3CDTF">2017-03-01T08:59:29Z</dcterms:modified>
</cp:coreProperties>
</file>