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25" r:id="rId2"/>
  </p:sldMasterIdLst>
  <p:notesMasterIdLst>
    <p:notesMasterId r:id="rId14"/>
  </p:notesMasterIdLst>
  <p:handoutMasterIdLst>
    <p:handoutMasterId r:id="rId15"/>
  </p:handoutMasterIdLst>
  <p:sldIdLst>
    <p:sldId id="304" r:id="rId3"/>
    <p:sldId id="332" r:id="rId4"/>
    <p:sldId id="333" r:id="rId5"/>
    <p:sldId id="334" r:id="rId6"/>
    <p:sldId id="338" r:id="rId7"/>
    <p:sldId id="337" r:id="rId8"/>
    <p:sldId id="335" r:id="rId9"/>
    <p:sldId id="336" r:id="rId10"/>
    <p:sldId id="328" r:id="rId11"/>
    <p:sldId id="330" r:id="rId12"/>
    <p:sldId id="331" r:id="rId13"/>
  </p:sldIdLst>
  <p:sldSz cx="9144000" cy="6858000" type="screen4x3"/>
  <p:notesSz cx="6735763" cy="98663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4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868">
          <p15:clr>
            <a:srgbClr val="A4A3A4"/>
          </p15:clr>
        </p15:guide>
        <p15:guide id="4" pos="181">
          <p15:clr>
            <a:srgbClr val="A4A3A4"/>
          </p15:clr>
        </p15:guide>
        <p15:guide id="5" pos="655">
          <p15:clr>
            <a:srgbClr val="A4A3A4"/>
          </p15:clr>
        </p15:guide>
        <p15:guide id="6" pos="5575">
          <p15:clr>
            <a:srgbClr val="A4A3A4"/>
          </p15:clr>
        </p15:guide>
        <p15:guide id="7" pos="21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403A"/>
    <a:srgbClr val="898989"/>
    <a:srgbClr val="89CBDF"/>
    <a:srgbClr val="CCDC00"/>
    <a:srgbClr val="65BAD5"/>
    <a:srgbClr val="B6BF00"/>
    <a:srgbClr val="8ABC1A"/>
    <a:srgbClr val="AFBC00"/>
    <a:srgbClr val="D9D9D9"/>
    <a:srgbClr val="FFA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88403" autoAdjust="0"/>
  </p:normalViewPr>
  <p:slideViewPr>
    <p:cSldViewPr snapToObjects="1">
      <p:cViewPr varScale="1">
        <p:scale>
          <a:sx n="116" d="100"/>
          <a:sy n="116" d="100"/>
        </p:scale>
        <p:origin x="1338" y="114"/>
      </p:cViewPr>
      <p:guideLst>
        <p:guide orient="horz" pos="184"/>
        <p:guide orient="horz" pos="4156"/>
        <p:guide orient="horz" pos="868"/>
        <p:guide pos="181"/>
        <p:guide pos="655"/>
        <p:guide pos="5575"/>
        <p:guide pos="21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49" d="100"/>
          <a:sy n="49" d="100"/>
        </p:scale>
        <p:origin x="-1914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739" cy="492291"/>
          </a:xfrm>
          <a:prstGeom prst="rect">
            <a:avLst/>
          </a:prstGeom>
        </p:spPr>
        <p:txBody>
          <a:bodyPr vert="horz" lIns="87170" tIns="43585" rIns="87170" bIns="43585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6025" y="0"/>
            <a:ext cx="2918136" cy="492291"/>
          </a:xfrm>
          <a:prstGeom prst="rect">
            <a:avLst/>
          </a:prstGeom>
        </p:spPr>
        <p:txBody>
          <a:bodyPr vert="horz" lIns="87170" tIns="43585" rIns="87170" bIns="43585" rtlCol="0"/>
          <a:lstStyle>
            <a:lvl1pPr algn="r">
              <a:defRPr sz="1100"/>
            </a:lvl1pPr>
          </a:lstStyle>
          <a:p>
            <a:pPr>
              <a:defRPr/>
            </a:pPr>
            <a:fld id="{A59723CB-B36E-4742-BA61-5D53264169AD}" type="datetimeFigureOut">
              <a:rPr lang="en-US"/>
              <a:pPr>
                <a:defRPr/>
              </a:pPr>
              <a:t>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445"/>
            <a:ext cx="2919739" cy="492291"/>
          </a:xfrm>
          <a:prstGeom prst="rect">
            <a:avLst/>
          </a:prstGeom>
        </p:spPr>
        <p:txBody>
          <a:bodyPr vert="horz" lIns="87170" tIns="43585" rIns="87170" bIns="43585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6025" y="9372445"/>
            <a:ext cx="2918136" cy="492291"/>
          </a:xfrm>
          <a:prstGeom prst="rect">
            <a:avLst/>
          </a:prstGeom>
        </p:spPr>
        <p:txBody>
          <a:bodyPr vert="horz" lIns="87170" tIns="43585" rIns="87170" bIns="43585" rtlCol="0" anchor="b"/>
          <a:lstStyle>
            <a:lvl1pPr algn="r">
              <a:defRPr sz="1100"/>
            </a:lvl1pPr>
          </a:lstStyle>
          <a:p>
            <a:pPr>
              <a:defRPr/>
            </a:pPr>
            <a:fld id="{837F391E-68DB-419A-AA63-04FBB1245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76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739" cy="492291"/>
          </a:xfrm>
          <a:prstGeom prst="rect">
            <a:avLst/>
          </a:prstGeom>
        </p:spPr>
        <p:txBody>
          <a:bodyPr vert="horz" lIns="94424" tIns="47211" rIns="94424" bIns="4721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16025" y="0"/>
            <a:ext cx="2918136" cy="492291"/>
          </a:xfrm>
          <a:prstGeom prst="rect">
            <a:avLst/>
          </a:prstGeom>
        </p:spPr>
        <p:txBody>
          <a:bodyPr vert="horz" lIns="94424" tIns="47211" rIns="94424" bIns="4721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02A147-FA3E-47E5-8296-7016451B238D}" type="datetimeFigureOut">
              <a:rPr lang="fi-FI"/>
              <a:pPr>
                <a:defRPr/>
              </a:pPr>
              <a:t>26.1.2017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24" tIns="47211" rIns="94424" bIns="47211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3416" y="4686225"/>
            <a:ext cx="5388931" cy="4440077"/>
          </a:xfrm>
          <a:prstGeom prst="rect">
            <a:avLst/>
          </a:prstGeom>
        </p:spPr>
        <p:txBody>
          <a:bodyPr vert="horz" lIns="94424" tIns="47211" rIns="94424" bIns="47211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372445"/>
            <a:ext cx="2919739" cy="492291"/>
          </a:xfrm>
          <a:prstGeom prst="rect">
            <a:avLst/>
          </a:prstGeom>
        </p:spPr>
        <p:txBody>
          <a:bodyPr vert="horz" lIns="94424" tIns="47211" rIns="94424" bIns="4721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16025" y="9372445"/>
            <a:ext cx="2918136" cy="492291"/>
          </a:xfrm>
          <a:prstGeom prst="rect">
            <a:avLst/>
          </a:prstGeom>
        </p:spPr>
        <p:txBody>
          <a:bodyPr vert="horz" lIns="94424" tIns="47211" rIns="94424" bIns="4721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CD6293-DFFA-4CAC-97F0-B20279E240B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6196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dia -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13"/>
          </p:nvPr>
        </p:nvSpPr>
        <p:spPr>
          <a:xfrm>
            <a:off x="1115616" y="1628800"/>
            <a:ext cx="7734697" cy="4176464"/>
          </a:xfrm>
        </p:spPr>
        <p:txBody>
          <a:bodyPr/>
          <a:lstStyle>
            <a:lvl1pPr>
              <a:spcBef>
                <a:spcPts val="800"/>
              </a:spcBef>
              <a:defRPr sz="1800"/>
            </a:lvl1pPr>
            <a:lvl2pPr>
              <a:defRPr sz="1600"/>
            </a:lvl2pPr>
          </a:lstStyle>
          <a:p>
            <a:pPr lvl="0"/>
            <a:r>
              <a:rPr lang="fi-FI" noProof="0" dirty="0" smtClean="0"/>
              <a:t>Muokkaa tekstin perustyylejä napsauttamalla</a:t>
            </a:r>
          </a:p>
          <a:p>
            <a:pPr lvl="1"/>
            <a:r>
              <a:rPr lang="fi-FI" noProof="0" dirty="0" smtClean="0"/>
              <a:t>toinen taso</a:t>
            </a:r>
          </a:p>
          <a:p>
            <a:pPr lvl="2"/>
            <a:r>
              <a:rPr lang="fi-FI" noProof="0" dirty="0" smtClean="0"/>
              <a:t>kolmas taso</a:t>
            </a:r>
          </a:p>
          <a:p>
            <a:pPr lvl="3"/>
            <a:r>
              <a:rPr lang="fi-FI" noProof="0" dirty="0" smtClean="0"/>
              <a:t>neljäs taso</a:t>
            </a:r>
          </a:p>
          <a:p>
            <a:pPr lvl="4"/>
            <a:r>
              <a:rPr lang="fi-FI" noProof="0" dirty="0" smtClean="0"/>
              <a:t>viides taso</a:t>
            </a:r>
            <a:endParaRPr lang="fi-FI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in otsikko -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ko sivun kuva - sininen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558024" y="332656"/>
            <a:ext cx="8166745" cy="5472608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buNone/>
              <a:defRPr baseline="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fi-FI" dirty="0" smtClean="0"/>
              <a:t>Lisää kuva, taulukko, </a:t>
            </a:r>
            <a:r>
              <a:rPr lang="fi-FI" dirty="0" err="1" smtClean="0"/>
              <a:t>graafi</a:t>
            </a:r>
            <a:r>
              <a:rPr lang="fi-FI" dirty="0" smtClean="0"/>
              <a:t> tai video napsauttamalla ikonia</a:t>
            </a:r>
            <a:endParaRPr lang="fi-FI" dirty="0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10" name="Dian numeron paikkamerkki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Alatunnisteen paikkamerkki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Eloisa ikä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eloisaika_1.jpg"/>
          <p:cNvPicPr>
            <a:picLocks noChangeAspect="1"/>
          </p:cNvPicPr>
          <p:nvPr userDrawn="1"/>
        </p:nvPicPr>
        <p:blipFill>
          <a:blip r:embed="rId2" cstate="print"/>
          <a:srcRect l="6828" r="5128"/>
          <a:stretch>
            <a:fillRect/>
          </a:stretch>
        </p:blipFill>
        <p:spPr>
          <a:xfrm>
            <a:off x="0" y="9236"/>
            <a:ext cx="9144000" cy="6760148"/>
          </a:xfrm>
          <a:prstGeom prst="rect">
            <a:avLst/>
          </a:prstGeom>
        </p:spPr>
      </p:pic>
      <p:sp>
        <p:nvSpPr>
          <p:cNvPr id="40" name="Pyöristetty suorakulmio 39"/>
          <p:cNvSpPr/>
          <p:nvPr userDrawn="1"/>
        </p:nvSpPr>
        <p:spPr bwMode="auto">
          <a:xfrm>
            <a:off x="683569" y="5191438"/>
            <a:ext cx="1296144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1" name="Suorakulmainen kolmio 40"/>
          <p:cNvSpPr/>
          <p:nvPr userDrawn="1"/>
        </p:nvSpPr>
        <p:spPr bwMode="auto">
          <a:xfrm flipH="1">
            <a:off x="1026178" y="504742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2" name="Tekstikehys 41"/>
          <p:cNvSpPr txBox="1"/>
          <p:nvPr userDrawn="1"/>
        </p:nvSpPr>
        <p:spPr>
          <a:xfrm>
            <a:off x="691063" y="5228913"/>
            <a:ext cx="1288649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REIJA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Ohjelmapäällikkö</a:t>
            </a:r>
            <a:endParaRPr lang="fi-FI" sz="1000" dirty="0"/>
          </a:p>
        </p:txBody>
      </p:sp>
      <p:sp>
        <p:nvSpPr>
          <p:cNvPr id="43" name="Pyöristetty suorakulmio 42"/>
          <p:cNvSpPr/>
          <p:nvPr userDrawn="1"/>
        </p:nvSpPr>
        <p:spPr bwMode="auto">
          <a:xfrm>
            <a:off x="6299589" y="3237830"/>
            <a:ext cx="1495902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4" name="Tekstikehys 43"/>
          <p:cNvSpPr txBox="1"/>
          <p:nvPr userDrawn="1"/>
        </p:nvSpPr>
        <p:spPr>
          <a:xfrm>
            <a:off x="6307083" y="3275305"/>
            <a:ext cx="162034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TIINA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Viestintäkoordinaattori</a:t>
            </a:r>
            <a:endParaRPr lang="fi-FI" sz="1000" dirty="0"/>
          </a:p>
        </p:txBody>
      </p:sp>
      <p:sp>
        <p:nvSpPr>
          <p:cNvPr id="45" name="Pyöristetty suorakulmio 44"/>
          <p:cNvSpPr/>
          <p:nvPr userDrawn="1"/>
        </p:nvSpPr>
        <p:spPr bwMode="auto">
          <a:xfrm>
            <a:off x="7127849" y="4965735"/>
            <a:ext cx="1476599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6" name="Suorakulmainen kolmio 45"/>
          <p:cNvSpPr/>
          <p:nvPr userDrawn="1"/>
        </p:nvSpPr>
        <p:spPr bwMode="auto">
          <a:xfrm flipH="1">
            <a:off x="7927431" y="479715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47" name="Tekstikehys 46"/>
          <p:cNvSpPr txBox="1"/>
          <p:nvPr userDrawn="1"/>
        </p:nvSpPr>
        <p:spPr>
          <a:xfrm>
            <a:off x="7135343" y="5003210"/>
            <a:ext cx="14691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KATJA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Ohjelmakoordinaattori</a:t>
            </a:r>
            <a:endParaRPr lang="fi-FI" sz="1000" dirty="0"/>
          </a:p>
        </p:txBody>
      </p:sp>
      <p:sp>
        <p:nvSpPr>
          <p:cNvPr id="48" name="Suorakulmainen kolmio 47"/>
          <p:cNvSpPr/>
          <p:nvPr userDrawn="1"/>
        </p:nvSpPr>
        <p:spPr bwMode="auto">
          <a:xfrm rot="16200000" flipV="1">
            <a:off x="6563908" y="3107576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49" name="Kuva 48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448" y="-3482"/>
            <a:ext cx="9144000" cy="6861482"/>
          </a:xfrm>
          <a:prstGeom prst="rect">
            <a:avLst/>
          </a:prstGeom>
        </p:spPr>
      </p:pic>
      <p:sp>
        <p:nvSpPr>
          <p:cNvPr id="27" name="Päivämäärän paikkamerkki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28" name="Dian numeron paikkamerkki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9" name="Alatunnisteen paikkamerkki 2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26" name="Pyöristetty suorakulmio 25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32088"/>
            <a:ext cx="4752528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Eloisa ikä työpöytä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eloisaika_3.jpg"/>
          <p:cNvPicPr>
            <a:picLocks noChangeAspect="1"/>
          </p:cNvPicPr>
          <p:nvPr userDrawn="1"/>
        </p:nvPicPr>
        <p:blipFill>
          <a:blip r:embed="rId2" cstate="print"/>
          <a:srcRect l="8966"/>
          <a:stretch>
            <a:fillRect/>
          </a:stretch>
        </p:blipFill>
        <p:spPr>
          <a:xfrm>
            <a:off x="0" y="-1556"/>
            <a:ext cx="9144000" cy="6693361"/>
          </a:xfrm>
          <a:prstGeom prst="rect">
            <a:avLst/>
          </a:prstGeom>
        </p:spPr>
      </p:pic>
      <p:sp>
        <p:nvSpPr>
          <p:cNvPr id="13" name="Pyöristetty suorakulmio 12"/>
          <p:cNvSpPr/>
          <p:nvPr userDrawn="1"/>
        </p:nvSpPr>
        <p:spPr bwMode="auto">
          <a:xfrm rot="10800000">
            <a:off x="2668219" y="3941579"/>
            <a:ext cx="1704087" cy="480342"/>
          </a:xfrm>
          <a:prstGeom prst="roundRect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4" name="Tekstikehys 13"/>
          <p:cNvSpPr txBox="1"/>
          <p:nvPr userDrawn="1"/>
        </p:nvSpPr>
        <p:spPr>
          <a:xfrm>
            <a:off x="2668219" y="4013586"/>
            <a:ext cx="1683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Yhteistyötilat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15" name="Suorakulmainen kolmio 14"/>
          <p:cNvSpPr/>
          <p:nvPr userDrawn="1"/>
        </p:nvSpPr>
        <p:spPr bwMode="auto">
          <a:xfrm rot="10800000" flipV="1">
            <a:off x="2950516" y="3787210"/>
            <a:ext cx="167729" cy="167729"/>
          </a:xfrm>
          <a:prstGeom prst="rtTriangle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6" name="Pyöristetty suorakulmio 15"/>
          <p:cNvSpPr/>
          <p:nvPr userDrawn="1"/>
        </p:nvSpPr>
        <p:spPr bwMode="auto">
          <a:xfrm>
            <a:off x="4345826" y="3202189"/>
            <a:ext cx="1224136" cy="480342"/>
          </a:xfrm>
          <a:prstGeom prst="round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7" name="Tekstikehys 16"/>
          <p:cNvSpPr txBox="1"/>
          <p:nvPr userDrawn="1"/>
        </p:nvSpPr>
        <p:spPr>
          <a:xfrm>
            <a:off x="4345826" y="327419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Hankepankki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18" name="Suorakulmainen kolmio 17"/>
          <p:cNvSpPr/>
          <p:nvPr userDrawn="1"/>
        </p:nvSpPr>
        <p:spPr bwMode="auto">
          <a:xfrm flipV="1">
            <a:off x="4845058" y="3664075"/>
            <a:ext cx="167729" cy="167729"/>
          </a:xfrm>
          <a:prstGeom prst="rt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9" name="Pyöristetty suorakulmio 18"/>
          <p:cNvSpPr/>
          <p:nvPr userDrawn="1"/>
        </p:nvSpPr>
        <p:spPr bwMode="auto">
          <a:xfrm>
            <a:off x="4508854" y="4240398"/>
            <a:ext cx="1800200" cy="576064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0" name="Tekstikehys 19"/>
          <p:cNvSpPr txBox="1"/>
          <p:nvPr userDrawn="1"/>
        </p:nvSpPr>
        <p:spPr>
          <a:xfrm>
            <a:off x="4508854" y="4332312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smtClean="0">
                <a:solidFill>
                  <a:schemeClr val="bg1"/>
                </a:solidFill>
              </a:rPr>
              <a:t>Innopajat</a:t>
            </a:r>
            <a:endParaRPr lang="fi-FI" sz="2000">
              <a:solidFill>
                <a:schemeClr val="bg1"/>
              </a:solidFill>
            </a:endParaRPr>
          </a:p>
        </p:txBody>
      </p:sp>
      <p:sp>
        <p:nvSpPr>
          <p:cNvPr id="21" name="Suorakulmainen kolmio 20"/>
          <p:cNvSpPr/>
          <p:nvPr userDrawn="1"/>
        </p:nvSpPr>
        <p:spPr bwMode="auto">
          <a:xfrm flipV="1">
            <a:off x="4885886" y="4798006"/>
            <a:ext cx="167729" cy="167729"/>
          </a:xfrm>
          <a:prstGeom prst="rtTriangle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2" name="Pyöristetty suorakulmio 21"/>
          <p:cNvSpPr/>
          <p:nvPr userDrawn="1"/>
        </p:nvSpPr>
        <p:spPr bwMode="auto">
          <a:xfrm>
            <a:off x="6084167" y="2976293"/>
            <a:ext cx="2088233" cy="480342"/>
          </a:xfrm>
          <a:prstGeom prst="roundRect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3" name="Tekstikehys 22"/>
          <p:cNvSpPr txBox="1"/>
          <p:nvPr userDrawn="1"/>
        </p:nvSpPr>
        <p:spPr>
          <a:xfrm>
            <a:off x="6084168" y="3048300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Kehittämismenetelmät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24" name="Suorakulmainen kolmio 23"/>
          <p:cNvSpPr/>
          <p:nvPr userDrawn="1"/>
        </p:nvSpPr>
        <p:spPr bwMode="auto">
          <a:xfrm flipV="1">
            <a:off x="6583400" y="3438179"/>
            <a:ext cx="167729" cy="167729"/>
          </a:xfrm>
          <a:prstGeom prst="rtTriangle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29" name="Kuva 28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12394"/>
            <a:ext cx="9144000" cy="6870394"/>
          </a:xfrm>
          <a:prstGeom prst="rect">
            <a:avLst/>
          </a:prstGeom>
        </p:spPr>
      </p:pic>
      <p:sp>
        <p:nvSpPr>
          <p:cNvPr id="27" name="Pyöristetty suorakulmio 26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13616"/>
            <a:ext cx="4886394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5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4C936-F3C0-4715-AE83-9A615351552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31" name="Alatunnisteen paikkamerkki 3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Rovaniemi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rovaniemi_2.jpg"/>
          <p:cNvPicPr>
            <a:picLocks noChangeAspect="1"/>
          </p:cNvPicPr>
          <p:nvPr userDrawn="1"/>
        </p:nvPicPr>
        <p:blipFill>
          <a:blip r:embed="rId2" cstate="print"/>
          <a:srcRect l="16146" t="13701" r="6798"/>
          <a:stretch>
            <a:fillRect/>
          </a:stretch>
        </p:blipFill>
        <p:spPr>
          <a:xfrm>
            <a:off x="0" y="9179"/>
            <a:ext cx="9144000" cy="6665006"/>
          </a:xfrm>
          <a:prstGeom prst="rect">
            <a:avLst/>
          </a:prstGeom>
        </p:spPr>
      </p:pic>
      <p:sp>
        <p:nvSpPr>
          <p:cNvPr id="27" name="Pyöristetty suorakulmio 26"/>
          <p:cNvSpPr/>
          <p:nvPr userDrawn="1"/>
        </p:nvSpPr>
        <p:spPr bwMode="auto">
          <a:xfrm>
            <a:off x="460049" y="3645024"/>
            <a:ext cx="180769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8" name="Suorakulmainen kolmio 27"/>
          <p:cNvSpPr/>
          <p:nvPr userDrawn="1"/>
        </p:nvSpPr>
        <p:spPr bwMode="auto">
          <a:xfrm flipH="1">
            <a:off x="802659" y="3501008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9" name="Tekstikehys 28"/>
          <p:cNvSpPr txBox="1"/>
          <p:nvPr userDrawn="1"/>
        </p:nvSpPr>
        <p:spPr>
          <a:xfrm>
            <a:off x="467544" y="3682499"/>
            <a:ext cx="19077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JUKKA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Verkostotyön koordinaattori</a:t>
            </a:r>
            <a:endParaRPr lang="fi-FI" sz="1000" dirty="0"/>
          </a:p>
        </p:txBody>
      </p:sp>
      <p:sp>
        <p:nvSpPr>
          <p:cNvPr id="30" name="Pyöristetty suorakulmio 29"/>
          <p:cNvSpPr/>
          <p:nvPr userDrawn="1"/>
        </p:nvSpPr>
        <p:spPr bwMode="auto">
          <a:xfrm>
            <a:off x="7372818" y="4965735"/>
            <a:ext cx="1439550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1" name="Tekstikehys 30"/>
          <p:cNvSpPr txBox="1"/>
          <p:nvPr userDrawn="1"/>
        </p:nvSpPr>
        <p:spPr>
          <a:xfrm>
            <a:off x="7380312" y="5003210"/>
            <a:ext cx="143205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MAIJA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Päiväkodin johtaja</a:t>
            </a:r>
            <a:endParaRPr lang="fi-FI" sz="1000" dirty="0"/>
          </a:p>
        </p:txBody>
      </p:sp>
      <p:sp>
        <p:nvSpPr>
          <p:cNvPr id="32" name="Pyöristetty suorakulmio 31"/>
          <p:cNvSpPr/>
          <p:nvPr userDrawn="1"/>
        </p:nvSpPr>
        <p:spPr bwMode="auto">
          <a:xfrm>
            <a:off x="2044226" y="4514329"/>
            <a:ext cx="118333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3" name="Suorakulmainen kolmio 32"/>
          <p:cNvSpPr/>
          <p:nvPr userDrawn="1"/>
        </p:nvSpPr>
        <p:spPr bwMode="auto">
          <a:xfrm flipH="1">
            <a:off x="2843808" y="4345746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4" name="Tekstikehys 33"/>
          <p:cNvSpPr txBox="1"/>
          <p:nvPr userDrawn="1"/>
        </p:nvSpPr>
        <p:spPr>
          <a:xfrm>
            <a:off x="2051720" y="4551804"/>
            <a:ext cx="117584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KAISA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Osastonhoitaja</a:t>
            </a:r>
            <a:endParaRPr lang="fi-FI" sz="1000" dirty="0"/>
          </a:p>
        </p:txBody>
      </p:sp>
      <p:sp>
        <p:nvSpPr>
          <p:cNvPr id="35" name="Suorakulmainen kolmio 34"/>
          <p:cNvSpPr/>
          <p:nvPr userDrawn="1"/>
        </p:nvSpPr>
        <p:spPr bwMode="auto">
          <a:xfrm rot="16200000" flipV="1">
            <a:off x="7637137" y="4835481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38" name="Kuva 37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72990"/>
          </a:xfrm>
          <a:prstGeom prst="rect">
            <a:avLst/>
          </a:prstGeom>
        </p:spPr>
      </p:pic>
      <p:sp>
        <p:nvSpPr>
          <p:cNvPr id="36" name="Pyöristetty suorakulmio 35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89CBD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13616"/>
            <a:ext cx="4886394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0" name="Päivämäärän paikkamerkki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41" name="Dian numeron paikkamerkki 4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42" name="Alatunnisteen paikkamerkki 4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in otsikko -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ko sivun kuva -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558024" y="332656"/>
            <a:ext cx="8166745" cy="5472608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buNone/>
              <a:defRPr baseline="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fi-FI" dirty="0" smtClean="0"/>
              <a:t>Lisää kuva, taulukko, </a:t>
            </a:r>
            <a:r>
              <a:rPr lang="fi-FI" dirty="0" err="1" smtClean="0"/>
              <a:t>graafi</a:t>
            </a:r>
            <a:r>
              <a:rPr lang="fi-FI" dirty="0" smtClean="0"/>
              <a:t> tai video napsauttamalla ikonia</a:t>
            </a:r>
            <a:endParaRPr lang="fi-FI" dirty="0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10" name="Dian numeron paikkamerkki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Alatunnisteen paikkamerkki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ityksen 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Kuva 20" descr="2_hoitajaa.jpg"/>
          <p:cNvPicPr>
            <a:picLocks noChangeAspect="1"/>
          </p:cNvPicPr>
          <p:nvPr userDrawn="1"/>
        </p:nvPicPr>
        <p:blipFill>
          <a:blip r:embed="rId2" cstate="print"/>
          <a:srcRect t="6828" r="18807"/>
          <a:stretch>
            <a:fillRect/>
          </a:stretch>
        </p:blipFill>
        <p:spPr>
          <a:xfrm>
            <a:off x="179512" y="0"/>
            <a:ext cx="8964488" cy="6858000"/>
          </a:xfrm>
          <a:prstGeom prst="rect">
            <a:avLst/>
          </a:prstGeom>
        </p:spPr>
      </p:pic>
      <p:pic>
        <p:nvPicPr>
          <p:cNvPr id="10" name="Kuva 9" descr="Innokyla_RAAMIT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" name="Pyöristetty suorakulmio 26"/>
          <p:cNvSpPr/>
          <p:nvPr userDrawn="1"/>
        </p:nvSpPr>
        <p:spPr bwMode="auto">
          <a:xfrm rot="10800000">
            <a:off x="0" y="3789041"/>
            <a:ext cx="5796134" cy="1753442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3982562"/>
            <a:ext cx="4886394" cy="1080948"/>
          </a:xfrm>
        </p:spPr>
        <p:txBody>
          <a:bodyPr anchor="ctr" anchorCtr="0">
            <a:normAutofit/>
          </a:bodyPr>
          <a:lstStyle>
            <a:lvl1pPr algn="l">
              <a:lnSpc>
                <a:spcPts val="36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0" name="Tekstin paikkamerkki 29"/>
          <p:cNvSpPr>
            <a:spLocks noGrp="1"/>
          </p:cNvSpPr>
          <p:nvPr>
            <p:ph type="body" sz="quarter" idx="12"/>
          </p:nvPr>
        </p:nvSpPr>
        <p:spPr>
          <a:xfrm>
            <a:off x="684213" y="5122129"/>
            <a:ext cx="4886325" cy="36004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fi-FI" dirty="0"/>
          </a:p>
        </p:txBody>
      </p:sp>
      <p:sp>
        <p:nvSpPr>
          <p:cNvPr id="17" name="Päivämäärän paikkamerkki 16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9" name="Alatunnisteen paikkamerkki 1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Eloisa ikä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uva 24" descr="Innokyla_eloisaika_2.jpg"/>
          <p:cNvPicPr>
            <a:picLocks noChangeAspect="1"/>
          </p:cNvPicPr>
          <p:nvPr userDrawn="1"/>
        </p:nvPicPr>
        <p:blipFill>
          <a:blip r:embed="rId2" cstate="print"/>
          <a:srcRect l="7879" t="359" r="12120" b="13061"/>
          <a:stretch>
            <a:fillRect/>
          </a:stretch>
        </p:blipFill>
        <p:spPr>
          <a:xfrm>
            <a:off x="0" y="0"/>
            <a:ext cx="9144000" cy="659735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Pyöristetty suorakulmio 25"/>
          <p:cNvSpPr/>
          <p:nvPr userDrawn="1"/>
        </p:nvSpPr>
        <p:spPr bwMode="auto">
          <a:xfrm>
            <a:off x="683569" y="5191438"/>
            <a:ext cx="1296144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8" name="Suorakulmainen kolmio 27"/>
          <p:cNvSpPr/>
          <p:nvPr userDrawn="1"/>
        </p:nvSpPr>
        <p:spPr bwMode="auto">
          <a:xfrm flipH="1">
            <a:off x="1026178" y="504742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2" name="Tekstikehys 31"/>
          <p:cNvSpPr txBox="1"/>
          <p:nvPr userDrawn="1"/>
        </p:nvSpPr>
        <p:spPr>
          <a:xfrm>
            <a:off x="691063" y="5228913"/>
            <a:ext cx="1288649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REIJA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Ohjelmapäällikkö</a:t>
            </a:r>
            <a:endParaRPr lang="fi-FI" sz="1000" dirty="0"/>
          </a:p>
        </p:txBody>
      </p:sp>
      <p:sp>
        <p:nvSpPr>
          <p:cNvPr id="33" name="Pyöristetty suorakulmio 32"/>
          <p:cNvSpPr/>
          <p:nvPr userDrawn="1"/>
        </p:nvSpPr>
        <p:spPr bwMode="auto">
          <a:xfrm>
            <a:off x="6299589" y="3237830"/>
            <a:ext cx="1495902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4" name="Tekstikehys 33"/>
          <p:cNvSpPr txBox="1"/>
          <p:nvPr userDrawn="1"/>
        </p:nvSpPr>
        <p:spPr>
          <a:xfrm>
            <a:off x="6307083" y="3275305"/>
            <a:ext cx="162034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TIINA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Viestintäkoordinaattori</a:t>
            </a:r>
            <a:endParaRPr lang="fi-FI" sz="1000" dirty="0"/>
          </a:p>
        </p:txBody>
      </p:sp>
      <p:sp>
        <p:nvSpPr>
          <p:cNvPr id="35" name="Pyöristetty suorakulmio 34"/>
          <p:cNvSpPr/>
          <p:nvPr userDrawn="1"/>
        </p:nvSpPr>
        <p:spPr bwMode="auto">
          <a:xfrm>
            <a:off x="7127849" y="4965735"/>
            <a:ext cx="1476599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6" name="Suorakulmainen kolmio 35"/>
          <p:cNvSpPr/>
          <p:nvPr userDrawn="1"/>
        </p:nvSpPr>
        <p:spPr bwMode="auto">
          <a:xfrm flipH="1">
            <a:off x="7927431" y="479715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7" name="Tekstikehys 36"/>
          <p:cNvSpPr txBox="1"/>
          <p:nvPr userDrawn="1"/>
        </p:nvSpPr>
        <p:spPr>
          <a:xfrm>
            <a:off x="7135343" y="5003210"/>
            <a:ext cx="14691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KATJA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Ohjelmakoordinaattori</a:t>
            </a:r>
            <a:endParaRPr lang="fi-FI" sz="1000" dirty="0"/>
          </a:p>
        </p:txBody>
      </p:sp>
      <p:sp>
        <p:nvSpPr>
          <p:cNvPr id="38" name="Suorakulmainen kolmio 37"/>
          <p:cNvSpPr/>
          <p:nvPr userDrawn="1"/>
        </p:nvSpPr>
        <p:spPr bwMode="auto">
          <a:xfrm rot="16200000" flipV="1">
            <a:off x="6563908" y="3107576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41" name="Kuva 40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72990"/>
          </a:xfrm>
          <a:prstGeom prst="rect">
            <a:avLst/>
          </a:prstGeom>
        </p:spPr>
      </p:pic>
      <p:sp>
        <p:nvSpPr>
          <p:cNvPr id="29" name="Päivämäärän paikkamerkki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30" name="Dian numeron paikkamerkki 2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31" name="Alatunnisteen paikkamerkki 3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9" name="Pyöristetty suorakulmio 38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41324"/>
            <a:ext cx="4824536" cy="864096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Rovaniemi puna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Kuva 26" descr="Innokyla_rovaniemi_1.jpg"/>
          <p:cNvPicPr>
            <a:picLocks noChangeAspect="1"/>
          </p:cNvPicPr>
          <p:nvPr userDrawn="1"/>
        </p:nvPicPr>
        <p:blipFill>
          <a:blip r:embed="rId2" cstate="print"/>
          <a:srcRect l="3976" t="768" r="4332"/>
          <a:stretch>
            <a:fillRect/>
          </a:stretch>
        </p:blipFill>
        <p:spPr>
          <a:xfrm>
            <a:off x="0" y="0"/>
            <a:ext cx="9144000" cy="6597352"/>
          </a:xfrm>
          <a:prstGeom prst="rect">
            <a:avLst/>
          </a:prstGeom>
        </p:spPr>
      </p:pic>
      <p:sp>
        <p:nvSpPr>
          <p:cNvPr id="10" name="Pyöristetty suorakulmio 9"/>
          <p:cNvSpPr/>
          <p:nvPr userDrawn="1"/>
        </p:nvSpPr>
        <p:spPr bwMode="auto">
          <a:xfrm>
            <a:off x="7164288" y="1052736"/>
            <a:ext cx="180769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1" name="Suorakulmainen kolmio 10"/>
          <p:cNvSpPr/>
          <p:nvPr userDrawn="1"/>
        </p:nvSpPr>
        <p:spPr bwMode="auto">
          <a:xfrm flipV="1">
            <a:off x="7506898" y="155679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12" name="Tekstikehys 11"/>
          <p:cNvSpPr txBox="1"/>
          <p:nvPr userDrawn="1"/>
        </p:nvSpPr>
        <p:spPr>
          <a:xfrm>
            <a:off x="7171783" y="1090211"/>
            <a:ext cx="190770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JUKKA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Verkostotyön koordinaattori</a:t>
            </a:r>
            <a:endParaRPr lang="fi-FI" sz="1000" dirty="0"/>
          </a:p>
        </p:txBody>
      </p:sp>
      <p:sp>
        <p:nvSpPr>
          <p:cNvPr id="25" name="Pyöristetty suorakulmio 24"/>
          <p:cNvSpPr/>
          <p:nvPr userDrawn="1"/>
        </p:nvSpPr>
        <p:spPr bwMode="auto">
          <a:xfrm>
            <a:off x="4572000" y="4965735"/>
            <a:ext cx="1439550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9" name="Tekstikehys 28"/>
          <p:cNvSpPr txBox="1"/>
          <p:nvPr userDrawn="1"/>
        </p:nvSpPr>
        <p:spPr>
          <a:xfrm>
            <a:off x="4579494" y="5003210"/>
            <a:ext cx="1432055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MAIJA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Päiväkodin johtaja</a:t>
            </a:r>
            <a:endParaRPr lang="fi-FI" sz="1000" dirty="0"/>
          </a:p>
        </p:txBody>
      </p:sp>
      <p:sp>
        <p:nvSpPr>
          <p:cNvPr id="30" name="Pyöristetty suorakulmio 29"/>
          <p:cNvSpPr/>
          <p:nvPr userDrawn="1"/>
        </p:nvSpPr>
        <p:spPr bwMode="auto">
          <a:xfrm>
            <a:off x="532058" y="3318795"/>
            <a:ext cx="1183335" cy="524799"/>
          </a:xfrm>
          <a:prstGeom prst="round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1" name="Suorakulmainen kolmio 30"/>
          <p:cNvSpPr/>
          <p:nvPr userDrawn="1"/>
        </p:nvSpPr>
        <p:spPr bwMode="auto">
          <a:xfrm flipH="1">
            <a:off x="1331640" y="3150212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2" name="Tekstikehys 31"/>
          <p:cNvSpPr txBox="1"/>
          <p:nvPr userDrawn="1"/>
        </p:nvSpPr>
        <p:spPr>
          <a:xfrm>
            <a:off x="539552" y="3356270"/>
            <a:ext cx="117584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40"/>
              </a:lnSpc>
            </a:pPr>
            <a:r>
              <a:rPr lang="fi-FI" sz="1200" b="1" dirty="0" smtClean="0"/>
              <a:t>KAISA</a:t>
            </a:r>
          </a:p>
          <a:p>
            <a:pPr>
              <a:lnSpc>
                <a:spcPts val="1440"/>
              </a:lnSpc>
            </a:pPr>
            <a:r>
              <a:rPr lang="fi-FI" sz="1000" dirty="0" smtClean="0"/>
              <a:t>Osastonhoitaja</a:t>
            </a:r>
            <a:endParaRPr lang="fi-FI" sz="1000" dirty="0"/>
          </a:p>
        </p:txBody>
      </p:sp>
      <p:sp>
        <p:nvSpPr>
          <p:cNvPr id="33" name="Suorakulmainen kolmio 32"/>
          <p:cNvSpPr/>
          <p:nvPr userDrawn="1"/>
        </p:nvSpPr>
        <p:spPr bwMode="auto">
          <a:xfrm rot="16200000" flipV="1">
            <a:off x="4836319" y="4835481"/>
            <a:ext cx="167729" cy="167729"/>
          </a:xfrm>
          <a:prstGeom prst="rtTriangl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pic>
        <p:nvPicPr>
          <p:cNvPr id="26" name="Kuva 25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742" y="0"/>
            <a:ext cx="9144000" cy="6872933"/>
          </a:xfrm>
          <a:prstGeom prst="rect">
            <a:avLst/>
          </a:prstGeom>
        </p:spPr>
      </p:pic>
      <p:sp>
        <p:nvSpPr>
          <p:cNvPr id="4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5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4C936-F3C0-4715-AE83-9A615351552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37" name="Pyöristetty suorakulmio 36"/>
          <p:cNvSpPr/>
          <p:nvPr userDrawn="1"/>
        </p:nvSpPr>
        <p:spPr bwMode="auto">
          <a:xfrm rot="10800000">
            <a:off x="0" y="286475"/>
            <a:ext cx="5796134" cy="1291060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469317"/>
            <a:ext cx="4752528" cy="1008112"/>
          </a:xfrm>
        </p:spPr>
        <p:txBody>
          <a:bodyPr anchor="ctr">
            <a:normAutofit/>
          </a:bodyPr>
          <a:lstStyle>
            <a:lvl1pPr algn="l">
              <a:lnSpc>
                <a:spcPts val="32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0" name="Alatunnisteen paikkamerkki 3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 - Geneerinen punainen raami, 2 naista labras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2_hoitajaa.jpg"/>
          <p:cNvPicPr>
            <a:picLocks noChangeAspect="1"/>
          </p:cNvPicPr>
          <p:nvPr userDrawn="1"/>
        </p:nvPicPr>
        <p:blipFill>
          <a:blip r:embed="rId2" cstate="print"/>
          <a:srcRect t="6828" r="18807"/>
          <a:stretch>
            <a:fillRect/>
          </a:stretch>
        </p:blipFill>
        <p:spPr>
          <a:xfrm>
            <a:off x="179512" y="0"/>
            <a:ext cx="8964488" cy="6858000"/>
          </a:xfrm>
          <a:prstGeom prst="rect">
            <a:avLst/>
          </a:prstGeom>
        </p:spPr>
      </p:pic>
      <p:pic>
        <p:nvPicPr>
          <p:cNvPr id="24" name="Kuva 23" descr="Innokyla_RAAMI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8912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3600400" cy="1500198"/>
          </a:xfrm>
        </p:spPr>
        <p:txBody>
          <a:bodyPr>
            <a:normAutofit/>
          </a:bodyPr>
          <a:lstStyle>
            <a:lvl1pPr algn="l">
              <a:lnSpc>
                <a:spcPts val="36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0" name="Pyöristetty suorakulmio 29"/>
          <p:cNvSpPr/>
          <p:nvPr userDrawn="1"/>
        </p:nvSpPr>
        <p:spPr bwMode="auto">
          <a:xfrm rot="10800000">
            <a:off x="827584" y="3596729"/>
            <a:ext cx="1704087" cy="480342"/>
          </a:xfrm>
          <a:prstGeom prst="roundRect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1" name="Tekstikehys 30"/>
          <p:cNvSpPr txBox="1"/>
          <p:nvPr userDrawn="1"/>
        </p:nvSpPr>
        <p:spPr>
          <a:xfrm>
            <a:off x="827584" y="3668736"/>
            <a:ext cx="1683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Löydä menetelmä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32" name="Suorakulmainen kolmio 31"/>
          <p:cNvSpPr/>
          <p:nvPr userDrawn="1"/>
        </p:nvSpPr>
        <p:spPr bwMode="auto">
          <a:xfrm rot="10800000" flipV="1">
            <a:off x="1109881" y="3442360"/>
            <a:ext cx="167729" cy="167729"/>
          </a:xfrm>
          <a:prstGeom prst="rtTriangle">
            <a:avLst/>
          </a:prstGeom>
          <a:solidFill>
            <a:srgbClr val="CCD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3" name="Pyöristetty suorakulmio 32"/>
          <p:cNvSpPr/>
          <p:nvPr userDrawn="1"/>
        </p:nvSpPr>
        <p:spPr bwMode="auto">
          <a:xfrm>
            <a:off x="2505191" y="2996952"/>
            <a:ext cx="1224136" cy="480342"/>
          </a:xfrm>
          <a:prstGeom prst="round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4" name="Tekstikehys 33"/>
          <p:cNvSpPr txBox="1"/>
          <p:nvPr userDrawn="1"/>
        </p:nvSpPr>
        <p:spPr>
          <a:xfrm>
            <a:off x="2505191" y="3068959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smtClean="0">
                <a:solidFill>
                  <a:schemeClr val="bg1"/>
                </a:solidFill>
              </a:rPr>
              <a:t>Dokumentoi</a:t>
            </a:r>
            <a:endParaRPr lang="fi-FI" sz="1400">
              <a:solidFill>
                <a:schemeClr val="bg1"/>
              </a:solidFill>
            </a:endParaRPr>
          </a:p>
        </p:txBody>
      </p:sp>
      <p:sp>
        <p:nvSpPr>
          <p:cNvPr id="35" name="Suorakulmainen kolmio 34"/>
          <p:cNvSpPr/>
          <p:nvPr userDrawn="1"/>
        </p:nvSpPr>
        <p:spPr bwMode="auto">
          <a:xfrm flipV="1">
            <a:off x="3004423" y="3458838"/>
            <a:ext cx="167729" cy="167729"/>
          </a:xfrm>
          <a:prstGeom prst="rt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6" name="Pyöristetty suorakulmio 35"/>
          <p:cNvSpPr/>
          <p:nvPr userDrawn="1"/>
        </p:nvSpPr>
        <p:spPr bwMode="auto">
          <a:xfrm>
            <a:off x="2668219" y="4035161"/>
            <a:ext cx="1800200" cy="576064"/>
          </a:xfrm>
          <a:prstGeom prst="roundRect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37" name="Tekstikehys 36"/>
          <p:cNvSpPr txBox="1"/>
          <p:nvPr userDrawn="1"/>
        </p:nvSpPr>
        <p:spPr>
          <a:xfrm>
            <a:off x="2668219" y="4127075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smtClean="0">
                <a:solidFill>
                  <a:schemeClr val="bg1"/>
                </a:solidFill>
              </a:rPr>
              <a:t>Jaa tuloksesi</a:t>
            </a:r>
            <a:endParaRPr lang="fi-FI" sz="2000">
              <a:solidFill>
                <a:schemeClr val="bg1"/>
              </a:solidFill>
            </a:endParaRPr>
          </a:p>
        </p:txBody>
      </p:sp>
      <p:sp>
        <p:nvSpPr>
          <p:cNvPr id="38" name="Suorakulmainen kolmio 37"/>
          <p:cNvSpPr/>
          <p:nvPr userDrawn="1"/>
        </p:nvSpPr>
        <p:spPr bwMode="auto">
          <a:xfrm flipV="1">
            <a:off x="3045251" y="4592769"/>
            <a:ext cx="167729" cy="167729"/>
          </a:xfrm>
          <a:prstGeom prst="rtTriangle">
            <a:avLst/>
          </a:prstGeom>
          <a:solidFill>
            <a:srgbClr val="F740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i-FI"/>
          </a:p>
        </p:txBody>
      </p:sp>
      <p:sp>
        <p:nvSpPr>
          <p:cNvPr id="22" name="Päivämäärän paikkamerkki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5" name="Alatunnisteen paikkamerkki 2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idia -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13"/>
          </p:nvPr>
        </p:nvSpPr>
        <p:spPr>
          <a:xfrm>
            <a:off x="1115616" y="1628800"/>
            <a:ext cx="7734697" cy="4176464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9361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dia - sininen ra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9" name="Otsikk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13"/>
          </p:nvPr>
        </p:nvSpPr>
        <p:spPr>
          <a:xfrm>
            <a:off x="1115616" y="1628800"/>
            <a:ext cx="7734697" cy="4176464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Innokyla_RAAMIT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556144" y="476672"/>
            <a:ext cx="8294169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dirty="0" smtClean="0"/>
              <a:t>Muokkaa </a:t>
            </a:r>
            <a:r>
              <a:rPr lang="fi-FI" noProof="0" dirty="0" err="1" smtClean="0"/>
              <a:t>perustyyl</a:t>
            </a:r>
            <a:r>
              <a:rPr lang="fi-FI" noProof="0" dirty="0" smtClean="0"/>
              <a:t>. </a:t>
            </a:r>
            <a:r>
              <a:rPr lang="fi-FI" noProof="0" dirty="0" err="1" smtClean="0"/>
              <a:t>napsautt</a:t>
            </a:r>
            <a:r>
              <a:rPr lang="fi-FI" noProof="0" dirty="0" smtClean="0"/>
              <a:t>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1115616" y="1628800"/>
            <a:ext cx="773469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dirty="0" smtClean="0"/>
              <a:t>Muokkaa tekstin perustyylejä napsauttamalla</a:t>
            </a:r>
          </a:p>
          <a:p>
            <a:pPr lvl="1"/>
            <a:r>
              <a:rPr lang="fi-FI" noProof="0" dirty="0" smtClean="0"/>
              <a:t>toinen taso</a:t>
            </a:r>
          </a:p>
          <a:p>
            <a:pPr lvl="2"/>
            <a:r>
              <a:rPr lang="fi-FI" noProof="0" dirty="0" smtClean="0"/>
              <a:t>kolmas taso</a:t>
            </a:r>
          </a:p>
          <a:p>
            <a:pPr lvl="3"/>
            <a:r>
              <a:rPr lang="fi-FI" noProof="0" dirty="0" smtClean="0"/>
              <a:t>neljäs taso</a:t>
            </a:r>
          </a:p>
          <a:p>
            <a:pPr lvl="4"/>
            <a:r>
              <a:rPr lang="fi-FI" noProof="0" dirty="0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739139" y="6402278"/>
            <a:ext cx="990600" cy="16995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311184" y="6578880"/>
            <a:ext cx="420688" cy="1488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3"/>
          </p:nvPr>
        </p:nvSpPr>
        <p:spPr>
          <a:xfrm>
            <a:off x="6372200" y="6233248"/>
            <a:ext cx="2359672" cy="18417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39" r:id="rId2"/>
    <p:sldLayoutId id="2147484019" r:id="rId3"/>
    <p:sldLayoutId id="2147484020" r:id="rId4"/>
    <p:sldLayoutId id="2147484012" r:id="rId5"/>
    <p:sldLayoutId id="2147484016" r:id="rId6"/>
    <p:sldLayoutId id="2147484008" r:id="rId7"/>
    <p:sldLayoutId id="2147484040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 kern="1200" spc="-5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800"/>
        </a:spcBef>
        <a:spcAft>
          <a:spcPts val="0"/>
        </a:spcAft>
        <a:buFont typeface="Arial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Innokyla_RAAMIT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556144" y="476672"/>
            <a:ext cx="8294169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1115616" y="1628800"/>
            <a:ext cx="773469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739139" y="6402278"/>
            <a:ext cx="990600" cy="16995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311184" y="6578880"/>
            <a:ext cx="420688" cy="1488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3"/>
          </p:nvPr>
        </p:nvSpPr>
        <p:spPr>
          <a:xfrm>
            <a:off x="6372200" y="6233248"/>
            <a:ext cx="2359672" cy="18417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38" r:id="rId2"/>
    <p:sldLayoutId id="2147484027" r:id="rId3"/>
    <p:sldLayoutId id="2147484029" r:id="rId4"/>
    <p:sldLayoutId id="2147484031" r:id="rId5"/>
    <p:sldLayoutId id="2147484033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 kern="1200" spc="-5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800"/>
        </a:spcBef>
        <a:spcAft>
          <a:spcPts val="0"/>
        </a:spcAft>
        <a:buFont typeface="Arial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lnSpc>
          <a:spcPct val="100000"/>
        </a:lnSpc>
        <a:spcBef>
          <a:spcPts val="400"/>
        </a:spcBef>
        <a:spcAft>
          <a:spcPts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etunimi.sukunimi@thl.fi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tsikko 16"/>
          <p:cNvSpPr>
            <a:spLocks noGrp="1"/>
          </p:cNvSpPr>
          <p:nvPr>
            <p:ph type="ctrTitle"/>
          </p:nvPr>
        </p:nvSpPr>
        <p:spPr>
          <a:xfrm>
            <a:off x="467544" y="3982562"/>
            <a:ext cx="5256584" cy="1080948"/>
          </a:xfrm>
        </p:spPr>
        <p:txBody>
          <a:bodyPr>
            <a:noAutofit/>
          </a:bodyPr>
          <a:lstStyle/>
          <a:p>
            <a:r>
              <a:rPr lang="fi-FI" sz="2800" dirty="0" smtClean="0"/>
              <a:t>Toimintamallien kuvaamisen ja esittämisen haaste </a:t>
            </a:r>
            <a:r>
              <a:rPr lang="fi-FI" sz="2800" dirty="0" err="1" smtClean="0"/>
              <a:t>Innokylässä</a:t>
            </a:r>
            <a:endParaRPr lang="fi-FI" sz="2800" dirty="0"/>
          </a:p>
        </p:txBody>
      </p:sp>
      <p:sp>
        <p:nvSpPr>
          <p:cNvPr id="19" name="Päivämäärän paikkamerkki 1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i-FI" smtClean="0"/>
              <a:t>2015</a:t>
            </a:r>
            <a:endParaRPr lang="fi-FI" dirty="0"/>
          </a:p>
        </p:txBody>
      </p:sp>
      <p:sp>
        <p:nvSpPr>
          <p:cNvPr id="20" name="Dian numeron paikkamerkki 1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A97E666-1A35-4E4E-B444-5E7458B1B7A1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haluamme?</a:t>
            </a:r>
            <a:endParaRPr lang="en-GB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sz="2800" dirty="0" smtClean="0"/>
              <a:t>Toimintamallien käyttäjäprofiileja </a:t>
            </a:r>
          </a:p>
          <a:p>
            <a:r>
              <a:rPr lang="fi-FI" sz="2800" dirty="0" smtClean="0"/>
              <a:t>Ideoita, jäsennyksiä, konsepteja, näkymiä tms. uudenlaisista tavoista kuvata ja esittää toimintamalleja siten, että </a:t>
            </a:r>
            <a:r>
              <a:rPr lang="fi-FI" sz="2800" dirty="0"/>
              <a:t>ne palvelisivat erilaisia käyttäjäryhmiä ja jotta niitä olisi helppo hyödyntää ja soveltaa erilaisissa toimintaympäristöissä.</a:t>
            </a:r>
            <a:endParaRPr lang="fi-FI" sz="2800" dirty="0" smtClean="0"/>
          </a:p>
          <a:p>
            <a:pPr marL="0" indent="0">
              <a:buNone/>
            </a:pPr>
            <a:r>
              <a:rPr lang="fi-FI" sz="2800" dirty="0" smtClean="0"/>
              <a:t>→ Tuotoksia hyödynnetään </a:t>
            </a:r>
            <a:r>
              <a:rPr lang="fi-FI" sz="2800" dirty="0" err="1" smtClean="0"/>
              <a:t>Innokylän</a:t>
            </a:r>
            <a:r>
              <a:rPr lang="fi-FI" sz="2800" dirty="0" smtClean="0"/>
              <a:t>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800" dirty="0"/>
              <a:t> </a:t>
            </a:r>
            <a:r>
              <a:rPr lang="fi-FI" sz="2800" dirty="0" smtClean="0"/>
              <a:t>    jatkokehittämisessä ja uudistamisessa.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6909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Yhteystiedot</a:t>
            </a:r>
            <a:endParaRPr lang="en-GB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sz="2400" dirty="0" smtClean="0"/>
              <a:t>Juha Koivisto, THL; </a:t>
            </a:r>
            <a:r>
              <a:rPr lang="fi-FI" sz="2400" dirty="0" smtClean="0">
                <a:hlinkClick r:id="rId2"/>
              </a:rPr>
              <a:t>etunimi.sukunimi@thl.fi</a:t>
            </a:r>
            <a:endParaRPr lang="fi-FI" sz="2400" dirty="0" smtClean="0"/>
          </a:p>
          <a:p>
            <a:r>
              <a:rPr lang="fi-FI" sz="2400" dirty="0" smtClean="0"/>
              <a:t>Riikka Noponen, </a:t>
            </a:r>
            <a:r>
              <a:rPr lang="fi-FI" sz="2400" smtClean="0"/>
              <a:t>THL; </a:t>
            </a:r>
            <a:r>
              <a:rPr lang="fi-FI" sz="2400" smtClean="0">
                <a:hlinkClick r:id="rId2"/>
              </a:rPr>
              <a:t>etunimi.sukunimi@thl.fi</a:t>
            </a:r>
            <a:endParaRPr lang="fi-FI" sz="2400" smtClean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1021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sz="2800" dirty="0" smtClean="0"/>
              <a:t>Kansallisen avoimen innovaatioyhteisön </a:t>
            </a:r>
            <a:r>
              <a:rPr lang="fi-FI" sz="2800" dirty="0" err="1" smtClean="0"/>
              <a:t>Innokylän</a:t>
            </a:r>
            <a:r>
              <a:rPr lang="fi-FI" sz="2800" dirty="0" smtClean="0"/>
              <a:t> (</a:t>
            </a:r>
            <a:r>
              <a:rPr lang="fi-FI" sz="2800" dirty="0" err="1" smtClean="0"/>
              <a:t>ww.innokyla.fi</a:t>
            </a:r>
            <a:r>
              <a:rPr lang="fi-FI" sz="2800" dirty="0" smtClean="0"/>
              <a:t>) keskeinen </a:t>
            </a:r>
            <a:r>
              <a:rPr lang="fi-FI" sz="2800" dirty="0"/>
              <a:t>tehtävä on tukea toimintamallien kehittämistä, arviointia ja levittämistä. Kehittäjät kuvaavat kehittämiään toimintamalleja </a:t>
            </a:r>
            <a:r>
              <a:rPr lang="fi-FI" sz="2800" dirty="0" err="1" smtClean="0"/>
              <a:t>Innokylään</a:t>
            </a:r>
            <a:r>
              <a:rPr lang="fi-FI" sz="2800" dirty="0" smtClean="0"/>
              <a:t>, joita on siellä jo </a:t>
            </a:r>
            <a:r>
              <a:rPr lang="fi-FI" sz="2800" dirty="0"/>
              <a:t>yli 1000.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1960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12" name="Tekstiruutu 11"/>
          <p:cNvSpPr txBox="1"/>
          <p:nvPr/>
        </p:nvSpPr>
        <p:spPr>
          <a:xfrm>
            <a:off x="381783" y="5159632"/>
            <a:ext cx="28083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/>
              <a:t>Verstas</a:t>
            </a:r>
          </a:p>
          <a:p>
            <a:pPr algn="ctr"/>
            <a:r>
              <a:rPr lang="fi-FI" sz="1400" dirty="0" smtClean="0"/>
              <a:t>Kehitä, kokeile ja arvioi  </a:t>
            </a:r>
          </a:p>
          <a:p>
            <a:pPr algn="ctr"/>
            <a:r>
              <a:rPr lang="fi-FI" sz="1400" dirty="0" smtClean="0"/>
              <a:t>ratkaisua</a:t>
            </a:r>
          </a:p>
          <a:p>
            <a:endParaRPr lang="fi-FI" sz="1400" dirty="0"/>
          </a:p>
        </p:txBody>
      </p:sp>
      <p:pic>
        <p:nvPicPr>
          <p:cNvPr id="1028" name="Kuva 1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396" y="404664"/>
            <a:ext cx="2366272" cy="236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kstiruutu 12"/>
          <p:cNvSpPr txBox="1"/>
          <p:nvPr/>
        </p:nvSpPr>
        <p:spPr>
          <a:xfrm>
            <a:off x="2843808" y="2340772"/>
            <a:ext cx="3023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/>
              <a:t>Toimintamalli</a:t>
            </a:r>
          </a:p>
          <a:p>
            <a:pPr algn="ctr"/>
            <a:r>
              <a:rPr lang="fi-FI" sz="1400" dirty="0" smtClean="0"/>
              <a:t>Luo toimintamalli kehittämisen </a:t>
            </a:r>
          </a:p>
          <a:p>
            <a:pPr algn="ctr"/>
            <a:r>
              <a:rPr lang="fi-FI" sz="1400" dirty="0" smtClean="0"/>
              <a:t>tuottamasta ratkaisusta</a:t>
            </a:r>
          </a:p>
          <a:p>
            <a:r>
              <a:rPr lang="fi-FI" sz="1600" dirty="0" smtClean="0"/>
              <a:t> </a:t>
            </a:r>
            <a:endParaRPr lang="fi-FI" sz="1600" dirty="0"/>
          </a:p>
        </p:txBody>
      </p:sp>
      <p:pic>
        <p:nvPicPr>
          <p:cNvPr id="15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67" y="3942130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iruutu 5"/>
          <p:cNvSpPr txBox="1"/>
          <p:nvPr/>
        </p:nvSpPr>
        <p:spPr>
          <a:xfrm>
            <a:off x="4717523" y="5140394"/>
            <a:ext cx="319912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600" b="1" dirty="0" smtClean="0"/>
              <a:t>Verstas</a:t>
            </a:r>
          </a:p>
          <a:p>
            <a:pPr algn="ctr"/>
            <a:r>
              <a:rPr lang="fi-FI" sz="1400" dirty="0" smtClean="0"/>
              <a:t>Muut kehittäjät voivat räätälöidä toimintamallista oman ratkaisun toimintaympäristöönsä </a:t>
            </a:r>
            <a:endParaRPr lang="fi-FI" sz="1400" dirty="0"/>
          </a:p>
          <a:p>
            <a:endParaRPr lang="en-GB" dirty="0"/>
          </a:p>
        </p:txBody>
      </p:sp>
      <p:cxnSp>
        <p:nvCxnSpPr>
          <p:cNvPr id="8" name="Suora nuoliyhdysviiva 7"/>
          <p:cNvCxnSpPr/>
          <p:nvPr/>
        </p:nvCxnSpPr>
        <p:spPr>
          <a:xfrm flipV="1">
            <a:off x="2195736" y="3212976"/>
            <a:ext cx="1080120" cy="9684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uora nuoliyhdysviiva 21"/>
          <p:cNvCxnSpPr/>
          <p:nvPr/>
        </p:nvCxnSpPr>
        <p:spPr>
          <a:xfrm>
            <a:off x="4861506" y="3212976"/>
            <a:ext cx="1381640" cy="9684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uora nuoliyhdysviiva 18"/>
          <p:cNvCxnSpPr/>
          <p:nvPr/>
        </p:nvCxnSpPr>
        <p:spPr>
          <a:xfrm>
            <a:off x="4499992" y="3212976"/>
            <a:ext cx="723029" cy="101947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uora nuoliyhdysviiva 19"/>
          <p:cNvCxnSpPr/>
          <p:nvPr/>
        </p:nvCxnSpPr>
        <p:spPr>
          <a:xfrm>
            <a:off x="5148064" y="3140968"/>
            <a:ext cx="2164923" cy="109148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72" y="3963677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757" y="3942131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Kuva 3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3997176"/>
            <a:ext cx="1597081" cy="159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10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2016</a:t>
            </a:r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5" y="0"/>
            <a:ext cx="10668000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5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Esimerkkejä</a:t>
            </a:r>
            <a:endParaRPr lang="en-GB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i-FI" sz="2800" dirty="0" err="1" smtClean="0"/>
              <a:t>Monitoimijainen</a:t>
            </a:r>
            <a:r>
              <a:rPr lang="fi-FI" sz="2800" dirty="0" smtClean="0"/>
              <a:t> päivystysmalli</a:t>
            </a:r>
          </a:p>
          <a:p>
            <a:r>
              <a:rPr lang="fi-FI" sz="2800" dirty="0"/>
              <a:t>Hyvinvointipalvelujen tuottaminen allianssimallilla</a:t>
            </a:r>
          </a:p>
          <a:p>
            <a:r>
              <a:rPr lang="fi-FI" sz="2800" dirty="0"/>
              <a:t>Lasten ja nuorten talo</a:t>
            </a:r>
          </a:p>
          <a:p>
            <a:r>
              <a:rPr lang="fi-FI" sz="2800" dirty="0" smtClean="0"/>
              <a:t>Ohjaamo - </a:t>
            </a:r>
            <a:r>
              <a:rPr lang="fi-FI" sz="2800" dirty="0" err="1" smtClean="0"/>
              <a:t>Moniammatillinen</a:t>
            </a:r>
            <a:r>
              <a:rPr lang="fi-FI" sz="2800" dirty="0" smtClean="0"/>
              <a:t> matalan kynnyksen palvelupiste alle 30-vuotiaille nuorille  </a:t>
            </a:r>
          </a:p>
          <a:p>
            <a:r>
              <a:rPr lang="fi-FI" sz="2800" dirty="0" err="1" smtClean="0"/>
              <a:t>Semppi-terveyspiste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0527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14.9.2015</a:t>
            </a:r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94169" cy="836613"/>
          </a:xfrm>
        </p:spPr>
        <p:txBody>
          <a:bodyPr/>
          <a:lstStyle/>
          <a:p>
            <a:r>
              <a:rPr lang="fi-FI" spc="-100" dirty="0" smtClean="0">
                <a:uFill>
                  <a:solidFill/>
                </a:uFill>
              </a:rPr>
              <a:t>Toimintamallien reunaehtoja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3"/>
          </p:nvPr>
        </p:nvSpPr>
        <p:spPr>
          <a:xfrm>
            <a:off x="755576" y="1412776"/>
            <a:ext cx="7734697" cy="4392488"/>
          </a:xfrm>
        </p:spPr>
        <p:txBody>
          <a:bodyPr/>
          <a:lstStyle/>
          <a:p>
            <a:pPr marL="0" lvl="0" indent="0">
              <a:buSzTx/>
              <a:buNone/>
              <a:defRPr>
                <a:uFillTx/>
              </a:defRPr>
            </a:pPr>
            <a:r>
              <a:rPr lang="fi-FI" sz="2000" dirty="0">
                <a:uFill>
                  <a:solidFill/>
                </a:uFill>
              </a:rPr>
              <a:t>+ </a:t>
            </a:r>
            <a:r>
              <a:rPr lang="fi-FI" sz="2000" dirty="0" smtClean="0">
                <a:uFill>
                  <a:solidFill/>
                </a:uFill>
              </a:rPr>
              <a:t>Nimi</a:t>
            </a:r>
            <a:endParaRPr lang="fi-FI" sz="2000" dirty="0">
              <a:uFill>
                <a:solidFill/>
              </a:uFill>
            </a:endParaRPr>
          </a:p>
          <a:p>
            <a:pPr marL="0" lvl="0" indent="0">
              <a:buSzTx/>
              <a:buNone/>
              <a:defRPr>
                <a:uFillTx/>
              </a:defRPr>
            </a:pPr>
            <a:r>
              <a:rPr lang="fi-FI" sz="2000" dirty="0">
                <a:uFill>
                  <a:solidFill/>
                </a:uFill>
              </a:rPr>
              <a:t>+ </a:t>
            </a:r>
            <a:r>
              <a:rPr lang="fi-FI" sz="2000" dirty="0" smtClean="0">
                <a:uFill>
                  <a:solidFill/>
                </a:uFill>
              </a:rPr>
              <a:t>Käyttötarkoitus</a:t>
            </a:r>
            <a:endParaRPr lang="fi-FI" sz="2000" dirty="0">
              <a:uFill>
                <a:solidFill/>
              </a:uFill>
            </a:endParaRPr>
          </a:p>
          <a:p>
            <a:pPr marL="0" lvl="0" indent="0">
              <a:buSzTx/>
              <a:buNone/>
              <a:defRPr>
                <a:uFillTx/>
              </a:defRPr>
            </a:pPr>
            <a:r>
              <a:rPr lang="fi-FI" sz="2000" dirty="0">
                <a:uFill>
                  <a:solidFill/>
                </a:uFill>
              </a:rPr>
              <a:t>+ Siitä selviää keskeinen </a:t>
            </a:r>
            <a:r>
              <a:rPr lang="fi-FI" sz="2000" dirty="0" smtClean="0">
                <a:uFill>
                  <a:solidFill/>
                </a:uFill>
              </a:rPr>
              <a:t>idea, ajatus, oletus tms. miten tarkoitus voidaan toimintamallin avulla saavuttaa.</a:t>
            </a:r>
            <a:endParaRPr lang="fi-FI" sz="2000" dirty="0">
              <a:uFill>
                <a:solidFill/>
              </a:uFill>
            </a:endParaRPr>
          </a:p>
          <a:p>
            <a:pPr marL="0" lvl="0" indent="0">
              <a:buSzTx/>
              <a:buNone/>
              <a:defRPr>
                <a:uFillTx/>
              </a:defRPr>
            </a:pPr>
            <a:r>
              <a:rPr lang="fi-FI" sz="2000" dirty="0">
                <a:uFill>
                  <a:solidFill/>
                </a:uFill>
              </a:rPr>
              <a:t>+ </a:t>
            </a:r>
            <a:r>
              <a:rPr lang="fi-FI" sz="2000" dirty="0" smtClean="0">
                <a:uFill>
                  <a:solidFill/>
                </a:uFill>
              </a:rPr>
              <a:t>Siitä </a:t>
            </a:r>
            <a:r>
              <a:rPr lang="fi-FI" sz="2000" dirty="0">
                <a:uFill>
                  <a:solidFill/>
                </a:uFill>
              </a:rPr>
              <a:t>selviää </a:t>
            </a:r>
            <a:r>
              <a:rPr lang="fi-FI" sz="2000" dirty="0" smtClean="0">
                <a:uFill>
                  <a:solidFill/>
                </a:uFill>
              </a:rPr>
              <a:t>keskeisiä osatekijöitä, </a:t>
            </a:r>
            <a:r>
              <a:rPr lang="fi-FI" sz="2000" dirty="0">
                <a:uFill>
                  <a:solidFill/>
                </a:uFill>
              </a:rPr>
              <a:t>joita tarvitaan </a:t>
            </a:r>
            <a:r>
              <a:rPr lang="fi-FI" sz="2000" dirty="0" smtClean="0">
                <a:uFill>
                  <a:solidFill/>
                </a:uFill>
              </a:rPr>
              <a:t>mallin </a:t>
            </a:r>
            <a:r>
              <a:rPr lang="fi-FI" sz="2000" dirty="0">
                <a:uFill>
                  <a:solidFill/>
                </a:uFill>
              </a:rPr>
              <a:t>sovelluksissa </a:t>
            </a:r>
            <a:r>
              <a:rPr lang="fi-FI" sz="2000" dirty="0" smtClean="0">
                <a:uFill>
                  <a:solidFill/>
                </a:uFill>
              </a:rPr>
              <a:t>erilaisissa toimintaympäristöissä </a:t>
            </a:r>
            <a:r>
              <a:rPr lang="fi-FI" sz="2000" dirty="0">
                <a:uFill>
                  <a:solidFill/>
                </a:uFill>
              </a:rPr>
              <a:t>(esim. </a:t>
            </a:r>
            <a:r>
              <a:rPr lang="fi-FI" sz="2000" dirty="0" smtClean="0">
                <a:uFill>
                  <a:solidFill/>
                </a:uFill>
              </a:rPr>
              <a:t>asiakasryhmä, muut toimijat, vaiheet, välineet…).</a:t>
            </a:r>
            <a:endParaRPr lang="fi-FI" sz="2000" dirty="0">
              <a:uFill>
                <a:solidFill/>
              </a:uFill>
            </a:endParaRPr>
          </a:p>
          <a:p>
            <a:pPr marL="0" lvl="0" indent="0">
              <a:buSzTx/>
              <a:buNone/>
              <a:defRPr>
                <a:uFillTx/>
              </a:defRPr>
            </a:pPr>
            <a:r>
              <a:rPr lang="fi-FI" sz="2000" dirty="0" smtClean="0">
                <a:uFill>
                  <a:solidFill/>
                </a:uFill>
              </a:rPr>
              <a:t>− </a:t>
            </a:r>
            <a:r>
              <a:rPr lang="fi-FI" sz="2000" dirty="0">
                <a:uFill>
                  <a:solidFill/>
                </a:uFill>
              </a:rPr>
              <a:t>Se ei sisällä paikallista informaatiota (esim. henkilöiden, yksiköiden, paikkakuntien nimiä) eikä hanke- tai kehittämisprosessin kuvausta</a:t>
            </a:r>
          </a:p>
          <a:p>
            <a:pPr marL="0" lvl="0" indent="0">
              <a:buSzTx/>
              <a:buNone/>
              <a:defRPr>
                <a:uFillTx/>
              </a:defRPr>
            </a:pPr>
            <a:r>
              <a:rPr lang="fi-FI" sz="2000" dirty="0">
                <a:uFill>
                  <a:solidFill/>
                </a:uFill>
              </a:rPr>
              <a:t>− Se ei ole paikallisen palvelun tai toimintatavan kuvaus tai </a:t>
            </a:r>
            <a:r>
              <a:rPr lang="fi-FI" sz="2000" dirty="0" smtClean="0">
                <a:uFill>
                  <a:solidFill/>
                </a:uFill>
              </a:rPr>
              <a:t>yksittäinen pelkkä tuote.</a:t>
            </a:r>
            <a:endParaRPr lang="fi-FI" sz="2000" dirty="0">
              <a:uFill>
                <a:solidFill/>
              </a:uFill>
            </a:endParaRPr>
          </a:p>
          <a:p>
            <a:pPr marL="0" indent="0">
              <a:buNone/>
            </a:pP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33362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Haaste</a:t>
            </a:r>
            <a:endParaRPr lang="en-GB" sz="4000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i-FI" sz="3200" dirty="0"/>
              <a:t>Miten </a:t>
            </a:r>
            <a:r>
              <a:rPr lang="fi-FI" sz="3200"/>
              <a:t>toimintamalleja </a:t>
            </a:r>
            <a:r>
              <a:rPr lang="fi-FI" sz="3200" smtClean="0"/>
              <a:t>voitaisiin </a:t>
            </a:r>
            <a:r>
              <a:rPr lang="fi-FI" sz="3200" dirty="0"/>
              <a:t>kuvata tai </a:t>
            </a:r>
            <a:r>
              <a:rPr lang="fi-FI" sz="3200" dirty="0" smtClean="0"/>
              <a:t>esittää verkkoympäristössä, </a:t>
            </a:r>
            <a:r>
              <a:rPr lang="fi-FI" sz="3200" dirty="0"/>
              <a:t>jotta ne palvelisivat erilaisia käyttäjäryhmiä ja jotta niitä olisi helppo hyödyntää ja soveltaa erilaisissa toimintaympäristöissä?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55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56144" y="476673"/>
            <a:ext cx="8294169" cy="648072"/>
          </a:xfrm>
        </p:spPr>
        <p:txBody>
          <a:bodyPr/>
          <a:lstStyle/>
          <a:p>
            <a:r>
              <a:rPr lang="fi-FI" dirty="0" smtClean="0"/>
              <a:t>Apukysymyksiä</a:t>
            </a:r>
            <a:endParaRPr lang="en-GB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1115616" y="1484784"/>
            <a:ext cx="7734697" cy="432048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i-FI" sz="2800" dirty="0" smtClean="0"/>
              <a:t>Keitä ovat toimintamallien </a:t>
            </a:r>
            <a:r>
              <a:rPr lang="fi-FI" sz="2800" smtClean="0"/>
              <a:t>keskeiset käyttäjäryhmät/hyödyntäjät?</a:t>
            </a:r>
            <a:endParaRPr lang="fi-FI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i-FI" sz="2800" dirty="0" smtClean="0"/>
              <a:t>Mikä </a:t>
            </a:r>
            <a:r>
              <a:rPr lang="fi-FI" sz="2800" dirty="0"/>
              <a:t>toimintamalleissa on keskeistä sisältöä </a:t>
            </a:r>
            <a:r>
              <a:rPr lang="fi-FI" sz="2800" dirty="0" smtClean="0"/>
              <a:t>erilaisten käyttäjien näkökulmista? </a:t>
            </a:r>
            <a:endParaRPr lang="fi-FI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sz="2800" dirty="0"/>
              <a:t>Millaisia mahdollisuuksia </a:t>
            </a:r>
            <a:r>
              <a:rPr lang="fi-FI" sz="2800" dirty="0" err="1"/>
              <a:t>digitalisaatio</a:t>
            </a:r>
            <a:r>
              <a:rPr lang="fi-FI" sz="2800" dirty="0"/>
              <a:t> tarjoaa toimintamallien esittämiseen? </a:t>
            </a:r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7878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2015</a:t>
            </a:r>
            <a:endParaRPr lang="fi-FI" dirty="0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7E666-1A35-4E4E-B444-5E7458B1B7A1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588760" y="188640"/>
            <a:ext cx="8294169" cy="836613"/>
          </a:xfrm>
        </p:spPr>
        <p:txBody>
          <a:bodyPr/>
          <a:lstStyle/>
          <a:p>
            <a:r>
              <a:rPr lang="fi-FI" dirty="0" smtClean="0"/>
              <a:t>Keskeisiä toimijaryhmiä </a:t>
            </a:r>
            <a:r>
              <a:rPr lang="fi-FI" dirty="0" err="1" smtClean="0"/>
              <a:t>Innokylässä</a:t>
            </a:r>
            <a:endParaRPr lang="en-GB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683568" y="1268760"/>
            <a:ext cx="8166745" cy="4176464"/>
          </a:xfrm>
        </p:spPr>
        <p:txBody>
          <a:bodyPr/>
          <a:lstStyle/>
          <a:p>
            <a:r>
              <a:rPr lang="fi-FI" sz="2800" dirty="0" smtClean="0"/>
              <a:t>Toimintamalleja aktiivisesti </a:t>
            </a:r>
            <a:r>
              <a:rPr lang="fi-FI" sz="2800" dirty="0" err="1"/>
              <a:t>I</a:t>
            </a:r>
            <a:r>
              <a:rPr lang="fi-FI" sz="2800" dirty="0" err="1" smtClean="0"/>
              <a:t>nnokylässä</a:t>
            </a:r>
            <a:r>
              <a:rPr lang="fi-FI" sz="2800" dirty="0" smtClean="0"/>
              <a:t> kuvaavat kehittäjät ja niitä hyödyntävät toimijat (ammattilaiset, johto ja päätöksenteko…)</a:t>
            </a:r>
          </a:p>
          <a:p>
            <a:r>
              <a:rPr lang="fi-FI" sz="2800" dirty="0" err="1" smtClean="0"/>
              <a:t>Innokylää</a:t>
            </a:r>
            <a:r>
              <a:rPr lang="fi-FI" sz="2800" dirty="0" smtClean="0"/>
              <a:t> ylläpitävät ja kehittämistoimintaa koordinoivat toimijat </a:t>
            </a:r>
            <a:r>
              <a:rPr lang="fi-FI" sz="2800" dirty="0" err="1" smtClean="0"/>
              <a:t>THL:ssä</a:t>
            </a:r>
            <a:r>
              <a:rPr lang="fi-FI" sz="2800" dirty="0" smtClean="0"/>
              <a:t>, Kuntaliitossa ja </a:t>
            </a:r>
            <a:r>
              <a:rPr lang="fi-FI" sz="2800" dirty="0" err="1" smtClean="0"/>
              <a:t>SOSTEssa</a:t>
            </a:r>
            <a:endParaRPr lang="fi-FI" sz="2800" dirty="0" smtClean="0"/>
          </a:p>
          <a:p>
            <a:r>
              <a:rPr lang="fi-FI" sz="2800" dirty="0" smtClean="0"/>
              <a:t>Kehittämistoiminnan rahoittajat; STM, </a:t>
            </a:r>
            <a:r>
              <a:rPr lang="fi-FI" sz="2800" dirty="0"/>
              <a:t>Sosiaali- ja terveysjärjestöjen avustuskeskus </a:t>
            </a:r>
            <a:r>
              <a:rPr lang="fi-FI" sz="2800" dirty="0" smtClean="0"/>
              <a:t>STEA (entinen RAY), Sitra</a:t>
            </a:r>
          </a:p>
          <a:p>
            <a:r>
              <a:rPr lang="fi-FI" sz="2800" dirty="0" smtClean="0"/>
              <a:t>Asiakkaat/loppukäyttäjät, muut?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4205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nainen raami">
  <a:themeElements>
    <a:clrScheme name="INNOKYLÄ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7403A"/>
      </a:accent1>
      <a:accent2>
        <a:srgbClr val="89CBDF"/>
      </a:accent2>
      <a:accent3>
        <a:srgbClr val="CCDC00"/>
      </a:accent3>
      <a:accent4>
        <a:srgbClr val="7F7F7F"/>
      </a:accent4>
      <a:accent5>
        <a:srgbClr val="D8D8D8"/>
      </a:accent5>
      <a:accent6>
        <a:srgbClr val="FFFFFF"/>
      </a:accent6>
      <a:hlink>
        <a:srgbClr val="000000"/>
      </a:hlink>
      <a:folHlink>
        <a:srgbClr val="3F3F3F"/>
      </a:folHlink>
    </a:clrScheme>
    <a:fontScheme name="Office, klassinen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7403A"/>
        </a:solidFill>
        <a:ln w="9525">
          <a:noFill/>
          <a:round/>
          <a:headEnd/>
          <a:tailEnd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ctr">
          <a:defRPr/>
        </a:defPPr>
      </a:lstStyle>
    </a:spDef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Sininen raami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26631"/>
      </a:accent1>
      <a:accent2>
        <a:srgbClr val="89CBDF"/>
      </a:accent2>
      <a:accent3>
        <a:srgbClr val="B6BF00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3F3F3F"/>
      </a:folHlink>
    </a:clrScheme>
    <a:fontScheme name="Office, klassinen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840000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7494</TotalTime>
  <Words>339</Words>
  <Application>Microsoft Office PowerPoint</Application>
  <PresentationFormat>Näytössä katseltava diaesitys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11</vt:i4>
      </vt:variant>
    </vt:vector>
  </HeadingPairs>
  <TitlesOfParts>
    <vt:vector size="15" baseType="lpstr">
      <vt:lpstr>Arial</vt:lpstr>
      <vt:lpstr>Calibri</vt:lpstr>
      <vt:lpstr>Punainen raami</vt:lpstr>
      <vt:lpstr>Sininen raami</vt:lpstr>
      <vt:lpstr>Toimintamallien kuvaamisen ja esittämisen haaste Innokylässä</vt:lpstr>
      <vt:lpstr>PowerPoint-esitys</vt:lpstr>
      <vt:lpstr>PowerPoint-esitys</vt:lpstr>
      <vt:lpstr>PowerPoint-esitys</vt:lpstr>
      <vt:lpstr>Esimerkkejä</vt:lpstr>
      <vt:lpstr>Toimintamallien reunaehtoja</vt:lpstr>
      <vt:lpstr>Haaste</vt:lpstr>
      <vt:lpstr>Apukysymyksiä</vt:lpstr>
      <vt:lpstr>Keskeisiä toimijaryhmiä Innokylässä</vt:lpstr>
      <vt:lpstr>Mitä haluamme?</vt:lpstr>
      <vt:lpstr>Yhteystiedot</vt:lpstr>
    </vt:vector>
  </TitlesOfParts>
  <Company>Pentagon Design, Innokylä-hanke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Innokylä - tuo yhteen ihmisiä ja ideoita</dc:title>
  <dc:creator>Ilmari Ahola, Erna Bodström</dc:creator>
  <cp:lastModifiedBy>Tuuli Sinervo</cp:lastModifiedBy>
  <cp:revision>1194</cp:revision>
  <cp:lastPrinted>2015-08-28T05:11:38Z</cp:lastPrinted>
  <dcterms:created xsi:type="dcterms:W3CDTF">2009-12-02T13:59:59Z</dcterms:created>
  <dcterms:modified xsi:type="dcterms:W3CDTF">2017-01-26T08:50:10Z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