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4025" r:id="rId2"/>
  </p:sldMasterIdLst>
  <p:notesMasterIdLst>
    <p:notesMasterId r:id="rId33"/>
  </p:notesMasterIdLst>
  <p:handoutMasterIdLst>
    <p:handoutMasterId r:id="rId34"/>
  </p:handoutMasterIdLst>
  <p:sldIdLst>
    <p:sldId id="304" r:id="rId3"/>
    <p:sldId id="335" r:id="rId4"/>
    <p:sldId id="343" r:id="rId5"/>
    <p:sldId id="336" r:id="rId6"/>
    <p:sldId id="344" r:id="rId7"/>
    <p:sldId id="337" r:id="rId8"/>
    <p:sldId id="345" r:id="rId9"/>
    <p:sldId id="338" r:id="rId10"/>
    <p:sldId id="347" r:id="rId11"/>
    <p:sldId id="339" r:id="rId12"/>
    <p:sldId id="346" r:id="rId13"/>
    <p:sldId id="340" r:id="rId14"/>
    <p:sldId id="348" r:id="rId15"/>
    <p:sldId id="341" r:id="rId16"/>
    <p:sldId id="349" r:id="rId17"/>
    <p:sldId id="350" r:id="rId18"/>
    <p:sldId id="351" r:id="rId19"/>
    <p:sldId id="352" r:id="rId20"/>
    <p:sldId id="353" r:id="rId21"/>
    <p:sldId id="333" r:id="rId22"/>
    <p:sldId id="308" r:id="rId23"/>
    <p:sldId id="315" r:id="rId24"/>
    <p:sldId id="305" r:id="rId25"/>
    <p:sldId id="322" r:id="rId26"/>
    <p:sldId id="325" r:id="rId27"/>
    <p:sldId id="328" r:id="rId28"/>
    <p:sldId id="330" r:id="rId29"/>
    <p:sldId id="332" r:id="rId30"/>
    <p:sldId id="355" r:id="rId31"/>
    <p:sldId id="354" r:id="rId32"/>
  </p:sldIdLst>
  <p:sldSz cx="9144000" cy="6858000" type="screen4x3"/>
  <p:notesSz cx="6735763" cy="9866313"/>
  <p:defaultTextStyle>
    <a:defPPr>
      <a:defRPr lang="fi-FI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84">
          <p15:clr>
            <a:srgbClr val="A4A3A4"/>
          </p15:clr>
        </p15:guide>
        <p15:guide id="2" orient="horz" pos="4156">
          <p15:clr>
            <a:srgbClr val="A4A3A4"/>
          </p15:clr>
        </p15:guide>
        <p15:guide id="3" orient="horz" pos="868">
          <p15:clr>
            <a:srgbClr val="A4A3A4"/>
          </p15:clr>
        </p15:guide>
        <p15:guide id="4" pos="181">
          <p15:clr>
            <a:srgbClr val="A4A3A4"/>
          </p15:clr>
        </p15:guide>
        <p15:guide id="5" pos="655">
          <p15:clr>
            <a:srgbClr val="A4A3A4"/>
          </p15:clr>
        </p15:guide>
        <p15:guide id="6" pos="5575">
          <p15:clr>
            <a:srgbClr val="A4A3A4"/>
          </p15:clr>
        </p15:guide>
        <p15:guide id="7" pos="216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>
          <p15:clr>
            <a:srgbClr val="A4A3A4"/>
          </p15:clr>
        </p15:guide>
        <p15:guide id="2" pos="212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403A"/>
    <a:srgbClr val="898989"/>
    <a:srgbClr val="89CBDF"/>
    <a:srgbClr val="CCDC00"/>
    <a:srgbClr val="65BAD5"/>
    <a:srgbClr val="B6BF00"/>
    <a:srgbClr val="8ABC1A"/>
    <a:srgbClr val="AFBC00"/>
    <a:srgbClr val="D9D9D9"/>
    <a:srgbClr val="FFA1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Normaali tyyli 2 - Korostu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591" autoAdjust="0"/>
    <p:restoredTop sz="88403" autoAdjust="0"/>
  </p:normalViewPr>
  <p:slideViewPr>
    <p:cSldViewPr snapToObjects="1">
      <p:cViewPr varScale="1">
        <p:scale>
          <a:sx n="116" d="100"/>
          <a:sy n="116" d="100"/>
        </p:scale>
        <p:origin x="1290" y="114"/>
      </p:cViewPr>
      <p:guideLst>
        <p:guide orient="horz" pos="184"/>
        <p:guide orient="horz" pos="4156"/>
        <p:guide orient="horz" pos="868"/>
        <p:guide pos="181"/>
        <p:guide pos="655"/>
        <p:guide pos="5575"/>
        <p:guide pos="21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632"/>
    </p:cViewPr>
  </p:sorterViewPr>
  <p:notesViewPr>
    <p:cSldViewPr snapToObjects="1">
      <p:cViewPr varScale="1">
        <p:scale>
          <a:sx n="49" d="100"/>
          <a:sy n="49" d="100"/>
        </p:scale>
        <p:origin x="-1914" y="-108"/>
      </p:cViewPr>
      <p:guideLst>
        <p:guide orient="horz" pos="3108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739" cy="492291"/>
          </a:xfrm>
          <a:prstGeom prst="rect">
            <a:avLst/>
          </a:prstGeom>
        </p:spPr>
        <p:txBody>
          <a:bodyPr vert="horz" lIns="87170" tIns="43585" rIns="87170" bIns="43585" rtlCol="0"/>
          <a:lstStyle>
            <a:lvl1pPr algn="l">
              <a:defRPr sz="11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6025" y="0"/>
            <a:ext cx="2918136" cy="492291"/>
          </a:xfrm>
          <a:prstGeom prst="rect">
            <a:avLst/>
          </a:prstGeom>
        </p:spPr>
        <p:txBody>
          <a:bodyPr vert="horz" lIns="87170" tIns="43585" rIns="87170" bIns="43585" rtlCol="0"/>
          <a:lstStyle>
            <a:lvl1pPr algn="r">
              <a:defRPr sz="1100"/>
            </a:lvl1pPr>
          </a:lstStyle>
          <a:p>
            <a:pPr>
              <a:defRPr/>
            </a:pPr>
            <a:fld id="{A59723CB-B36E-4742-BA61-5D53264169AD}" type="datetimeFigureOut">
              <a:rPr lang="en-US"/>
              <a:pPr>
                <a:defRPr/>
              </a:pPr>
              <a:t>1/24/2017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2445"/>
            <a:ext cx="2919739" cy="492291"/>
          </a:xfrm>
          <a:prstGeom prst="rect">
            <a:avLst/>
          </a:prstGeom>
        </p:spPr>
        <p:txBody>
          <a:bodyPr vert="horz" lIns="87170" tIns="43585" rIns="87170" bIns="43585" rtlCol="0" anchor="b"/>
          <a:lstStyle>
            <a:lvl1pPr algn="l">
              <a:defRPr sz="11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6025" y="9372445"/>
            <a:ext cx="2918136" cy="492291"/>
          </a:xfrm>
          <a:prstGeom prst="rect">
            <a:avLst/>
          </a:prstGeom>
        </p:spPr>
        <p:txBody>
          <a:bodyPr vert="horz" lIns="87170" tIns="43585" rIns="87170" bIns="43585" rtlCol="0" anchor="b"/>
          <a:lstStyle>
            <a:lvl1pPr algn="r">
              <a:defRPr sz="1100"/>
            </a:lvl1pPr>
          </a:lstStyle>
          <a:p>
            <a:pPr>
              <a:defRPr/>
            </a:pPr>
            <a:fld id="{837F391E-68DB-419A-AA63-04FBB1245A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6763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739" cy="492291"/>
          </a:xfrm>
          <a:prstGeom prst="rect">
            <a:avLst/>
          </a:prstGeom>
        </p:spPr>
        <p:txBody>
          <a:bodyPr vert="horz" lIns="94424" tIns="47211" rIns="94424" bIns="4721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16025" y="0"/>
            <a:ext cx="2918136" cy="492291"/>
          </a:xfrm>
          <a:prstGeom prst="rect">
            <a:avLst/>
          </a:prstGeom>
        </p:spPr>
        <p:txBody>
          <a:bodyPr vert="horz" lIns="94424" tIns="47211" rIns="94424" bIns="4721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D02A147-FA3E-47E5-8296-7016451B238D}" type="datetimeFigureOut">
              <a:rPr lang="fi-FI"/>
              <a:pPr>
                <a:defRPr/>
              </a:pPr>
              <a:t>24.1.2017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424" tIns="47211" rIns="94424" bIns="47211" rtlCol="0" anchor="ctr"/>
          <a:lstStyle/>
          <a:p>
            <a:pPr lvl="0"/>
            <a:endParaRPr lang="fi-FI" noProof="0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73416" y="4686225"/>
            <a:ext cx="5388931" cy="4440077"/>
          </a:xfrm>
          <a:prstGeom prst="rect">
            <a:avLst/>
          </a:prstGeom>
        </p:spPr>
        <p:txBody>
          <a:bodyPr vert="horz" lIns="94424" tIns="47211" rIns="94424" bIns="47211" rtlCol="0">
            <a:normAutofit/>
          </a:bodyPr>
          <a:lstStyle/>
          <a:p>
            <a:pPr lvl="0"/>
            <a:r>
              <a:rPr lang="fi-FI" noProof="0" smtClean="0"/>
              <a:t>Muokkaa tekstin perustyylejä napsauttamalla</a:t>
            </a:r>
          </a:p>
          <a:p>
            <a:pPr lvl="1"/>
            <a:r>
              <a:rPr lang="fi-FI" noProof="0" smtClean="0"/>
              <a:t>toinen taso</a:t>
            </a:r>
          </a:p>
          <a:p>
            <a:pPr lvl="2"/>
            <a:r>
              <a:rPr lang="fi-FI" noProof="0" smtClean="0"/>
              <a:t>kolmas taso</a:t>
            </a:r>
          </a:p>
          <a:p>
            <a:pPr lvl="3"/>
            <a:r>
              <a:rPr lang="fi-FI" noProof="0" smtClean="0"/>
              <a:t>neljäs taso</a:t>
            </a:r>
          </a:p>
          <a:p>
            <a:pPr lvl="4"/>
            <a:r>
              <a:rPr lang="fi-FI" noProof="0" smtClean="0"/>
              <a:t>viides taso</a:t>
            </a:r>
            <a:endParaRPr lang="fi-FI" noProof="0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9372445"/>
            <a:ext cx="2919739" cy="492291"/>
          </a:xfrm>
          <a:prstGeom prst="rect">
            <a:avLst/>
          </a:prstGeom>
        </p:spPr>
        <p:txBody>
          <a:bodyPr vert="horz" lIns="94424" tIns="47211" rIns="94424" bIns="4721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16025" y="9372445"/>
            <a:ext cx="2918136" cy="492291"/>
          </a:xfrm>
          <a:prstGeom prst="rect">
            <a:avLst/>
          </a:prstGeom>
        </p:spPr>
        <p:txBody>
          <a:bodyPr vert="horz" lIns="94424" tIns="47211" rIns="94424" bIns="4721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3CD6293-DFFA-4CAC-97F0-B20279E240B0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461960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 smtClean="0"/>
              <a:t>Niina</a:t>
            </a:r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9C2B63-7209-4A05-9185-2C1F57DFC1F0}" type="slidenum">
              <a:rPr lang="fi-FI" smtClean="0"/>
              <a:pPr>
                <a:defRPr/>
              </a:pPr>
              <a:t>24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376656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idia - punainen raa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äivämäärän paikkamerkki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2015</a:t>
            </a:r>
            <a:endParaRPr lang="fi-FI" dirty="0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A97E666-1A35-4E4E-B444-5E7458B1B7A1}" type="slidenum">
              <a:rPr lang="fi-FI" smtClean="0"/>
              <a:pPr>
                <a:defRPr/>
              </a:pPr>
              <a:t>‹#›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9" name="Otsikko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11" name="Tekstin paikkamerkki 10"/>
          <p:cNvSpPr>
            <a:spLocks noGrp="1"/>
          </p:cNvSpPr>
          <p:nvPr>
            <p:ph type="body" sz="quarter" idx="13"/>
          </p:nvPr>
        </p:nvSpPr>
        <p:spPr>
          <a:xfrm>
            <a:off x="1115616" y="1628800"/>
            <a:ext cx="7734697" cy="4176464"/>
          </a:xfrm>
        </p:spPr>
        <p:txBody>
          <a:bodyPr/>
          <a:lstStyle>
            <a:lvl1pPr>
              <a:spcBef>
                <a:spcPts val="800"/>
              </a:spcBef>
              <a:defRPr sz="1800"/>
            </a:lvl1pPr>
            <a:lvl2pPr>
              <a:defRPr sz="1600"/>
            </a:lvl2pPr>
          </a:lstStyle>
          <a:p>
            <a:pPr lvl="0"/>
            <a:r>
              <a:rPr lang="fi-FI" noProof="0" dirty="0" smtClean="0"/>
              <a:t>Muokkaa tekstin perustyylejä napsauttamalla</a:t>
            </a:r>
          </a:p>
          <a:p>
            <a:pPr lvl="1"/>
            <a:r>
              <a:rPr lang="fi-FI" noProof="0" dirty="0" smtClean="0"/>
              <a:t>toinen taso</a:t>
            </a:r>
          </a:p>
          <a:p>
            <a:pPr lvl="2"/>
            <a:r>
              <a:rPr lang="fi-FI" noProof="0" dirty="0" smtClean="0"/>
              <a:t>kolmas taso</a:t>
            </a:r>
          </a:p>
          <a:p>
            <a:pPr lvl="3"/>
            <a:r>
              <a:rPr lang="fi-FI" noProof="0" dirty="0" smtClean="0"/>
              <a:t>neljäs taso</a:t>
            </a:r>
          </a:p>
          <a:p>
            <a:pPr lvl="4"/>
            <a:r>
              <a:rPr lang="fi-FI" noProof="0" dirty="0" smtClean="0"/>
              <a:t>viides taso</a:t>
            </a:r>
            <a:endParaRPr lang="fi-FI" noProof="0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kstidia - sininen raa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äivämäärän paikkamerkki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2016</a:t>
            </a:r>
            <a:endParaRPr lang="fi-FI" dirty="0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A97E666-1A35-4E4E-B444-5E7458B1B7A1}" type="slidenum">
              <a:rPr lang="fi-FI" smtClean="0"/>
              <a:pPr>
                <a:defRPr/>
              </a:pPr>
              <a:t>‹#›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9" name="Otsikko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11" name="Tekstin paikkamerkki 10"/>
          <p:cNvSpPr>
            <a:spLocks noGrp="1"/>
          </p:cNvSpPr>
          <p:nvPr>
            <p:ph type="body" sz="quarter" idx="13"/>
          </p:nvPr>
        </p:nvSpPr>
        <p:spPr>
          <a:xfrm>
            <a:off x="1115616" y="1628800"/>
            <a:ext cx="7734697" cy="4176464"/>
          </a:xfrm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572679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idia - sininen raa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äivämäärän paikkamerkki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2015</a:t>
            </a:r>
            <a:endParaRPr lang="fi-FI" dirty="0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A97E666-1A35-4E4E-B444-5E7458B1B7A1}" type="slidenum">
              <a:rPr lang="fi-FI" smtClean="0"/>
              <a:pPr>
                <a:defRPr/>
              </a:pPr>
              <a:t>‹#›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9" name="Otsikko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11" name="Tekstin paikkamerkki 10"/>
          <p:cNvSpPr>
            <a:spLocks noGrp="1"/>
          </p:cNvSpPr>
          <p:nvPr>
            <p:ph type="body" sz="quarter" idx="13"/>
          </p:nvPr>
        </p:nvSpPr>
        <p:spPr>
          <a:xfrm>
            <a:off x="1115616" y="1628800"/>
            <a:ext cx="7734697" cy="4176464"/>
          </a:xfrm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ain otsikko - sininen raa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2015</a:t>
            </a:r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A97E666-1A35-4E4E-B444-5E7458B1B7A1}" type="slidenum">
              <a:rPr lang="fi-FI" smtClean="0"/>
              <a:pPr>
                <a:defRPr/>
              </a:pPr>
              <a:t>‹#›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i-FI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ko sivun kuva - sininenraa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isällön paikkamerkki 2"/>
          <p:cNvSpPr>
            <a:spLocks noGrp="1"/>
          </p:cNvSpPr>
          <p:nvPr>
            <p:ph idx="1" hasCustomPrompt="1"/>
          </p:nvPr>
        </p:nvSpPr>
        <p:spPr>
          <a:xfrm>
            <a:off x="558024" y="332656"/>
            <a:ext cx="8166745" cy="5472608"/>
          </a:xfrm>
        </p:spPr>
        <p:txBody>
          <a:bodyPr/>
          <a:lstStyle>
            <a:lvl1pPr>
              <a:lnSpc>
                <a:spcPct val="100000"/>
              </a:lnSpc>
              <a:spcBef>
                <a:spcPts val="400"/>
              </a:spcBef>
              <a:buNone/>
              <a:defRPr baseline="0"/>
            </a:lvl1pPr>
            <a:lvl2pPr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defRPr/>
            </a:lvl2pPr>
            <a:lvl3pPr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defRPr/>
            </a:lvl3pPr>
            <a:lvl4pPr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defRPr/>
            </a:lvl4pPr>
            <a:lvl5pPr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fi-FI" dirty="0" smtClean="0"/>
              <a:t>Lisää kuva, taulukko, </a:t>
            </a:r>
            <a:r>
              <a:rPr lang="fi-FI" dirty="0" err="1" smtClean="0"/>
              <a:t>graafi</a:t>
            </a:r>
            <a:r>
              <a:rPr lang="fi-FI" dirty="0" smtClean="0"/>
              <a:t> tai video napsauttamalla ikonia</a:t>
            </a:r>
            <a:endParaRPr lang="fi-FI" dirty="0"/>
          </a:p>
        </p:txBody>
      </p:sp>
      <p:sp>
        <p:nvSpPr>
          <p:cNvPr id="9" name="Päivämäärän paikkamerkki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2015</a:t>
            </a:r>
            <a:endParaRPr lang="fi-FI"/>
          </a:p>
        </p:txBody>
      </p:sp>
      <p:sp>
        <p:nvSpPr>
          <p:cNvPr id="10" name="Dian numeron paikkamerkki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A97E666-1A35-4E4E-B444-5E7458B1B7A1}" type="slidenum">
              <a:rPr lang="fi-FI" smtClean="0"/>
              <a:pPr>
                <a:defRPr/>
              </a:pPr>
              <a:t>‹#›</a:t>
            </a:fld>
            <a:endParaRPr lang="fi-FI"/>
          </a:p>
        </p:txBody>
      </p:sp>
      <p:sp>
        <p:nvSpPr>
          <p:cNvPr id="11" name="Alatunnisteen paikkamerkki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i-FI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älidia - Eloisa ikä sininen raa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Kuva 24" descr="Innokyla_eloisaika_1.jpg"/>
          <p:cNvPicPr>
            <a:picLocks noChangeAspect="1"/>
          </p:cNvPicPr>
          <p:nvPr userDrawn="1"/>
        </p:nvPicPr>
        <p:blipFill>
          <a:blip r:embed="rId2" cstate="print"/>
          <a:srcRect l="6828" r="5128"/>
          <a:stretch>
            <a:fillRect/>
          </a:stretch>
        </p:blipFill>
        <p:spPr>
          <a:xfrm>
            <a:off x="0" y="9236"/>
            <a:ext cx="9144000" cy="6760148"/>
          </a:xfrm>
          <a:prstGeom prst="rect">
            <a:avLst/>
          </a:prstGeom>
        </p:spPr>
      </p:pic>
      <p:sp>
        <p:nvSpPr>
          <p:cNvPr id="40" name="Pyöristetty suorakulmio 39"/>
          <p:cNvSpPr/>
          <p:nvPr userDrawn="1"/>
        </p:nvSpPr>
        <p:spPr bwMode="auto">
          <a:xfrm>
            <a:off x="683569" y="5191438"/>
            <a:ext cx="1296144" cy="524799"/>
          </a:xfrm>
          <a:prstGeom prst="round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i-FI"/>
          </a:p>
        </p:txBody>
      </p:sp>
      <p:sp>
        <p:nvSpPr>
          <p:cNvPr id="41" name="Suorakulmainen kolmio 40"/>
          <p:cNvSpPr/>
          <p:nvPr userDrawn="1"/>
        </p:nvSpPr>
        <p:spPr bwMode="auto">
          <a:xfrm flipH="1">
            <a:off x="1026178" y="5047422"/>
            <a:ext cx="167729" cy="167729"/>
          </a:xfrm>
          <a:prstGeom prst="rtTriangl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i-FI"/>
          </a:p>
        </p:txBody>
      </p:sp>
      <p:sp>
        <p:nvSpPr>
          <p:cNvPr id="42" name="Tekstikehys 41"/>
          <p:cNvSpPr txBox="1"/>
          <p:nvPr userDrawn="1"/>
        </p:nvSpPr>
        <p:spPr>
          <a:xfrm>
            <a:off x="691063" y="5228913"/>
            <a:ext cx="1288649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40"/>
              </a:lnSpc>
            </a:pPr>
            <a:r>
              <a:rPr lang="fi-FI" sz="1200" b="1" dirty="0" smtClean="0"/>
              <a:t>REIJA</a:t>
            </a:r>
          </a:p>
          <a:p>
            <a:pPr>
              <a:lnSpc>
                <a:spcPts val="1440"/>
              </a:lnSpc>
            </a:pPr>
            <a:r>
              <a:rPr lang="fi-FI" sz="1000" dirty="0" smtClean="0"/>
              <a:t>Ohjelmapäällikkö</a:t>
            </a:r>
            <a:endParaRPr lang="fi-FI" sz="1000" dirty="0"/>
          </a:p>
        </p:txBody>
      </p:sp>
      <p:sp>
        <p:nvSpPr>
          <p:cNvPr id="43" name="Pyöristetty suorakulmio 42"/>
          <p:cNvSpPr/>
          <p:nvPr userDrawn="1"/>
        </p:nvSpPr>
        <p:spPr bwMode="auto">
          <a:xfrm>
            <a:off x="6299589" y="3237830"/>
            <a:ext cx="1495902" cy="524799"/>
          </a:xfrm>
          <a:prstGeom prst="round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i-FI"/>
          </a:p>
        </p:txBody>
      </p:sp>
      <p:sp>
        <p:nvSpPr>
          <p:cNvPr id="44" name="Tekstikehys 43"/>
          <p:cNvSpPr txBox="1"/>
          <p:nvPr userDrawn="1"/>
        </p:nvSpPr>
        <p:spPr>
          <a:xfrm>
            <a:off x="6307083" y="3275305"/>
            <a:ext cx="1620348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40"/>
              </a:lnSpc>
            </a:pPr>
            <a:r>
              <a:rPr lang="fi-FI" sz="1200" b="1" dirty="0" smtClean="0"/>
              <a:t>TIINA</a:t>
            </a:r>
          </a:p>
          <a:p>
            <a:pPr>
              <a:lnSpc>
                <a:spcPts val="1440"/>
              </a:lnSpc>
            </a:pPr>
            <a:r>
              <a:rPr lang="fi-FI" sz="1000" dirty="0" smtClean="0"/>
              <a:t>Viestintäkoordinaattori</a:t>
            </a:r>
            <a:endParaRPr lang="fi-FI" sz="1000" dirty="0"/>
          </a:p>
        </p:txBody>
      </p:sp>
      <p:sp>
        <p:nvSpPr>
          <p:cNvPr id="45" name="Pyöristetty suorakulmio 44"/>
          <p:cNvSpPr/>
          <p:nvPr userDrawn="1"/>
        </p:nvSpPr>
        <p:spPr bwMode="auto">
          <a:xfrm>
            <a:off x="7127849" y="4965735"/>
            <a:ext cx="1476599" cy="524799"/>
          </a:xfrm>
          <a:prstGeom prst="round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i-FI"/>
          </a:p>
        </p:txBody>
      </p:sp>
      <p:sp>
        <p:nvSpPr>
          <p:cNvPr id="46" name="Suorakulmainen kolmio 45"/>
          <p:cNvSpPr/>
          <p:nvPr userDrawn="1"/>
        </p:nvSpPr>
        <p:spPr bwMode="auto">
          <a:xfrm flipH="1">
            <a:off x="7927431" y="4797152"/>
            <a:ext cx="167729" cy="167729"/>
          </a:xfrm>
          <a:prstGeom prst="rtTriangl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i-FI"/>
          </a:p>
        </p:txBody>
      </p:sp>
      <p:sp>
        <p:nvSpPr>
          <p:cNvPr id="47" name="Tekstikehys 46"/>
          <p:cNvSpPr txBox="1"/>
          <p:nvPr userDrawn="1"/>
        </p:nvSpPr>
        <p:spPr>
          <a:xfrm>
            <a:off x="7135343" y="5003210"/>
            <a:ext cx="1469105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40"/>
              </a:lnSpc>
            </a:pPr>
            <a:r>
              <a:rPr lang="fi-FI" sz="1200" b="1" dirty="0" smtClean="0"/>
              <a:t>KATJA</a:t>
            </a:r>
          </a:p>
          <a:p>
            <a:pPr>
              <a:lnSpc>
                <a:spcPts val="1440"/>
              </a:lnSpc>
            </a:pPr>
            <a:r>
              <a:rPr lang="fi-FI" sz="1000" dirty="0" smtClean="0"/>
              <a:t>Ohjelmakoordinaattori</a:t>
            </a:r>
            <a:endParaRPr lang="fi-FI" sz="1000" dirty="0"/>
          </a:p>
        </p:txBody>
      </p:sp>
      <p:sp>
        <p:nvSpPr>
          <p:cNvPr id="48" name="Suorakulmainen kolmio 47"/>
          <p:cNvSpPr/>
          <p:nvPr userDrawn="1"/>
        </p:nvSpPr>
        <p:spPr bwMode="auto">
          <a:xfrm rot="16200000" flipV="1">
            <a:off x="6563908" y="3107576"/>
            <a:ext cx="167729" cy="167729"/>
          </a:xfrm>
          <a:prstGeom prst="rtTriangl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i-FI"/>
          </a:p>
        </p:txBody>
      </p:sp>
      <p:pic>
        <p:nvPicPr>
          <p:cNvPr id="49" name="Kuva 48" descr="Innokyla_RAAMIT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-1448" y="-3482"/>
            <a:ext cx="9144000" cy="6861482"/>
          </a:xfrm>
          <a:prstGeom prst="rect">
            <a:avLst/>
          </a:prstGeom>
        </p:spPr>
      </p:pic>
      <p:sp>
        <p:nvSpPr>
          <p:cNvPr id="27" name="Päivämäärän paikkamerkki 2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2015</a:t>
            </a:r>
            <a:endParaRPr lang="fi-FI"/>
          </a:p>
        </p:txBody>
      </p:sp>
      <p:sp>
        <p:nvSpPr>
          <p:cNvPr id="28" name="Dian numeron paikkamerkki 2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A97E666-1A35-4E4E-B444-5E7458B1B7A1}" type="slidenum">
              <a:rPr lang="fi-FI" smtClean="0"/>
              <a:pPr>
                <a:defRPr/>
              </a:pPr>
              <a:t>‹#›</a:t>
            </a:fld>
            <a:endParaRPr lang="fi-FI"/>
          </a:p>
        </p:txBody>
      </p:sp>
      <p:sp>
        <p:nvSpPr>
          <p:cNvPr id="29" name="Alatunnisteen paikkamerkki 2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26" name="Pyöristetty suorakulmio 25"/>
          <p:cNvSpPr/>
          <p:nvPr userDrawn="1"/>
        </p:nvSpPr>
        <p:spPr bwMode="auto">
          <a:xfrm rot="10800000">
            <a:off x="0" y="286475"/>
            <a:ext cx="5796134" cy="1291060"/>
          </a:xfrm>
          <a:prstGeom prst="roundRect">
            <a:avLst/>
          </a:prstGeom>
          <a:solidFill>
            <a:srgbClr val="89CBD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i-FI"/>
          </a:p>
        </p:txBody>
      </p:sp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3568" y="532088"/>
            <a:ext cx="4752528" cy="864096"/>
          </a:xfrm>
        </p:spPr>
        <p:txBody>
          <a:bodyPr anchor="ctr">
            <a:normAutofit/>
          </a:bodyPr>
          <a:lstStyle>
            <a:lvl1pPr algn="l">
              <a:lnSpc>
                <a:spcPts val="3200"/>
              </a:lnSpc>
              <a:defRPr sz="3200">
                <a:solidFill>
                  <a:schemeClr val="bg1"/>
                </a:solidFill>
              </a:defRPr>
            </a:lvl1pPr>
          </a:lstStyle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älidia - Eloisa ikä työpöytä sininen raa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Kuva 24" descr="Innokyla_eloisaika_3.jpg"/>
          <p:cNvPicPr>
            <a:picLocks noChangeAspect="1"/>
          </p:cNvPicPr>
          <p:nvPr userDrawn="1"/>
        </p:nvPicPr>
        <p:blipFill>
          <a:blip r:embed="rId2" cstate="print"/>
          <a:srcRect l="8966"/>
          <a:stretch>
            <a:fillRect/>
          </a:stretch>
        </p:blipFill>
        <p:spPr>
          <a:xfrm>
            <a:off x="0" y="-1556"/>
            <a:ext cx="9144000" cy="6693361"/>
          </a:xfrm>
          <a:prstGeom prst="rect">
            <a:avLst/>
          </a:prstGeom>
        </p:spPr>
      </p:pic>
      <p:sp>
        <p:nvSpPr>
          <p:cNvPr id="13" name="Pyöristetty suorakulmio 12"/>
          <p:cNvSpPr/>
          <p:nvPr userDrawn="1"/>
        </p:nvSpPr>
        <p:spPr bwMode="auto">
          <a:xfrm rot="10800000">
            <a:off x="2668219" y="3941579"/>
            <a:ext cx="1704087" cy="480342"/>
          </a:xfrm>
          <a:prstGeom prst="roundRect">
            <a:avLst/>
          </a:prstGeom>
          <a:solidFill>
            <a:srgbClr val="CCDC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i-FI"/>
          </a:p>
        </p:txBody>
      </p:sp>
      <p:sp>
        <p:nvSpPr>
          <p:cNvPr id="14" name="Tekstikehys 13"/>
          <p:cNvSpPr txBox="1"/>
          <p:nvPr userDrawn="1"/>
        </p:nvSpPr>
        <p:spPr>
          <a:xfrm>
            <a:off x="2668219" y="4013586"/>
            <a:ext cx="16833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1400" smtClean="0">
                <a:solidFill>
                  <a:schemeClr val="bg1"/>
                </a:solidFill>
              </a:rPr>
              <a:t>Yhteistyötilat</a:t>
            </a:r>
            <a:endParaRPr lang="fi-FI" sz="1400">
              <a:solidFill>
                <a:schemeClr val="bg1"/>
              </a:solidFill>
            </a:endParaRPr>
          </a:p>
        </p:txBody>
      </p:sp>
      <p:sp>
        <p:nvSpPr>
          <p:cNvPr id="15" name="Suorakulmainen kolmio 14"/>
          <p:cNvSpPr/>
          <p:nvPr userDrawn="1"/>
        </p:nvSpPr>
        <p:spPr bwMode="auto">
          <a:xfrm rot="10800000" flipV="1">
            <a:off x="2950516" y="3787210"/>
            <a:ext cx="167729" cy="167729"/>
          </a:xfrm>
          <a:prstGeom prst="rtTriangle">
            <a:avLst/>
          </a:prstGeom>
          <a:solidFill>
            <a:srgbClr val="CCDC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i-FI"/>
          </a:p>
        </p:txBody>
      </p:sp>
      <p:sp>
        <p:nvSpPr>
          <p:cNvPr id="16" name="Pyöristetty suorakulmio 15"/>
          <p:cNvSpPr/>
          <p:nvPr userDrawn="1"/>
        </p:nvSpPr>
        <p:spPr bwMode="auto">
          <a:xfrm>
            <a:off x="4345826" y="3202189"/>
            <a:ext cx="1224136" cy="480342"/>
          </a:xfrm>
          <a:prstGeom prst="roundRect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i-FI"/>
          </a:p>
        </p:txBody>
      </p:sp>
      <p:sp>
        <p:nvSpPr>
          <p:cNvPr id="17" name="Tekstikehys 16"/>
          <p:cNvSpPr txBox="1"/>
          <p:nvPr userDrawn="1"/>
        </p:nvSpPr>
        <p:spPr>
          <a:xfrm>
            <a:off x="4345826" y="3274196"/>
            <a:ext cx="1224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1400" smtClean="0">
                <a:solidFill>
                  <a:schemeClr val="bg1"/>
                </a:solidFill>
              </a:rPr>
              <a:t>Hankepankki</a:t>
            </a:r>
            <a:endParaRPr lang="fi-FI" sz="1400">
              <a:solidFill>
                <a:schemeClr val="bg1"/>
              </a:solidFill>
            </a:endParaRPr>
          </a:p>
        </p:txBody>
      </p:sp>
      <p:sp>
        <p:nvSpPr>
          <p:cNvPr id="18" name="Suorakulmainen kolmio 17"/>
          <p:cNvSpPr/>
          <p:nvPr userDrawn="1"/>
        </p:nvSpPr>
        <p:spPr bwMode="auto">
          <a:xfrm flipV="1">
            <a:off x="4845058" y="3664075"/>
            <a:ext cx="167729" cy="167729"/>
          </a:xfrm>
          <a:prstGeom prst="rtTriangl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i-FI"/>
          </a:p>
        </p:txBody>
      </p:sp>
      <p:sp>
        <p:nvSpPr>
          <p:cNvPr id="19" name="Pyöristetty suorakulmio 18"/>
          <p:cNvSpPr/>
          <p:nvPr userDrawn="1"/>
        </p:nvSpPr>
        <p:spPr bwMode="auto">
          <a:xfrm>
            <a:off x="4508854" y="4240398"/>
            <a:ext cx="1800200" cy="576064"/>
          </a:xfrm>
          <a:prstGeom prst="roundRect">
            <a:avLst/>
          </a:prstGeom>
          <a:solidFill>
            <a:srgbClr val="F7403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i-FI"/>
          </a:p>
        </p:txBody>
      </p:sp>
      <p:sp>
        <p:nvSpPr>
          <p:cNvPr id="20" name="Tekstikehys 19"/>
          <p:cNvSpPr txBox="1"/>
          <p:nvPr userDrawn="1"/>
        </p:nvSpPr>
        <p:spPr>
          <a:xfrm>
            <a:off x="4508854" y="4332312"/>
            <a:ext cx="1800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2000" smtClean="0">
                <a:solidFill>
                  <a:schemeClr val="bg1"/>
                </a:solidFill>
              </a:rPr>
              <a:t>Innopajat</a:t>
            </a:r>
            <a:endParaRPr lang="fi-FI" sz="2000">
              <a:solidFill>
                <a:schemeClr val="bg1"/>
              </a:solidFill>
            </a:endParaRPr>
          </a:p>
        </p:txBody>
      </p:sp>
      <p:sp>
        <p:nvSpPr>
          <p:cNvPr id="21" name="Suorakulmainen kolmio 20"/>
          <p:cNvSpPr/>
          <p:nvPr userDrawn="1"/>
        </p:nvSpPr>
        <p:spPr bwMode="auto">
          <a:xfrm flipV="1">
            <a:off x="4885886" y="4798006"/>
            <a:ext cx="167729" cy="167729"/>
          </a:xfrm>
          <a:prstGeom prst="rtTriangle">
            <a:avLst/>
          </a:prstGeom>
          <a:solidFill>
            <a:srgbClr val="F7403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i-FI"/>
          </a:p>
        </p:txBody>
      </p:sp>
      <p:sp>
        <p:nvSpPr>
          <p:cNvPr id="22" name="Pyöristetty suorakulmio 21"/>
          <p:cNvSpPr/>
          <p:nvPr userDrawn="1"/>
        </p:nvSpPr>
        <p:spPr bwMode="auto">
          <a:xfrm>
            <a:off x="6084167" y="2976293"/>
            <a:ext cx="2088233" cy="480342"/>
          </a:xfrm>
          <a:prstGeom prst="roundRect">
            <a:avLst/>
          </a:prstGeom>
          <a:solidFill>
            <a:srgbClr val="CCDC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i-FI"/>
          </a:p>
        </p:txBody>
      </p:sp>
      <p:sp>
        <p:nvSpPr>
          <p:cNvPr id="23" name="Tekstikehys 22"/>
          <p:cNvSpPr txBox="1"/>
          <p:nvPr userDrawn="1"/>
        </p:nvSpPr>
        <p:spPr>
          <a:xfrm>
            <a:off x="6084168" y="3048300"/>
            <a:ext cx="2088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1400" smtClean="0">
                <a:solidFill>
                  <a:schemeClr val="bg1"/>
                </a:solidFill>
              </a:rPr>
              <a:t>Kehittämismenetelmät</a:t>
            </a:r>
            <a:endParaRPr lang="fi-FI" sz="1400">
              <a:solidFill>
                <a:schemeClr val="bg1"/>
              </a:solidFill>
            </a:endParaRPr>
          </a:p>
        </p:txBody>
      </p:sp>
      <p:sp>
        <p:nvSpPr>
          <p:cNvPr id="24" name="Suorakulmainen kolmio 23"/>
          <p:cNvSpPr/>
          <p:nvPr userDrawn="1"/>
        </p:nvSpPr>
        <p:spPr bwMode="auto">
          <a:xfrm flipV="1">
            <a:off x="6583400" y="3438179"/>
            <a:ext cx="167729" cy="167729"/>
          </a:xfrm>
          <a:prstGeom prst="rtTriangle">
            <a:avLst/>
          </a:prstGeom>
          <a:solidFill>
            <a:srgbClr val="CCDC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i-FI"/>
          </a:p>
        </p:txBody>
      </p:sp>
      <p:pic>
        <p:nvPicPr>
          <p:cNvPr id="29" name="Kuva 28" descr="Innokyla_RAAMIT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-12394"/>
            <a:ext cx="9144000" cy="6870394"/>
          </a:xfrm>
          <a:prstGeom prst="rect">
            <a:avLst/>
          </a:prstGeom>
        </p:spPr>
      </p:pic>
      <p:sp>
        <p:nvSpPr>
          <p:cNvPr id="27" name="Pyöristetty suorakulmio 26"/>
          <p:cNvSpPr/>
          <p:nvPr userDrawn="1"/>
        </p:nvSpPr>
        <p:spPr bwMode="auto">
          <a:xfrm rot="10800000">
            <a:off x="0" y="286475"/>
            <a:ext cx="5796134" cy="1291060"/>
          </a:xfrm>
          <a:prstGeom prst="roundRect">
            <a:avLst/>
          </a:prstGeom>
          <a:solidFill>
            <a:srgbClr val="89CBD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i-FI"/>
          </a:p>
        </p:txBody>
      </p:sp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3568" y="513616"/>
            <a:ext cx="4886394" cy="864096"/>
          </a:xfrm>
        </p:spPr>
        <p:txBody>
          <a:bodyPr anchor="ctr">
            <a:normAutofit/>
          </a:bodyPr>
          <a:lstStyle>
            <a:lvl1pPr algn="l">
              <a:lnSpc>
                <a:spcPts val="3200"/>
              </a:lnSpc>
              <a:defRPr sz="3200">
                <a:solidFill>
                  <a:schemeClr val="bg1"/>
                </a:solidFill>
              </a:defRPr>
            </a:lvl1pPr>
          </a:lstStyle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4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2015</a:t>
            </a:r>
            <a:endParaRPr lang="fi-FI"/>
          </a:p>
        </p:txBody>
      </p:sp>
      <p:sp>
        <p:nvSpPr>
          <p:cNvPr id="5" name="Dian numeron paikkamerkki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44C936-F3C0-4715-AE83-9A615351552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31" name="Alatunnisteen paikkamerkki 3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i-FI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älidia - Rovaniemi sininen raa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Kuva 24" descr="Innokyla_rovaniemi_2.jpg"/>
          <p:cNvPicPr>
            <a:picLocks noChangeAspect="1"/>
          </p:cNvPicPr>
          <p:nvPr userDrawn="1"/>
        </p:nvPicPr>
        <p:blipFill>
          <a:blip r:embed="rId2" cstate="print"/>
          <a:srcRect l="16146" t="13701" r="6798"/>
          <a:stretch>
            <a:fillRect/>
          </a:stretch>
        </p:blipFill>
        <p:spPr>
          <a:xfrm>
            <a:off x="0" y="9179"/>
            <a:ext cx="9144000" cy="6665006"/>
          </a:xfrm>
          <a:prstGeom prst="rect">
            <a:avLst/>
          </a:prstGeom>
        </p:spPr>
      </p:pic>
      <p:sp>
        <p:nvSpPr>
          <p:cNvPr id="27" name="Pyöristetty suorakulmio 26"/>
          <p:cNvSpPr/>
          <p:nvPr userDrawn="1"/>
        </p:nvSpPr>
        <p:spPr bwMode="auto">
          <a:xfrm>
            <a:off x="460049" y="3645024"/>
            <a:ext cx="1807695" cy="524799"/>
          </a:xfrm>
          <a:prstGeom prst="round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i-FI"/>
          </a:p>
        </p:txBody>
      </p:sp>
      <p:sp>
        <p:nvSpPr>
          <p:cNvPr id="28" name="Suorakulmainen kolmio 27"/>
          <p:cNvSpPr/>
          <p:nvPr userDrawn="1"/>
        </p:nvSpPr>
        <p:spPr bwMode="auto">
          <a:xfrm flipH="1">
            <a:off x="802659" y="3501008"/>
            <a:ext cx="167729" cy="167729"/>
          </a:xfrm>
          <a:prstGeom prst="rtTriangl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i-FI"/>
          </a:p>
        </p:txBody>
      </p:sp>
      <p:sp>
        <p:nvSpPr>
          <p:cNvPr id="29" name="Tekstikehys 28"/>
          <p:cNvSpPr txBox="1"/>
          <p:nvPr userDrawn="1"/>
        </p:nvSpPr>
        <p:spPr>
          <a:xfrm>
            <a:off x="467544" y="3682499"/>
            <a:ext cx="1907705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40"/>
              </a:lnSpc>
            </a:pPr>
            <a:r>
              <a:rPr lang="fi-FI" sz="1200" b="1" dirty="0" smtClean="0"/>
              <a:t>JUKKA</a:t>
            </a:r>
          </a:p>
          <a:p>
            <a:pPr>
              <a:lnSpc>
                <a:spcPts val="1440"/>
              </a:lnSpc>
            </a:pPr>
            <a:r>
              <a:rPr lang="fi-FI" sz="1000" dirty="0" smtClean="0"/>
              <a:t>Verkostotyön koordinaattori</a:t>
            </a:r>
            <a:endParaRPr lang="fi-FI" sz="1000" dirty="0"/>
          </a:p>
        </p:txBody>
      </p:sp>
      <p:sp>
        <p:nvSpPr>
          <p:cNvPr id="30" name="Pyöristetty suorakulmio 29"/>
          <p:cNvSpPr/>
          <p:nvPr userDrawn="1"/>
        </p:nvSpPr>
        <p:spPr bwMode="auto">
          <a:xfrm>
            <a:off x="7372818" y="4965735"/>
            <a:ext cx="1439550" cy="524799"/>
          </a:xfrm>
          <a:prstGeom prst="round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i-FI"/>
          </a:p>
        </p:txBody>
      </p:sp>
      <p:sp>
        <p:nvSpPr>
          <p:cNvPr id="31" name="Tekstikehys 30"/>
          <p:cNvSpPr txBox="1"/>
          <p:nvPr userDrawn="1"/>
        </p:nvSpPr>
        <p:spPr>
          <a:xfrm>
            <a:off x="7380312" y="5003210"/>
            <a:ext cx="1432055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40"/>
              </a:lnSpc>
            </a:pPr>
            <a:r>
              <a:rPr lang="fi-FI" sz="1200" b="1" dirty="0" smtClean="0"/>
              <a:t>MAIJA</a:t>
            </a:r>
          </a:p>
          <a:p>
            <a:pPr>
              <a:lnSpc>
                <a:spcPts val="1440"/>
              </a:lnSpc>
            </a:pPr>
            <a:r>
              <a:rPr lang="fi-FI" sz="1000" dirty="0" smtClean="0"/>
              <a:t>Päiväkodin johtaja</a:t>
            </a:r>
            <a:endParaRPr lang="fi-FI" sz="1000" dirty="0"/>
          </a:p>
        </p:txBody>
      </p:sp>
      <p:sp>
        <p:nvSpPr>
          <p:cNvPr id="32" name="Pyöristetty suorakulmio 31"/>
          <p:cNvSpPr/>
          <p:nvPr userDrawn="1"/>
        </p:nvSpPr>
        <p:spPr bwMode="auto">
          <a:xfrm>
            <a:off x="2044226" y="4514329"/>
            <a:ext cx="1183335" cy="524799"/>
          </a:xfrm>
          <a:prstGeom prst="round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i-FI"/>
          </a:p>
        </p:txBody>
      </p:sp>
      <p:sp>
        <p:nvSpPr>
          <p:cNvPr id="33" name="Suorakulmainen kolmio 32"/>
          <p:cNvSpPr/>
          <p:nvPr userDrawn="1"/>
        </p:nvSpPr>
        <p:spPr bwMode="auto">
          <a:xfrm flipH="1">
            <a:off x="2843808" y="4345746"/>
            <a:ext cx="167729" cy="167729"/>
          </a:xfrm>
          <a:prstGeom prst="rtTriangl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i-FI"/>
          </a:p>
        </p:txBody>
      </p:sp>
      <p:sp>
        <p:nvSpPr>
          <p:cNvPr id="34" name="Tekstikehys 33"/>
          <p:cNvSpPr txBox="1"/>
          <p:nvPr userDrawn="1"/>
        </p:nvSpPr>
        <p:spPr>
          <a:xfrm>
            <a:off x="2051720" y="4551804"/>
            <a:ext cx="1175841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40"/>
              </a:lnSpc>
            </a:pPr>
            <a:r>
              <a:rPr lang="fi-FI" sz="1200" b="1" dirty="0" smtClean="0"/>
              <a:t>KAISA</a:t>
            </a:r>
          </a:p>
          <a:p>
            <a:pPr>
              <a:lnSpc>
                <a:spcPts val="1440"/>
              </a:lnSpc>
            </a:pPr>
            <a:r>
              <a:rPr lang="fi-FI" sz="1000" dirty="0" smtClean="0"/>
              <a:t>Osastonhoitaja</a:t>
            </a:r>
            <a:endParaRPr lang="fi-FI" sz="1000" dirty="0"/>
          </a:p>
        </p:txBody>
      </p:sp>
      <p:sp>
        <p:nvSpPr>
          <p:cNvPr id="35" name="Suorakulmainen kolmio 34"/>
          <p:cNvSpPr/>
          <p:nvPr userDrawn="1"/>
        </p:nvSpPr>
        <p:spPr bwMode="auto">
          <a:xfrm rot="16200000" flipV="1">
            <a:off x="7637137" y="4835481"/>
            <a:ext cx="167729" cy="167729"/>
          </a:xfrm>
          <a:prstGeom prst="rtTriangl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i-FI"/>
          </a:p>
        </p:txBody>
      </p:sp>
      <p:pic>
        <p:nvPicPr>
          <p:cNvPr id="38" name="Kuva 37" descr="Innokyla_RAAMIT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72990"/>
          </a:xfrm>
          <a:prstGeom prst="rect">
            <a:avLst/>
          </a:prstGeom>
        </p:spPr>
      </p:pic>
      <p:sp>
        <p:nvSpPr>
          <p:cNvPr id="36" name="Pyöristetty suorakulmio 35"/>
          <p:cNvSpPr/>
          <p:nvPr userDrawn="1"/>
        </p:nvSpPr>
        <p:spPr bwMode="auto">
          <a:xfrm rot="10800000">
            <a:off x="0" y="286475"/>
            <a:ext cx="5796134" cy="1291060"/>
          </a:xfrm>
          <a:prstGeom prst="roundRect">
            <a:avLst/>
          </a:prstGeom>
          <a:solidFill>
            <a:srgbClr val="89CBD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i-FI"/>
          </a:p>
        </p:txBody>
      </p:sp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3568" y="513616"/>
            <a:ext cx="4886394" cy="864096"/>
          </a:xfrm>
        </p:spPr>
        <p:txBody>
          <a:bodyPr anchor="ctr">
            <a:normAutofit/>
          </a:bodyPr>
          <a:lstStyle>
            <a:lvl1pPr algn="l">
              <a:lnSpc>
                <a:spcPts val="3200"/>
              </a:lnSpc>
              <a:defRPr sz="3200">
                <a:solidFill>
                  <a:schemeClr val="bg1"/>
                </a:solidFill>
              </a:defRPr>
            </a:lvl1pPr>
          </a:lstStyle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40" name="Päivämäärän paikkamerkki 3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2015</a:t>
            </a:r>
            <a:endParaRPr lang="fi-FI"/>
          </a:p>
        </p:txBody>
      </p:sp>
      <p:sp>
        <p:nvSpPr>
          <p:cNvPr id="41" name="Dian numeron paikkamerkki 4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A97E666-1A35-4E4E-B444-5E7458B1B7A1}" type="slidenum">
              <a:rPr lang="fi-FI" smtClean="0"/>
              <a:pPr>
                <a:defRPr/>
              </a:pPr>
              <a:t>‹#›</a:t>
            </a:fld>
            <a:endParaRPr lang="fi-FI"/>
          </a:p>
        </p:txBody>
      </p:sp>
      <p:sp>
        <p:nvSpPr>
          <p:cNvPr id="42" name="Alatunnisteen paikkamerkki 4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i-FI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ain otsikko - punainen raa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äivämäärän paikkamerkki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2015</a:t>
            </a:r>
            <a:endParaRPr lang="fi-FI" dirty="0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A97E666-1A35-4E4E-B444-5E7458B1B7A1}" type="slidenum">
              <a:rPr lang="fi-FI" smtClean="0"/>
              <a:pPr>
                <a:defRPr/>
              </a:pPr>
              <a:t>‹#›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9" name="Otsikko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ko sivun kuva - punainen raa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isällön paikkamerkki 2"/>
          <p:cNvSpPr>
            <a:spLocks noGrp="1"/>
          </p:cNvSpPr>
          <p:nvPr>
            <p:ph idx="1" hasCustomPrompt="1"/>
          </p:nvPr>
        </p:nvSpPr>
        <p:spPr>
          <a:xfrm>
            <a:off x="558024" y="332656"/>
            <a:ext cx="8166745" cy="5472608"/>
          </a:xfrm>
        </p:spPr>
        <p:txBody>
          <a:bodyPr/>
          <a:lstStyle>
            <a:lvl1pPr>
              <a:lnSpc>
                <a:spcPct val="100000"/>
              </a:lnSpc>
              <a:spcBef>
                <a:spcPts val="400"/>
              </a:spcBef>
              <a:buNone/>
              <a:defRPr baseline="0"/>
            </a:lvl1pPr>
            <a:lvl2pPr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defRPr/>
            </a:lvl2pPr>
            <a:lvl3pPr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defRPr/>
            </a:lvl3pPr>
            <a:lvl4pPr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defRPr/>
            </a:lvl4pPr>
            <a:lvl5pPr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fi-FI" dirty="0" smtClean="0"/>
              <a:t>Lisää kuva, taulukko, </a:t>
            </a:r>
            <a:r>
              <a:rPr lang="fi-FI" dirty="0" err="1" smtClean="0"/>
              <a:t>graafi</a:t>
            </a:r>
            <a:r>
              <a:rPr lang="fi-FI" dirty="0" smtClean="0"/>
              <a:t> tai video napsauttamalla ikonia</a:t>
            </a:r>
            <a:endParaRPr lang="fi-FI" dirty="0"/>
          </a:p>
        </p:txBody>
      </p:sp>
      <p:sp>
        <p:nvSpPr>
          <p:cNvPr id="9" name="Päivämäärän paikkamerkki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2015</a:t>
            </a:r>
            <a:endParaRPr lang="fi-FI"/>
          </a:p>
        </p:txBody>
      </p:sp>
      <p:sp>
        <p:nvSpPr>
          <p:cNvPr id="10" name="Dian numeron paikkamerkki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A97E666-1A35-4E4E-B444-5E7458B1B7A1}" type="slidenum">
              <a:rPr lang="fi-FI" smtClean="0"/>
              <a:pPr>
                <a:defRPr/>
              </a:pPr>
              <a:t>‹#›</a:t>
            </a:fld>
            <a:endParaRPr lang="fi-FI"/>
          </a:p>
        </p:txBody>
      </p:sp>
      <p:sp>
        <p:nvSpPr>
          <p:cNvPr id="11" name="Alatunnisteen paikkamerkki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i-FI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sityksen 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Kuva 20" descr="2_hoitajaa.jpg"/>
          <p:cNvPicPr>
            <a:picLocks noChangeAspect="1"/>
          </p:cNvPicPr>
          <p:nvPr userDrawn="1"/>
        </p:nvPicPr>
        <p:blipFill>
          <a:blip r:embed="rId2" cstate="print"/>
          <a:srcRect t="6828" r="18807"/>
          <a:stretch>
            <a:fillRect/>
          </a:stretch>
        </p:blipFill>
        <p:spPr>
          <a:xfrm>
            <a:off x="179512" y="0"/>
            <a:ext cx="8964488" cy="6858000"/>
          </a:xfrm>
          <a:prstGeom prst="rect">
            <a:avLst/>
          </a:prstGeom>
        </p:spPr>
      </p:pic>
      <p:pic>
        <p:nvPicPr>
          <p:cNvPr id="10" name="Kuva 9" descr="Innokyla_RAAMIT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7" name="Pyöristetty suorakulmio 26"/>
          <p:cNvSpPr/>
          <p:nvPr userDrawn="1"/>
        </p:nvSpPr>
        <p:spPr bwMode="auto">
          <a:xfrm rot="10800000">
            <a:off x="0" y="3789041"/>
            <a:ext cx="5796134" cy="1753442"/>
          </a:xfrm>
          <a:prstGeom prst="roundRect">
            <a:avLst/>
          </a:prstGeom>
          <a:solidFill>
            <a:srgbClr val="F7403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i-FI"/>
          </a:p>
        </p:txBody>
      </p:sp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3568" y="3982562"/>
            <a:ext cx="4886394" cy="1080948"/>
          </a:xfrm>
        </p:spPr>
        <p:txBody>
          <a:bodyPr anchor="ctr" anchorCtr="0">
            <a:normAutofit/>
          </a:bodyPr>
          <a:lstStyle>
            <a:lvl1pPr algn="l">
              <a:lnSpc>
                <a:spcPts val="3600"/>
              </a:lnSpc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30" name="Tekstin paikkamerkki 29"/>
          <p:cNvSpPr>
            <a:spLocks noGrp="1"/>
          </p:cNvSpPr>
          <p:nvPr>
            <p:ph type="body" sz="quarter" idx="12"/>
          </p:nvPr>
        </p:nvSpPr>
        <p:spPr>
          <a:xfrm>
            <a:off x="684213" y="5122129"/>
            <a:ext cx="4886325" cy="360040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endParaRPr lang="fi-FI" dirty="0"/>
          </a:p>
        </p:txBody>
      </p:sp>
      <p:sp>
        <p:nvSpPr>
          <p:cNvPr id="17" name="Päivämäärän paikkamerkki 16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2015</a:t>
            </a:r>
            <a:endParaRPr lang="fi-FI" dirty="0"/>
          </a:p>
        </p:txBody>
      </p:sp>
      <p:sp>
        <p:nvSpPr>
          <p:cNvPr id="18" name="Dian numeron paikkamerkki 17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1A97E666-1A35-4E4E-B444-5E7458B1B7A1}" type="slidenum">
              <a:rPr lang="fi-FI" smtClean="0"/>
              <a:pPr>
                <a:defRPr/>
              </a:pPr>
              <a:t>‹#›</a:t>
            </a:fld>
            <a:endParaRPr lang="fi-FI"/>
          </a:p>
        </p:txBody>
      </p:sp>
      <p:sp>
        <p:nvSpPr>
          <p:cNvPr id="19" name="Alatunnisteen paikkamerkki 18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fi-FI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älidia - Eloisa ikä punainen raa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Kuva 24" descr="Innokyla_eloisaika_2.jpg"/>
          <p:cNvPicPr>
            <a:picLocks noChangeAspect="1"/>
          </p:cNvPicPr>
          <p:nvPr userDrawn="1"/>
        </p:nvPicPr>
        <p:blipFill>
          <a:blip r:embed="rId2" cstate="print"/>
          <a:srcRect l="7879" t="359" r="12120" b="13061"/>
          <a:stretch>
            <a:fillRect/>
          </a:stretch>
        </p:blipFill>
        <p:spPr>
          <a:xfrm>
            <a:off x="0" y="0"/>
            <a:ext cx="9144000" cy="6597352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Pyöristetty suorakulmio 25"/>
          <p:cNvSpPr/>
          <p:nvPr userDrawn="1"/>
        </p:nvSpPr>
        <p:spPr bwMode="auto">
          <a:xfrm>
            <a:off x="683569" y="5191438"/>
            <a:ext cx="1296144" cy="524799"/>
          </a:xfrm>
          <a:prstGeom prst="round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i-FI"/>
          </a:p>
        </p:txBody>
      </p:sp>
      <p:sp>
        <p:nvSpPr>
          <p:cNvPr id="28" name="Suorakulmainen kolmio 27"/>
          <p:cNvSpPr/>
          <p:nvPr userDrawn="1"/>
        </p:nvSpPr>
        <p:spPr bwMode="auto">
          <a:xfrm flipH="1">
            <a:off x="1026178" y="5047422"/>
            <a:ext cx="167729" cy="167729"/>
          </a:xfrm>
          <a:prstGeom prst="rtTriangl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i-FI"/>
          </a:p>
        </p:txBody>
      </p:sp>
      <p:sp>
        <p:nvSpPr>
          <p:cNvPr id="32" name="Tekstikehys 31"/>
          <p:cNvSpPr txBox="1"/>
          <p:nvPr userDrawn="1"/>
        </p:nvSpPr>
        <p:spPr>
          <a:xfrm>
            <a:off x="691063" y="5228913"/>
            <a:ext cx="1288649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40"/>
              </a:lnSpc>
            </a:pPr>
            <a:r>
              <a:rPr lang="fi-FI" sz="1200" b="1" dirty="0" smtClean="0"/>
              <a:t>REIJA</a:t>
            </a:r>
          </a:p>
          <a:p>
            <a:pPr>
              <a:lnSpc>
                <a:spcPts val="1440"/>
              </a:lnSpc>
            </a:pPr>
            <a:r>
              <a:rPr lang="fi-FI" sz="1000" dirty="0" smtClean="0"/>
              <a:t>Ohjelmapäällikkö</a:t>
            </a:r>
            <a:endParaRPr lang="fi-FI" sz="1000" dirty="0"/>
          </a:p>
        </p:txBody>
      </p:sp>
      <p:sp>
        <p:nvSpPr>
          <p:cNvPr id="33" name="Pyöristetty suorakulmio 32"/>
          <p:cNvSpPr/>
          <p:nvPr userDrawn="1"/>
        </p:nvSpPr>
        <p:spPr bwMode="auto">
          <a:xfrm>
            <a:off x="6299589" y="3237830"/>
            <a:ext cx="1495902" cy="524799"/>
          </a:xfrm>
          <a:prstGeom prst="round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i-FI"/>
          </a:p>
        </p:txBody>
      </p:sp>
      <p:sp>
        <p:nvSpPr>
          <p:cNvPr id="34" name="Tekstikehys 33"/>
          <p:cNvSpPr txBox="1"/>
          <p:nvPr userDrawn="1"/>
        </p:nvSpPr>
        <p:spPr>
          <a:xfrm>
            <a:off x="6307083" y="3275305"/>
            <a:ext cx="1620348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40"/>
              </a:lnSpc>
            </a:pPr>
            <a:r>
              <a:rPr lang="fi-FI" sz="1200" b="1" dirty="0" smtClean="0"/>
              <a:t>TIINA</a:t>
            </a:r>
          </a:p>
          <a:p>
            <a:pPr>
              <a:lnSpc>
                <a:spcPts val="1440"/>
              </a:lnSpc>
            </a:pPr>
            <a:r>
              <a:rPr lang="fi-FI" sz="1000" dirty="0" smtClean="0"/>
              <a:t>Viestintäkoordinaattori</a:t>
            </a:r>
            <a:endParaRPr lang="fi-FI" sz="1000" dirty="0"/>
          </a:p>
        </p:txBody>
      </p:sp>
      <p:sp>
        <p:nvSpPr>
          <p:cNvPr id="35" name="Pyöristetty suorakulmio 34"/>
          <p:cNvSpPr/>
          <p:nvPr userDrawn="1"/>
        </p:nvSpPr>
        <p:spPr bwMode="auto">
          <a:xfrm>
            <a:off x="7127849" y="4965735"/>
            <a:ext cx="1476599" cy="524799"/>
          </a:xfrm>
          <a:prstGeom prst="round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i-FI"/>
          </a:p>
        </p:txBody>
      </p:sp>
      <p:sp>
        <p:nvSpPr>
          <p:cNvPr id="36" name="Suorakulmainen kolmio 35"/>
          <p:cNvSpPr/>
          <p:nvPr userDrawn="1"/>
        </p:nvSpPr>
        <p:spPr bwMode="auto">
          <a:xfrm flipH="1">
            <a:off x="7927431" y="4797152"/>
            <a:ext cx="167729" cy="167729"/>
          </a:xfrm>
          <a:prstGeom prst="rtTriangl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i-FI"/>
          </a:p>
        </p:txBody>
      </p:sp>
      <p:sp>
        <p:nvSpPr>
          <p:cNvPr id="37" name="Tekstikehys 36"/>
          <p:cNvSpPr txBox="1"/>
          <p:nvPr userDrawn="1"/>
        </p:nvSpPr>
        <p:spPr>
          <a:xfrm>
            <a:off x="7135343" y="5003210"/>
            <a:ext cx="1469105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40"/>
              </a:lnSpc>
            </a:pPr>
            <a:r>
              <a:rPr lang="fi-FI" sz="1200" b="1" dirty="0" smtClean="0"/>
              <a:t>KATJA</a:t>
            </a:r>
          </a:p>
          <a:p>
            <a:pPr>
              <a:lnSpc>
                <a:spcPts val="1440"/>
              </a:lnSpc>
            </a:pPr>
            <a:r>
              <a:rPr lang="fi-FI" sz="1000" dirty="0" smtClean="0"/>
              <a:t>Ohjelmakoordinaattori</a:t>
            </a:r>
            <a:endParaRPr lang="fi-FI" sz="1000" dirty="0"/>
          </a:p>
        </p:txBody>
      </p:sp>
      <p:sp>
        <p:nvSpPr>
          <p:cNvPr id="38" name="Suorakulmainen kolmio 37"/>
          <p:cNvSpPr/>
          <p:nvPr userDrawn="1"/>
        </p:nvSpPr>
        <p:spPr bwMode="auto">
          <a:xfrm rot="16200000" flipV="1">
            <a:off x="6563908" y="3107576"/>
            <a:ext cx="167729" cy="167729"/>
          </a:xfrm>
          <a:prstGeom prst="rtTriangl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i-FI"/>
          </a:p>
        </p:txBody>
      </p:sp>
      <p:pic>
        <p:nvPicPr>
          <p:cNvPr id="41" name="Kuva 40" descr="Innokyla_RAAMIT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72990"/>
          </a:xfrm>
          <a:prstGeom prst="rect">
            <a:avLst/>
          </a:prstGeom>
        </p:spPr>
      </p:pic>
      <p:sp>
        <p:nvSpPr>
          <p:cNvPr id="29" name="Päivämäärän paikkamerkki 2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2015</a:t>
            </a:r>
            <a:endParaRPr lang="fi-FI"/>
          </a:p>
        </p:txBody>
      </p:sp>
      <p:sp>
        <p:nvSpPr>
          <p:cNvPr id="30" name="Dian numeron paikkamerkki 2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A97E666-1A35-4E4E-B444-5E7458B1B7A1}" type="slidenum">
              <a:rPr lang="fi-FI" smtClean="0"/>
              <a:pPr>
                <a:defRPr/>
              </a:pPr>
              <a:t>‹#›</a:t>
            </a:fld>
            <a:endParaRPr lang="fi-FI"/>
          </a:p>
        </p:txBody>
      </p:sp>
      <p:sp>
        <p:nvSpPr>
          <p:cNvPr id="31" name="Alatunnisteen paikkamerkki 3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39" name="Pyöristetty suorakulmio 38"/>
          <p:cNvSpPr/>
          <p:nvPr userDrawn="1"/>
        </p:nvSpPr>
        <p:spPr bwMode="auto">
          <a:xfrm rot="10800000">
            <a:off x="0" y="286475"/>
            <a:ext cx="5796134" cy="1291060"/>
          </a:xfrm>
          <a:prstGeom prst="roundRect">
            <a:avLst/>
          </a:prstGeom>
          <a:solidFill>
            <a:srgbClr val="F7403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i-FI"/>
          </a:p>
        </p:txBody>
      </p:sp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3568" y="541324"/>
            <a:ext cx="4824536" cy="864096"/>
          </a:xfrm>
        </p:spPr>
        <p:txBody>
          <a:bodyPr anchor="ctr">
            <a:normAutofit/>
          </a:bodyPr>
          <a:lstStyle>
            <a:lvl1pPr algn="l">
              <a:lnSpc>
                <a:spcPts val="3200"/>
              </a:lnSpc>
              <a:defRPr sz="3200">
                <a:solidFill>
                  <a:schemeClr val="bg1"/>
                </a:solidFill>
              </a:defRPr>
            </a:lvl1pPr>
          </a:lstStyle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älidia - Rovaniemi punainen raa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Kuva 26" descr="Innokyla_rovaniemi_1.jpg"/>
          <p:cNvPicPr>
            <a:picLocks noChangeAspect="1"/>
          </p:cNvPicPr>
          <p:nvPr userDrawn="1"/>
        </p:nvPicPr>
        <p:blipFill>
          <a:blip r:embed="rId2" cstate="print"/>
          <a:srcRect l="3976" t="768" r="4332"/>
          <a:stretch>
            <a:fillRect/>
          </a:stretch>
        </p:blipFill>
        <p:spPr>
          <a:xfrm>
            <a:off x="0" y="0"/>
            <a:ext cx="9144000" cy="6597352"/>
          </a:xfrm>
          <a:prstGeom prst="rect">
            <a:avLst/>
          </a:prstGeom>
        </p:spPr>
      </p:pic>
      <p:sp>
        <p:nvSpPr>
          <p:cNvPr id="10" name="Pyöristetty suorakulmio 9"/>
          <p:cNvSpPr/>
          <p:nvPr userDrawn="1"/>
        </p:nvSpPr>
        <p:spPr bwMode="auto">
          <a:xfrm>
            <a:off x="7164288" y="1052736"/>
            <a:ext cx="1807695" cy="524799"/>
          </a:xfrm>
          <a:prstGeom prst="round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i-FI"/>
          </a:p>
        </p:txBody>
      </p:sp>
      <p:sp>
        <p:nvSpPr>
          <p:cNvPr id="11" name="Suorakulmainen kolmio 10"/>
          <p:cNvSpPr/>
          <p:nvPr userDrawn="1"/>
        </p:nvSpPr>
        <p:spPr bwMode="auto">
          <a:xfrm flipV="1">
            <a:off x="7506898" y="1556792"/>
            <a:ext cx="167729" cy="167729"/>
          </a:xfrm>
          <a:prstGeom prst="rtTriangl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i-FI"/>
          </a:p>
        </p:txBody>
      </p:sp>
      <p:sp>
        <p:nvSpPr>
          <p:cNvPr id="12" name="Tekstikehys 11"/>
          <p:cNvSpPr txBox="1"/>
          <p:nvPr userDrawn="1"/>
        </p:nvSpPr>
        <p:spPr>
          <a:xfrm>
            <a:off x="7171783" y="1090211"/>
            <a:ext cx="1907705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40"/>
              </a:lnSpc>
            </a:pPr>
            <a:r>
              <a:rPr lang="fi-FI" sz="1200" b="1" dirty="0" smtClean="0"/>
              <a:t>JUKKA</a:t>
            </a:r>
          </a:p>
          <a:p>
            <a:pPr>
              <a:lnSpc>
                <a:spcPts val="1440"/>
              </a:lnSpc>
            </a:pPr>
            <a:r>
              <a:rPr lang="fi-FI" sz="1000" dirty="0" smtClean="0"/>
              <a:t>Verkostotyön koordinaattori</a:t>
            </a:r>
            <a:endParaRPr lang="fi-FI" sz="1000" dirty="0"/>
          </a:p>
        </p:txBody>
      </p:sp>
      <p:sp>
        <p:nvSpPr>
          <p:cNvPr id="25" name="Pyöristetty suorakulmio 24"/>
          <p:cNvSpPr/>
          <p:nvPr userDrawn="1"/>
        </p:nvSpPr>
        <p:spPr bwMode="auto">
          <a:xfrm>
            <a:off x="4572000" y="4965735"/>
            <a:ext cx="1439550" cy="524799"/>
          </a:xfrm>
          <a:prstGeom prst="round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i-FI"/>
          </a:p>
        </p:txBody>
      </p:sp>
      <p:sp>
        <p:nvSpPr>
          <p:cNvPr id="29" name="Tekstikehys 28"/>
          <p:cNvSpPr txBox="1"/>
          <p:nvPr userDrawn="1"/>
        </p:nvSpPr>
        <p:spPr>
          <a:xfrm>
            <a:off x="4579494" y="5003210"/>
            <a:ext cx="1432055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40"/>
              </a:lnSpc>
            </a:pPr>
            <a:r>
              <a:rPr lang="fi-FI" sz="1200" b="1" dirty="0" smtClean="0"/>
              <a:t>MAIJA</a:t>
            </a:r>
          </a:p>
          <a:p>
            <a:pPr>
              <a:lnSpc>
                <a:spcPts val="1440"/>
              </a:lnSpc>
            </a:pPr>
            <a:r>
              <a:rPr lang="fi-FI" sz="1000" dirty="0" smtClean="0"/>
              <a:t>Päiväkodin johtaja</a:t>
            </a:r>
            <a:endParaRPr lang="fi-FI" sz="1000" dirty="0"/>
          </a:p>
        </p:txBody>
      </p:sp>
      <p:sp>
        <p:nvSpPr>
          <p:cNvPr id="30" name="Pyöristetty suorakulmio 29"/>
          <p:cNvSpPr/>
          <p:nvPr userDrawn="1"/>
        </p:nvSpPr>
        <p:spPr bwMode="auto">
          <a:xfrm>
            <a:off x="532058" y="3318795"/>
            <a:ext cx="1183335" cy="524799"/>
          </a:xfrm>
          <a:prstGeom prst="round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i-FI"/>
          </a:p>
        </p:txBody>
      </p:sp>
      <p:sp>
        <p:nvSpPr>
          <p:cNvPr id="31" name="Suorakulmainen kolmio 30"/>
          <p:cNvSpPr/>
          <p:nvPr userDrawn="1"/>
        </p:nvSpPr>
        <p:spPr bwMode="auto">
          <a:xfrm flipH="1">
            <a:off x="1331640" y="3150212"/>
            <a:ext cx="167729" cy="167729"/>
          </a:xfrm>
          <a:prstGeom prst="rtTriangl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i-FI"/>
          </a:p>
        </p:txBody>
      </p:sp>
      <p:sp>
        <p:nvSpPr>
          <p:cNvPr id="32" name="Tekstikehys 31"/>
          <p:cNvSpPr txBox="1"/>
          <p:nvPr userDrawn="1"/>
        </p:nvSpPr>
        <p:spPr>
          <a:xfrm>
            <a:off x="539552" y="3356270"/>
            <a:ext cx="1175841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40"/>
              </a:lnSpc>
            </a:pPr>
            <a:r>
              <a:rPr lang="fi-FI" sz="1200" b="1" dirty="0" smtClean="0"/>
              <a:t>KAISA</a:t>
            </a:r>
          </a:p>
          <a:p>
            <a:pPr>
              <a:lnSpc>
                <a:spcPts val="1440"/>
              </a:lnSpc>
            </a:pPr>
            <a:r>
              <a:rPr lang="fi-FI" sz="1000" dirty="0" smtClean="0"/>
              <a:t>Osastonhoitaja</a:t>
            </a:r>
            <a:endParaRPr lang="fi-FI" sz="1000" dirty="0"/>
          </a:p>
        </p:txBody>
      </p:sp>
      <p:sp>
        <p:nvSpPr>
          <p:cNvPr id="33" name="Suorakulmainen kolmio 32"/>
          <p:cNvSpPr/>
          <p:nvPr userDrawn="1"/>
        </p:nvSpPr>
        <p:spPr bwMode="auto">
          <a:xfrm rot="16200000" flipV="1">
            <a:off x="4836319" y="4835481"/>
            <a:ext cx="167729" cy="167729"/>
          </a:xfrm>
          <a:prstGeom prst="rtTriangl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i-FI"/>
          </a:p>
        </p:txBody>
      </p:sp>
      <p:pic>
        <p:nvPicPr>
          <p:cNvPr id="26" name="Kuva 25" descr="Innokyla_RAAMIT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-1742" y="0"/>
            <a:ext cx="9144000" cy="6872933"/>
          </a:xfrm>
          <a:prstGeom prst="rect">
            <a:avLst/>
          </a:prstGeom>
        </p:spPr>
      </p:pic>
      <p:sp>
        <p:nvSpPr>
          <p:cNvPr id="4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2015</a:t>
            </a:r>
            <a:endParaRPr lang="fi-FI"/>
          </a:p>
        </p:txBody>
      </p:sp>
      <p:sp>
        <p:nvSpPr>
          <p:cNvPr id="5" name="Dian numeron paikkamerkki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44C936-F3C0-4715-AE83-9A615351552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37" name="Pyöristetty suorakulmio 36"/>
          <p:cNvSpPr/>
          <p:nvPr userDrawn="1"/>
        </p:nvSpPr>
        <p:spPr bwMode="auto">
          <a:xfrm rot="10800000">
            <a:off x="0" y="286475"/>
            <a:ext cx="5796134" cy="1291060"/>
          </a:xfrm>
          <a:prstGeom prst="roundRect">
            <a:avLst/>
          </a:prstGeom>
          <a:solidFill>
            <a:srgbClr val="F7403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i-FI"/>
          </a:p>
        </p:txBody>
      </p:sp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3568" y="469317"/>
            <a:ext cx="4752528" cy="1008112"/>
          </a:xfrm>
        </p:spPr>
        <p:txBody>
          <a:bodyPr anchor="ctr">
            <a:normAutofit/>
          </a:bodyPr>
          <a:lstStyle>
            <a:lvl1pPr algn="l">
              <a:lnSpc>
                <a:spcPts val="3200"/>
              </a:lnSpc>
              <a:defRPr sz="3200">
                <a:solidFill>
                  <a:schemeClr val="bg1"/>
                </a:solidFill>
              </a:defRPr>
            </a:lvl1pPr>
          </a:lstStyle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40" name="Alatunnisteen paikkamerkki 3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i-FI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älidia - Geneerinen punainen raami, 2 naista labrass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uva 8" descr="2_hoitajaa.jpg"/>
          <p:cNvPicPr>
            <a:picLocks noChangeAspect="1"/>
          </p:cNvPicPr>
          <p:nvPr userDrawn="1"/>
        </p:nvPicPr>
        <p:blipFill>
          <a:blip r:embed="rId2" cstate="print"/>
          <a:srcRect t="6828" r="18807"/>
          <a:stretch>
            <a:fillRect/>
          </a:stretch>
        </p:blipFill>
        <p:spPr>
          <a:xfrm>
            <a:off x="179512" y="0"/>
            <a:ext cx="8964488" cy="6858000"/>
          </a:xfrm>
          <a:prstGeom prst="rect">
            <a:avLst/>
          </a:prstGeom>
        </p:spPr>
      </p:pic>
      <p:pic>
        <p:nvPicPr>
          <p:cNvPr id="24" name="Kuva 23" descr="Innokyla_RAAMIT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8912"/>
            <a:ext cx="9144000" cy="6858000"/>
          </a:xfrm>
          <a:prstGeom prst="rect">
            <a:avLst/>
          </a:prstGeom>
        </p:spPr>
      </p:pic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3568" y="476672"/>
            <a:ext cx="3600400" cy="1500198"/>
          </a:xfrm>
        </p:spPr>
        <p:txBody>
          <a:bodyPr>
            <a:normAutofit/>
          </a:bodyPr>
          <a:lstStyle>
            <a:lvl1pPr algn="l">
              <a:lnSpc>
                <a:spcPts val="36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30" name="Pyöristetty suorakulmio 29"/>
          <p:cNvSpPr/>
          <p:nvPr userDrawn="1"/>
        </p:nvSpPr>
        <p:spPr bwMode="auto">
          <a:xfrm rot="10800000">
            <a:off x="827584" y="3596729"/>
            <a:ext cx="1704087" cy="480342"/>
          </a:xfrm>
          <a:prstGeom prst="roundRect">
            <a:avLst/>
          </a:prstGeom>
          <a:solidFill>
            <a:srgbClr val="CCDC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i-FI"/>
          </a:p>
        </p:txBody>
      </p:sp>
      <p:sp>
        <p:nvSpPr>
          <p:cNvPr id="31" name="Tekstikehys 30"/>
          <p:cNvSpPr txBox="1"/>
          <p:nvPr userDrawn="1"/>
        </p:nvSpPr>
        <p:spPr>
          <a:xfrm>
            <a:off x="827584" y="3668736"/>
            <a:ext cx="16833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1400" smtClean="0">
                <a:solidFill>
                  <a:schemeClr val="bg1"/>
                </a:solidFill>
              </a:rPr>
              <a:t>Löydä menetelmä</a:t>
            </a:r>
            <a:endParaRPr lang="fi-FI" sz="1400">
              <a:solidFill>
                <a:schemeClr val="bg1"/>
              </a:solidFill>
            </a:endParaRPr>
          </a:p>
        </p:txBody>
      </p:sp>
      <p:sp>
        <p:nvSpPr>
          <p:cNvPr id="32" name="Suorakulmainen kolmio 31"/>
          <p:cNvSpPr/>
          <p:nvPr userDrawn="1"/>
        </p:nvSpPr>
        <p:spPr bwMode="auto">
          <a:xfrm rot="10800000" flipV="1">
            <a:off x="1109881" y="3442360"/>
            <a:ext cx="167729" cy="167729"/>
          </a:xfrm>
          <a:prstGeom prst="rtTriangle">
            <a:avLst/>
          </a:prstGeom>
          <a:solidFill>
            <a:srgbClr val="CCDC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i-FI"/>
          </a:p>
        </p:txBody>
      </p:sp>
      <p:sp>
        <p:nvSpPr>
          <p:cNvPr id="33" name="Pyöristetty suorakulmio 32"/>
          <p:cNvSpPr/>
          <p:nvPr userDrawn="1"/>
        </p:nvSpPr>
        <p:spPr bwMode="auto">
          <a:xfrm>
            <a:off x="2505191" y="2996952"/>
            <a:ext cx="1224136" cy="480342"/>
          </a:xfrm>
          <a:prstGeom prst="roundRect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i-FI"/>
          </a:p>
        </p:txBody>
      </p:sp>
      <p:sp>
        <p:nvSpPr>
          <p:cNvPr id="34" name="Tekstikehys 33"/>
          <p:cNvSpPr txBox="1"/>
          <p:nvPr userDrawn="1"/>
        </p:nvSpPr>
        <p:spPr>
          <a:xfrm>
            <a:off x="2505191" y="3068959"/>
            <a:ext cx="1224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1400" smtClean="0">
                <a:solidFill>
                  <a:schemeClr val="bg1"/>
                </a:solidFill>
              </a:rPr>
              <a:t>Dokumentoi</a:t>
            </a:r>
            <a:endParaRPr lang="fi-FI" sz="1400">
              <a:solidFill>
                <a:schemeClr val="bg1"/>
              </a:solidFill>
            </a:endParaRPr>
          </a:p>
        </p:txBody>
      </p:sp>
      <p:sp>
        <p:nvSpPr>
          <p:cNvPr id="35" name="Suorakulmainen kolmio 34"/>
          <p:cNvSpPr/>
          <p:nvPr userDrawn="1"/>
        </p:nvSpPr>
        <p:spPr bwMode="auto">
          <a:xfrm flipV="1">
            <a:off x="3004423" y="3458838"/>
            <a:ext cx="167729" cy="167729"/>
          </a:xfrm>
          <a:prstGeom prst="rtTriangl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i-FI"/>
          </a:p>
        </p:txBody>
      </p:sp>
      <p:sp>
        <p:nvSpPr>
          <p:cNvPr id="36" name="Pyöristetty suorakulmio 35"/>
          <p:cNvSpPr/>
          <p:nvPr userDrawn="1"/>
        </p:nvSpPr>
        <p:spPr bwMode="auto">
          <a:xfrm>
            <a:off x="2668219" y="4035161"/>
            <a:ext cx="1800200" cy="576064"/>
          </a:xfrm>
          <a:prstGeom prst="roundRect">
            <a:avLst/>
          </a:prstGeom>
          <a:solidFill>
            <a:srgbClr val="F7403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i-FI"/>
          </a:p>
        </p:txBody>
      </p:sp>
      <p:sp>
        <p:nvSpPr>
          <p:cNvPr id="37" name="Tekstikehys 36"/>
          <p:cNvSpPr txBox="1"/>
          <p:nvPr userDrawn="1"/>
        </p:nvSpPr>
        <p:spPr>
          <a:xfrm>
            <a:off x="2668219" y="4127075"/>
            <a:ext cx="1800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2000" smtClean="0">
                <a:solidFill>
                  <a:schemeClr val="bg1"/>
                </a:solidFill>
              </a:rPr>
              <a:t>Jaa tuloksesi</a:t>
            </a:r>
            <a:endParaRPr lang="fi-FI" sz="2000">
              <a:solidFill>
                <a:schemeClr val="bg1"/>
              </a:solidFill>
            </a:endParaRPr>
          </a:p>
        </p:txBody>
      </p:sp>
      <p:sp>
        <p:nvSpPr>
          <p:cNvPr id="38" name="Suorakulmainen kolmio 37"/>
          <p:cNvSpPr/>
          <p:nvPr userDrawn="1"/>
        </p:nvSpPr>
        <p:spPr bwMode="auto">
          <a:xfrm flipV="1">
            <a:off x="3045251" y="4592769"/>
            <a:ext cx="167729" cy="167729"/>
          </a:xfrm>
          <a:prstGeom prst="rtTriangle">
            <a:avLst/>
          </a:prstGeom>
          <a:solidFill>
            <a:srgbClr val="F7403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i-FI"/>
          </a:p>
        </p:txBody>
      </p:sp>
      <p:sp>
        <p:nvSpPr>
          <p:cNvPr id="22" name="Päivämäärän paikkamerkki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2015</a:t>
            </a:r>
            <a:endParaRPr lang="fi-FI"/>
          </a:p>
        </p:txBody>
      </p:sp>
      <p:sp>
        <p:nvSpPr>
          <p:cNvPr id="23" name="Dian numeron paikkamerkki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A97E666-1A35-4E4E-B444-5E7458B1B7A1}" type="slidenum">
              <a:rPr lang="fi-FI" smtClean="0"/>
              <a:pPr>
                <a:defRPr/>
              </a:pPr>
              <a:t>‹#›</a:t>
            </a:fld>
            <a:endParaRPr lang="fi-FI"/>
          </a:p>
        </p:txBody>
      </p:sp>
      <p:sp>
        <p:nvSpPr>
          <p:cNvPr id="25" name="Alatunnisteen paikkamerkki 2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i-FI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2015</a:t>
            </a:r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34F94-613F-476D-B82E-CC4078800BD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591555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uva 13" descr="sininen-teksti2.wmf"/>
          <p:cNvPicPr>
            <a:picLocks noChangeAspect="1"/>
          </p:cNvPicPr>
          <p:nvPr userDrawn="1"/>
        </p:nvPicPr>
        <p:blipFill>
          <a:blip r:embed="rId2" cstate="print"/>
          <a:srcRect l="3401" t="19603" r="4761" b="21590"/>
          <a:stretch>
            <a:fillRect/>
          </a:stretch>
        </p:blipFill>
        <p:spPr bwMode="auto">
          <a:xfrm>
            <a:off x="857250" y="6365875"/>
            <a:ext cx="2787650" cy="309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Kuvan paikkamerkki 12"/>
          <p:cNvSpPr>
            <a:spLocks noGrp="1"/>
          </p:cNvSpPr>
          <p:nvPr>
            <p:ph type="pic" sz="quarter" idx="13"/>
          </p:nvPr>
        </p:nvSpPr>
        <p:spPr>
          <a:xfrm>
            <a:off x="-7938" y="1377950"/>
            <a:ext cx="9151938" cy="4622818"/>
          </a:xfrm>
        </p:spPr>
        <p:txBody>
          <a:bodyPr rtlCol="0">
            <a:normAutofit/>
          </a:bodyPr>
          <a:lstStyle/>
          <a:p>
            <a:pPr lvl="0"/>
            <a:endParaRPr lang="fi-FI" noProof="0"/>
          </a:p>
        </p:txBody>
      </p:sp>
      <p:sp>
        <p:nvSpPr>
          <p:cNvPr id="4" name="Päivämäärän paikkamerkki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509CC4-CA84-4571-82FF-D245BEADB990}" type="datetime1">
              <a:rPr lang="fi-FI" smtClean="0"/>
              <a:t>24.1.2017</a:t>
            </a:fld>
            <a:endParaRPr lang="fi-FI"/>
          </a:p>
        </p:txBody>
      </p:sp>
      <p:sp>
        <p:nvSpPr>
          <p:cNvPr id="5" name="Alatunnisteen paikkamerkki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Innokylä – tuo yhteen ihmisiä ja ideoita</a:t>
            </a:r>
            <a:endParaRPr lang="fi-FI"/>
          </a:p>
        </p:txBody>
      </p:sp>
      <p:sp>
        <p:nvSpPr>
          <p:cNvPr id="6" name="Dian numeron paikkamerkki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50F06E-2400-4AC8-8B6B-3ADBEE220F3F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3525917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Layout" Target="../slideLayouts/slideLayout13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6" descr="Innokyla_RAAMIT.png"/>
          <p:cNvPicPr>
            <a:picLocks noChangeAspect="1"/>
          </p:cNvPicPr>
          <p:nvPr userDrawn="1"/>
        </p:nvPicPr>
        <p:blipFill>
          <a:blip r:embed="rId1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6" name="Otsikon paikkamerkki 1"/>
          <p:cNvSpPr>
            <a:spLocks noGrp="1"/>
          </p:cNvSpPr>
          <p:nvPr>
            <p:ph type="title"/>
          </p:nvPr>
        </p:nvSpPr>
        <p:spPr bwMode="auto">
          <a:xfrm>
            <a:off x="556144" y="476672"/>
            <a:ext cx="8294169" cy="83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fi-FI" noProof="0" dirty="0" smtClean="0"/>
              <a:t>Muokkaa </a:t>
            </a:r>
            <a:r>
              <a:rPr lang="fi-FI" noProof="0" dirty="0" err="1" smtClean="0"/>
              <a:t>perustyyl</a:t>
            </a:r>
            <a:r>
              <a:rPr lang="fi-FI" noProof="0" dirty="0" smtClean="0"/>
              <a:t>. </a:t>
            </a:r>
            <a:r>
              <a:rPr lang="fi-FI" noProof="0" dirty="0" err="1" smtClean="0"/>
              <a:t>napsautt</a:t>
            </a:r>
            <a:r>
              <a:rPr lang="fi-FI" noProof="0" dirty="0" smtClean="0"/>
              <a:t>.</a:t>
            </a:r>
          </a:p>
        </p:txBody>
      </p:sp>
      <p:sp>
        <p:nvSpPr>
          <p:cNvPr id="1027" name="Tekstin paikkamerkki 2"/>
          <p:cNvSpPr>
            <a:spLocks noGrp="1"/>
          </p:cNvSpPr>
          <p:nvPr>
            <p:ph type="body" idx="1"/>
          </p:nvPr>
        </p:nvSpPr>
        <p:spPr bwMode="auto">
          <a:xfrm>
            <a:off x="1115616" y="1628800"/>
            <a:ext cx="7734697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noProof="0" dirty="0" smtClean="0"/>
              <a:t>Muokkaa tekstin perustyylejä napsauttamalla</a:t>
            </a:r>
          </a:p>
          <a:p>
            <a:pPr lvl="1"/>
            <a:r>
              <a:rPr lang="fi-FI" noProof="0" dirty="0" smtClean="0"/>
              <a:t>toinen taso</a:t>
            </a:r>
          </a:p>
          <a:p>
            <a:pPr lvl="2"/>
            <a:r>
              <a:rPr lang="fi-FI" noProof="0" dirty="0" smtClean="0"/>
              <a:t>kolmas taso</a:t>
            </a:r>
          </a:p>
          <a:p>
            <a:pPr lvl="3"/>
            <a:r>
              <a:rPr lang="fi-FI" noProof="0" dirty="0" smtClean="0"/>
              <a:t>neljäs taso</a:t>
            </a:r>
          </a:p>
          <a:p>
            <a:pPr lvl="4"/>
            <a:r>
              <a:rPr lang="fi-FI" noProof="0" dirty="0" smtClean="0"/>
              <a:t>viides taso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7739139" y="6402278"/>
            <a:ext cx="990600" cy="16995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smtClean="0"/>
              <a:t>2015</a:t>
            </a:r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8311184" y="6578880"/>
            <a:ext cx="420688" cy="14882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A97E666-1A35-4E4E-B444-5E7458B1B7A1}" type="slidenum">
              <a:rPr lang="fi-FI" smtClean="0"/>
              <a:pPr>
                <a:defRPr/>
              </a:pPr>
              <a:t>‹#›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3"/>
          </p:nvPr>
        </p:nvSpPr>
        <p:spPr>
          <a:xfrm>
            <a:off x="6372200" y="6233248"/>
            <a:ext cx="2359672" cy="184177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endParaRPr lang="fi-FI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4" r:id="rId1"/>
    <p:sldLayoutId id="2147484039" r:id="rId2"/>
    <p:sldLayoutId id="2147484019" r:id="rId3"/>
    <p:sldLayoutId id="2147484020" r:id="rId4"/>
    <p:sldLayoutId id="2147484012" r:id="rId5"/>
    <p:sldLayoutId id="2147484016" r:id="rId6"/>
    <p:sldLayoutId id="2147484008" r:id="rId7"/>
    <p:sldLayoutId id="2147484040" r:id="rId8"/>
    <p:sldLayoutId id="2147484041" r:id="rId9"/>
    <p:sldLayoutId id="2147484042" r:id="rId10"/>
  </p:sldLayoutIdLst>
  <p:timing>
    <p:tnLst>
      <p:par>
        <p:cTn id="1" dur="indefinite" restart="never" nodeType="tmRoot"/>
      </p:par>
    </p:tnLst>
  </p:timing>
  <p:hf hdr="0" ftr="0"/>
  <p:txStyles>
    <p:titleStyle>
      <a:lvl1pPr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defRPr sz="3200" kern="1200" spc="-50" baseline="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lnSpc>
          <a:spcPct val="100000"/>
        </a:lnSpc>
        <a:spcBef>
          <a:spcPts val="800"/>
        </a:spcBef>
        <a:spcAft>
          <a:spcPts val="0"/>
        </a:spcAft>
        <a:buFont typeface="Arial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lnSpc>
          <a:spcPct val="100000"/>
        </a:lnSpc>
        <a:spcBef>
          <a:spcPts val="400"/>
        </a:spcBef>
        <a:spcAft>
          <a:spcPts val="0"/>
        </a:spcAft>
        <a:buFont typeface="Arial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lnSpc>
          <a:spcPct val="100000"/>
        </a:lnSpc>
        <a:spcBef>
          <a:spcPts val="400"/>
        </a:spcBef>
        <a:spcAft>
          <a:spcPts val="0"/>
        </a:spcAft>
        <a:buFont typeface="Arial" charset="0"/>
        <a:buChar char="•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lnSpc>
          <a:spcPct val="100000"/>
        </a:lnSpc>
        <a:spcBef>
          <a:spcPts val="400"/>
        </a:spcBef>
        <a:spcAft>
          <a:spcPts val="0"/>
        </a:spcAft>
        <a:buFont typeface="Arial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lnSpc>
          <a:spcPct val="100000"/>
        </a:lnSpc>
        <a:spcBef>
          <a:spcPts val="400"/>
        </a:spcBef>
        <a:spcAft>
          <a:spcPts val="0"/>
        </a:spcAft>
        <a:buFont typeface="Arial" charset="0"/>
        <a:buChar char="»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6" descr="Innokyla_RAAMIT.png"/>
          <p:cNvPicPr>
            <a:picLocks noChangeAspect="1"/>
          </p:cNvPicPr>
          <p:nvPr userDrawn="1"/>
        </p:nvPicPr>
        <p:blipFill>
          <a:blip r:embed="rId8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6" name="Otsikon paikkamerkki 1"/>
          <p:cNvSpPr>
            <a:spLocks noGrp="1"/>
          </p:cNvSpPr>
          <p:nvPr>
            <p:ph type="title"/>
          </p:nvPr>
        </p:nvSpPr>
        <p:spPr bwMode="auto">
          <a:xfrm>
            <a:off x="556144" y="476672"/>
            <a:ext cx="8294169" cy="83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</a:p>
        </p:txBody>
      </p:sp>
      <p:sp>
        <p:nvSpPr>
          <p:cNvPr id="1027" name="Tekstin paikkamerkki 2"/>
          <p:cNvSpPr>
            <a:spLocks noGrp="1"/>
          </p:cNvSpPr>
          <p:nvPr>
            <p:ph type="body" idx="1"/>
          </p:nvPr>
        </p:nvSpPr>
        <p:spPr bwMode="auto">
          <a:xfrm>
            <a:off x="1115616" y="1628800"/>
            <a:ext cx="7734697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7739139" y="6402278"/>
            <a:ext cx="990600" cy="16995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smtClean="0"/>
              <a:t>2015</a:t>
            </a:r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8311184" y="6578880"/>
            <a:ext cx="420688" cy="14882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A97E666-1A35-4E4E-B444-5E7458B1B7A1}" type="slidenum">
              <a:rPr lang="fi-FI" smtClean="0"/>
              <a:pPr>
                <a:defRPr/>
              </a:pPr>
              <a:t>‹#›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3"/>
          </p:nvPr>
        </p:nvSpPr>
        <p:spPr>
          <a:xfrm>
            <a:off x="6372200" y="6233248"/>
            <a:ext cx="2359672" cy="184177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endParaRPr lang="fi-FI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6" r:id="rId1"/>
    <p:sldLayoutId id="2147484038" r:id="rId2"/>
    <p:sldLayoutId id="2147484027" r:id="rId3"/>
    <p:sldLayoutId id="2147484029" r:id="rId4"/>
    <p:sldLayoutId id="2147484031" r:id="rId5"/>
    <p:sldLayoutId id="2147484033" r:id="rId6"/>
  </p:sldLayoutIdLst>
  <p:timing>
    <p:tnLst>
      <p:par>
        <p:cTn id="1" dur="indefinite" restart="never" nodeType="tmRoot"/>
      </p:par>
    </p:tnLst>
  </p:timing>
  <p:hf hdr="0" ftr="0"/>
  <p:txStyles>
    <p:titleStyle>
      <a:lvl1pPr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defRPr sz="3200" kern="1200" spc="-50" baseline="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lnSpc>
          <a:spcPct val="100000"/>
        </a:lnSpc>
        <a:spcBef>
          <a:spcPts val="800"/>
        </a:spcBef>
        <a:spcAft>
          <a:spcPts val="0"/>
        </a:spcAft>
        <a:buFont typeface="Arial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lnSpc>
          <a:spcPct val="100000"/>
        </a:lnSpc>
        <a:spcBef>
          <a:spcPts val="400"/>
        </a:spcBef>
        <a:spcAft>
          <a:spcPts val="0"/>
        </a:spcAft>
        <a:buFont typeface="Arial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lnSpc>
          <a:spcPct val="100000"/>
        </a:lnSpc>
        <a:spcBef>
          <a:spcPts val="400"/>
        </a:spcBef>
        <a:spcAft>
          <a:spcPts val="0"/>
        </a:spcAft>
        <a:buFont typeface="Arial" charset="0"/>
        <a:buChar char="•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lnSpc>
          <a:spcPct val="100000"/>
        </a:lnSpc>
        <a:spcBef>
          <a:spcPts val="400"/>
        </a:spcBef>
        <a:spcAft>
          <a:spcPts val="0"/>
        </a:spcAft>
        <a:buFont typeface="Arial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lnSpc>
          <a:spcPct val="100000"/>
        </a:lnSpc>
        <a:spcBef>
          <a:spcPts val="400"/>
        </a:spcBef>
        <a:spcAft>
          <a:spcPts val="0"/>
        </a:spcAft>
        <a:buFont typeface="Arial" charset="0"/>
        <a:buChar char="»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tsikko 16"/>
          <p:cNvSpPr>
            <a:spLocks noGrp="1"/>
          </p:cNvSpPr>
          <p:nvPr>
            <p:ph type="ctrTitle"/>
          </p:nvPr>
        </p:nvSpPr>
        <p:spPr>
          <a:xfrm>
            <a:off x="467544" y="3982562"/>
            <a:ext cx="5256584" cy="1080948"/>
          </a:xfrm>
        </p:spPr>
        <p:txBody>
          <a:bodyPr>
            <a:noAutofit/>
          </a:bodyPr>
          <a:lstStyle/>
          <a:p>
            <a:pPr>
              <a:lnSpc>
                <a:spcPts val="3000"/>
              </a:lnSpc>
            </a:pPr>
            <a:r>
              <a:rPr lang="fi-FI" sz="2800" dirty="0" smtClean="0"/>
              <a:t>Innovaatiot syntyvät vuorovaikutuksessa </a:t>
            </a:r>
            <a:br>
              <a:rPr lang="fi-FI" sz="2800" dirty="0" smtClean="0"/>
            </a:br>
            <a:r>
              <a:rPr lang="fi-FI" sz="1400" dirty="0" smtClean="0"/>
              <a:t>Juha Koivisto, THL</a:t>
            </a:r>
            <a:endParaRPr lang="fi-FI" sz="1400" dirty="0"/>
          </a:p>
        </p:txBody>
      </p:sp>
      <p:sp>
        <p:nvSpPr>
          <p:cNvPr id="19" name="Päivämäärän paikkamerkki 18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fi-FI" smtClean="0"/>
              <a:t>2015</a:t>
            </a:r>
            <a:endParaRPr lang="fi-FI" dirty="0"/>
          </a:p>
        </p:txBody>
      </p:sp>
      <p:sp>
        <p:nvSpPr>
          <p:cNvPr id="20" name="Dian numeron paikkamerkki 19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A97E666-1A35-4E4E-B444-5E7458B1B7A1}" type="slidenum">
              <a:rPr lang="fi-FI" smtClean="0"/>
              <a:pPr/>
              <a:t>1</a:t>
            </a:fld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2015</a:t>
            </a:r>
            <a:endParaRPr lang="fi-FI" dirty="0"/>
          </a:p>
        </p:txBody>
      </p:sp>
      <p:sp>
        <p:nvSpPr>
          <p:cNvPr id="3" name="Dian numeron paikkamerkki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A97E666-1A35-4E4E-B444-5E7458B1B7A1}" type="slidenum">
              <a:rPr lang="fi-FI" smtClean="0"/>
              <a:pPr>
                <a:defRPr/>
              </a:pPr>
              <a:t>10</a:t>
            </a:fld>
            <a:endParaRPr lang="fi-FI"/>
          </a:p>
        </p:txBody>
      </p:sp>
      <p:sp>
        <p:nvSpPr>
          <p:cNvPr id="4" name="Otsikko 3"/>
          <p:cNvSpPr>
            <a:spLocks noGrp="1"/>
          </p:cNvSpPr>
          <p:nvPr>
            <p:ph type="title"/>
          </p:nvPr>
        </p:nvSpPr>
        <p:spPr>
          <a:xfrm>
            <a:off x="556144" y="548680"/>
            <a:ext cx="8294169" cy="3384376"/>
          </a:xfrm>
        </p:spPr>
        <p:txBody>
          <a:bodyPr/>
          <a:lstStyle/>
          <a:p>
            <a:pPr algn="ctr"/>
            <a:r>
              <a:rPr lang="fi-FI" b="1" dirty="0"/>
              <a:t>Myytti </a:t>
            </a:r>
            <a:r>
              <a:rPr lang="fi-FI" b="1" dirty="0" smtClean="0"/>
              <a:t>5: </a:t>
            </a:r>
            <a:br>
              <a:rPr lang="fi-FI" b="1" dirty="0" smtClean="0"/>
            </a:br>
            <a:r>
              <a:rPr lang="fi-FI" b="1" dirty="0"/>
              <a:t/>
            </a:r>
            <a:br>
              <a:rPr lang="fi-FI" b="1" dirty="0"/>
            </a:br>
            <a:r>
              <a:rPr lang="fi-FI" dirty="0"/>
              <a:t>Uusien ratkaisujen ideointi ja keksiminen on innovatiivisuutta</a:t>
            </a:r>
            <a:br>
              <a:rPr lang="fi-FI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364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2015</a:t>
            </a:r>
            <a:endParaRPr lang="fi-FI" dirty="0"/>
          </a:p>
        </p:txBody>
      </p:sp>
      <p:sp>
        <p:nvSpPr>
          <p:cNvPr id="3" name="Dian numeron paikkamerkki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A97E666-1A35-4E4E-B444-5E7458B1B7A1}" type="slidenum">
              <a:rPr lang="fi-FI" smtClean="0"/>
              <a:pPr>
                <a:defRPr/>
              </a:pPr>
              <a:t>11</a:t>
            </a:fld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13"/>
          </p:nvPr>
        </p:nvSpPr>
        <p:spPr>
          <a:xfrm>
            <a:off x="1109287" y="1988840"/>
            <a:ext cx="7734697" cy="4176464"/>
          </a:xfrm>
        </p:spPr>
        <p:txBody>
          <a:bodyPr/>
          <a:lstStyle/>
          <a:p>
            <a:r>
              <a:rPr lang="fi-FI" sz="2800" dirty="0" smtClean="0"/>
              <a:t>Uusia </a:t>
            </a:r>
            <a:r>
              <a:rPr lang="fi-FI" sz="2800" dirty="0"/>
              <a:t>ratkaisuja on periaatteessa melko helppo keksiä. Huomattavasti kovempaa ponnistelua ja innovatiivisuutta edellyttää se, että keksityt ratkaisut ja mallit saadaan vietyä arkipäivän käytäntöön.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810673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2015</a:t>
            </a:r>
            <a:endParaRPr lang="fi-FI" dirty="0"/>
          </a:p>
        </p:txBody>
      </p:sp>
      <p:sp>
        <p:nvSpPr>
          <p:cNvPr id="3" name="Dian numeron paikkamerkki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A97E666-1A35-4E4E-B444-5E7458B1B7A1}" type="slidenum">
              <a:rPr lang="fi-FI" smtClean="0"/>
              <a:pPr>
                <a:defRPr/>
              </a:pPr>
              <a:t>12</a:t>
            </a:fld>
            <a:endParaRPr lang="fi-FI"/>
          </a:p>
        </p:txBody>
      </p:sp>
      <p:sp>
        <p:nvSpPr>
          <p:cNvPr id="4" name="Otsikko 3"/>
          <p:cNvSpPr>
            <a:spLocks noGrp="1"/>
          </p:cNvSpPr>
          <p:nvPr>
            <p:ph type="title"/>
          </p:nvPr>
        </p:nvSpPr>
        <p:spPr>
          <a:xfrm>
            <a:off x="556144" y="548680"/>
            <a:ext cx="8294169" cy="3384376"/>
          </a:xfrm>
        </p:spPr>
        <p:txBody>
          <a:bodyPr/>
          <a:lstStyle/>
          <a:p>
            <a:pPr algn="ctr"/>
            <a:r>
              <a:rPr lang="fi-FI" b="1" dirty="0"/>
              <a:t>Myytti </a:t>
            </a:r>
            <a:r>
              <a:rPr lang="fi-FI" b="1" dirty="0" smtClean="0"/>
              <a:t>6: </a:t>
            </a:r>
            <a:br>
              <a:rPr lang="fi-FI" b="1" dirty="0" smtClean="0"/>
            </a:br>
            <a:r>
              <a:rPr lang="fi-FI" b="1" dirty="0"/>
              <a:t/>
            </a:r>
            <a:br>
              <a:rPr lang="fi-FI" b="1" dirty="0"/>
            </a:br>
            <a:r>
              <a:rPr lang="fi-FI" dirty="0"/>
              <a:t>Teknologialla, </a:t>
            </a:r>
            <a:r>
              <a:rPr lang="fi-FI" dirty="0" smtClean="0"/>
              <a:t>tuotteella, palvelulla tms. on </a:t>
            </a:r>
            <a:r>
              <a:rPr lang="fi-FI" dirty="0"/>
              <a:t>omia </a:t>
            </a:r>
            <a:r>
              <a:rPr lang="fi-FI" dirty="0" smtClean="0"/>
              <a:t>sisäisiä ominaisuuksia ja arvoja</a:t>
            </a:r>
            <a:r>
              <a:rPr lang="fi-FI" dirty="0"/>
              <a:t/>
            </a:r>
            <a:br>
              <a:rPr lang="fi-FI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364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2015</a:t>
            </a:r>
            <a:endParaRPr lang="fi-FI" dirty="0"/>
          </a:p>
        </p:txBody>
      </p:sp>
      <p:sp>
        <p:nvSpPr>
          <p:cNvPr id="3" name="Dian numeron paikkamerkki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A97E666-1A35-4E4E-B444-5E7458B1B7A1}" type="slidenum">
              <a:rPr lang="fi-FI" smtClean="0"/>
              <a:pPr>
                <a:defRPr/>
              </a:pPr>
              <a:t>13</a:t>
            </a:fld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13"/>
          </p:nvPr>
        </p:nvSpPr>
        <p:spPr>
          <a:xfrm>
            <a:off x="1092938" y="980728"/>
            <a:ext cx="7734697" cy="4176464"/>
          </a:xfrm>
        </p:spPr>
        <p:txBody>
          <a:bodyPr/>
          <a:lstStyle/>
          <a:p>
            <a:r>
              <a:rPr lang="fi-FI" sz="2800" dirty="0" smtClean="0"/>
              <a:t>Tuotteen, palvelun tms. ominaisuudet ja arvo muodostuvat </a:t>
            </a:r>
            <a:r>
              <a:rPr lang="fi-FI" sz="2800" dirty="0"/>
              <a:t>toiminnassa ja käyttöyhteyksissä, esimerkiksi kun potilas on vuorovaikutuksessa lääkärin ja muiden ammattilaisten kanssa ja </a:t>
            </a:r>
            <a:r>
              <a:rPr lang="fi-FI" sz="2800" dirty="0" smtClean="0"/>
              <a:t>vuorovaikutusta </a:t>
            </a:r>
            <a:r>
              <a:rPr lang="fi-FI" sz="2800" dirty="0"/>
              <a:t>välittävät instrumentit, laitteet ja muut välineet. Tuossa systeemissä eri elementit muovaavat toinen toisiaan ja generoituu seurauksia, jotka voivat olla tavoiteltuja, yllätyksellisiä tai ei-toivottuja.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810673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2015</a:t>
            </a:r>
            <a:endParaRPr lang="fi-FI" dirty="0"/>
          </a:p>
        </p:txBody>
      </p:sp>
      <p:sp>
        <p:nvSpPr>
          <p:cNvPr id="3" name="Dian numeron paikkamerkki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A97E666-1A35-4E4E-B444-5E7458B1B7A1}" type="slidenum">
              <a:rPr lang="fi-FI" smtClean="0"/>
              <a:pPr>
                <a:defRPr/>
              </a:pPr>
              <a:t>14</a:t>
            </a:fld>
            <a:endParaRPr lang="fi-FI"/>
          </a:p>
        </p:txBody>
      </p:sp>
      <p:sp>
        <p:nvSpPr>
          <p:cNvPr id="4" name="Otsikko 3"/>
          <p:cNvSpPr>
            <a:spLocks noGrp="1"/>
          </p:cNvSpPr>
          <p:nvPr>
            <p:ph type="title"/>
          </p:nvPr>
        </p:nvSpPr>
        <p:spPr>
          <a:xfrm>
            <a:off x="556144" y="548680"/>
            <a:ext cx="8294169" cy="3384376"/>
          </a:xfrm>
        </p:spPr>
        <p:txBody>
          <a:bodyPr/>
          <a:lstStyle/>
          <a:p>
            <a:pPr algn="ctr"/>
            <a:r>
              <a:rPr lang="fi-FI" b="1" dirty="0"/>
              <a:t>Myytti </a:t>
            </a:r>
            <a:r>
              <a:rPr lang="fi-FI" b="1" dirty="0" smtClean="0"/>
              <a:t>7: </a:t>
            </a:r>
            <a:br>
              <a:rPr lang="fi-FI" b="1" dirty="0" smtClean="0"/>
            </a:br>
            <a:r>
              <a:rPr lang="fi-FI" b="1" dirty="0"/>
              <a:t/>
            </a:r>
            <a:br>
              <a:rPr lang="fi-FI" b="1" dirty="0"/>
            </a:br>
            <a:r>
              <a:rPr lang="fi-FI" dirty="0" smtClean="0"/>
              <a:t>Innovaatiot siirtyvät </a:t>
            </a:r>
            <a:r>
              <a:rPr lang="fi-FI" dirty="0"/>
              <a:t>samanlaisina eri ympäristöihin</a:t>
            </a:r>
            <a:br>
              <a:rPr lang="fi-FI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364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2015</a:t>
            </a:r>
            <a:endParaRPr lang="fi-FI" dirty="0"/>
          </a:p>
        </p:txBody>
      </p:sp>
      <p:sp>
        <p:nvSpPr>
          <p:cNvPr id="3" name="Dian numeron paikkamerkki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A97E666-1A35-4E4E-B444-5E7458B1B7A1}" type="slidenum">
              <a:rPr lang="fi-FI" smtClean="0"/>
              <a:pPr>
                <a:defRPr/>
              </a:pPr>
              <a:t>15</a:t>
            </a:fld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i-FI" sz="2800" dirty="0"/>
              <a:t>E</a:t>
            </a:r>
            <a:r>
              <a:rPr lang="fi-FI" sz="2800" dirty="0" smtClean="0"/>
              <a:t>simerkiksi palvelu voi </a:t>
            </a:r>
            <a:r>
              <a:rPr lang="fi-FI" sz="2800" dirty="0"/>
              <a:t>rakentua jokaisessa </a:t>
            </a:r>
            <a:r>
              <a:rPr lang="fi-FI" sz="2800" dirty="0" smtClean="0"/>
              <a:t>sovellusympäristössä </a:t>
            </a:r>
            <a:r>
              <a:rPr lang="fi-FI" sz="2800" dirty="0"/>
              <a:t>ja jokaisen asiakkaan kohdalla erilaiseksi ja aikaansaadut tuloksetkin voivat olla kovin erilaisia. Asiakas on palvelun aktiivinen toimija, ei sen ulkopuolinen kohde. Tarvitaan palveluiden räätälöintiä ja sovittamista.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810673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2015</a:t>
            </a:r>
            <a:endParaRPr lang="fi-FI" dirty="0"/>
          </a:p>
        </p:txBody>
      </p:sp>
      <p:sp>
        <p:nvSpPr>
          <p:cNvPr id="3" name="Dian numeron paikkamerkki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A97E666-1A35-4E4E-B444-5E7458B1B7A1}" type="slidenum">
              <a:rPr lang="fi-FI" smtClean="0"/>
              <a:pPr>
                <a:defRPr/>
              </a:pPr>
              <a:t>16</a:t>
            </a:fld>
            <a:endParaRPr lang="fi-FI"/>
          </a:p>
        </p:txBody>
      </p:sp>
      <p:sp>
        <p:nvSpPr>
          <p:cNvPr id="4" name="Otsikko 3"/>
          <p:cNvSpPr>
            <a:spLocks noGrp="1"/>
          </p:cNvSpPr>
          <p:nvPr>
            <p:ph type="title"/>
          </p:nvPr>
        </p:nvSpPr>
        <p:spPr>
          <a:xfrm>
            <a:off x="556144" y="548680"/>
            <a:ext cx="8294169" cy="2880320"/>
          </a:xfrm>
        </p:spPr>
        <p:txBody>
          <a:bodyPr/>
          <a:lstStyle/>
          <a:p>
            <a:pPr algn="ctr"/>
            <a:r>
              <a:rPr lang="fi-FI" b="1" dirty="0"/>
              <a:t>Myytti 8</a:t>
            </a:r>
            <a:r>
              <a:rPr lang="fi-FI" b="1" dirty="0" smtClean="0"/>
              <a:t>: </a:t>
            </a:r>
            <a:br>
              <a:rPr lang="fi-FI" b="1" dirty="0" smtClean="0"/>
            </a:br>
            <a:r>
              <a:rPr lang="fi-FI" b="1" dirty="0"/>
              <a:t/>
            </a:r>
            <a:br>
              <a:rPr lang="fi-FI" b="1" dirty="0"/>
            </a:br>
            <a:r>
              <a:rPr lang="fi-FI" b="1" dirty="0"/>
              <a:t> </a:t>
            </a:r>
            <a:r>
              <a:rPr lang="fi-FI" dirty="0"/>
              <a:t>Innovaation synty on lineaarinen prosessi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6515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2015</a:t>
            </a:r>
            <a:endParaRPr lang="fi-FI" dirty="0"/>
          </a:p>
        </p:txBody>
      </p:sp>
      <p:sp>
        <p:nvSpPr>
          <p:cNvPr id="3" name="Dian numeron paikkamerkki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A97E666-1A35-4E4E-B444-5E7458B1B7A1}" type="slidenum">
              <a:rPr lang="fi-FI" smtClean="0"/>
              <a:pPr>
                <a:defRPr/>
              </a:pPr>
              <a:t>17</a:t>
            </a:fld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13"/>
          </p:nvPr>
        </p:nvSpPr>
        <p:spPr>
          <a:xfrm>
            <a:off x="1130545" y="1196752"/>
            <a:ext cx="7734697" cy="4176464"/>
          </a:xfrm>
        </p:spPr>
        <p:txBody>
          <a:bodyPr/>
          <a:lstStyle/>
          <a:p>
            <a:r>
              <a:rPr lang="fi-FI" sz="2800" dirty="0"/>
              <a:t>Nykykäsitys innovaatioista on ei-lineaarinen ja verkostomainen. Uudet asiat </a:t>
            </a:r>
            <a:r>
              <a:rPr lang="fi-FI" sz="2800" dirty="0" smtClean="0"/>
              <a:t>syntyvät, jalostuvat ja asettuvat käytäntöön </a:t>
            </a:r>
            <a:r>
              <a:rPr lang="fi-FI" sz="2800" dirty="0"/>
              <a:t>heterogeenisissä verkostoissa ja vuorovaikutussuhteissa, joissa eri toimijat mobilisoivat erilaisia resursseja, kuten tietoa, rahaa, osaamista, kokemuksia ja laitteita. Innovaatioprosessilla ei ole yhtä oikeaa kaavaa.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054219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2015</a:t>
            </a:r>
            <a:endParaRPr lang="fi-FI" dirty="0"/>
          </a:p>
        </p:txBody>
      </p:sp>
      <p:sp>
        <p:nvSpPr>
          <p:cNvPr id="3" name="Dian numeron paikkamerkki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A97E666-1A35-4E4E-B444-5E7458B1B7A1}" type="slidenum">
              <a:rPr lang="fi-FI" smtClean="0"/>
              <a:pPr>
                <a:defRPr/>
              </a:pPr>
              <a:t>18</a:t>
            </a:fld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13"/>
          </p:nvPr>
        </p:nvSpPr>
        <p:spPr>
          <a:xfrm>
            <a:off x="1015691" y="1268760"/>
            <a:ext cx="7734697" cy="4176464"/>
          </a:xfrm>
        </p:spPr>
        <p:txBody>
          <a:bodyPr/>
          <a:lstStyle/>
          <a:p>
            <a:r>
              <a:rPr lang="fi-FI" sz="2800" dirty="0"/>
              <a:t>Olemme siirtymässä avoimeen ja tarveperustaiseen yhteiskehittämisen </a:t>
            </a:r>
            <a:r>
              <a:rPr lang="fi-FI" sz="2800" dirty="0" smtClean="0"/>
              <a:t>innovaatiokulttuuriin</a:t>
            </a:r>
            <a:r>
              <a:rPr lang="fi-FI" sz="2800" dirty="0"/>
              <a:t>, jossa kansalaisten/loppukäyttäjien ja muiden keskeisten toimijoiden osallistuminen ja sitoutuminen </a:t>
            </a:r>
            <a:r>
              <a:rPr lang="fi-FI" sz="2800" dirty="0" smtClean="0"/>
              <a:t>ratkaisun </a:t>
            </a:r>
            <a:r>
              <a:rPr lang="fi-FI" sz="2800" dirty="0"/>
              <a:t>ideointiin, suunnitteluun, arviointiin ja toteuttamiseen on </a:t>
            </a:r>
            <a:r>
              <a:rPr lang="fi-FI" sz="2800" dirty="0" smtClean="0"/>
              <a:t>ydinasia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4143165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2015</a:t>
            </a:r>
            <a:endParaRPr lang="fi-FI" dirty="0"/>
          </a:p>
        </p:txBody>
      </p:sp>
      <p:sp>
        <p:nvSpPr>
          <p:cNvPr id="3" name="Dian numeron paikkamerkki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A97E666-1A35-4E4E-B444-5E7458B1B7A1}" type="slidenum">
              <a:rPr lang="fi-FI" smtClean="0"/>
              <a:pPr>
                <a:defRPr/>
              </a:pPr>
              <a:t>19</a:t>
            </a:fld>
            <a:endParaRPr lang="fi-FI"/>
          </a:p>
        </p:txBody>
      </p:sp>
      <p:sp>
        <p:nvSpPr>
          <p:cNvPr id="4" name="Otsikko 3"/>
          <p:cNvSpPr>
            <a:spLocks noGrp="1"/>
          </p:cNvSpPr>
          <p:nvPr>
            <p:ph type="title"/>
          </p:nvPr>
        </p:nvSpPr>
        <p:spPr>
          <a:xfrm>
            <a:off x="584379" y="3573016"/>
            <a:ext cx="8294169" cy="2232248"/>
          </a:xfrm>
        </p:spPr>
        <p:txBody>
          <a:bodyPr/>
          <a:lstStyle/>
          <a:p>
            <a:pPr algn="ctr"/>
            <a:r>
              <a:rPr lang="fi-FI" dirty="0" smtClean="0"/>
              <a:t/>
            </a:r>
            <a:br>
              <a:rPr lang="fi-FI" dirty="0" smtClean="0"/>
            </a:br>
            <a:r>
              <a:rPr lang="fi-FI" dirty="0"/>
              <a:t/>
            </a:r>
            <a:br>
              <a:rPr lang="fi-FI" dirty="0"/>
            </a:br>
            <a:r>
              <a:rPr lang="fi-FI" dirty="0" smtClean="0"/>
              <a:t/>
            </a:r>
            <a:br>
              <a:rPr lang="fi-FI" dirty="0" smtClean="0"/>
            </a:br>
            <a:r>
              <a:rPr lang="fi-FI" dirty="0"/>
              <a:t/>
            </a:r>
            <a:br>
              <a:rPr lang="fi-FI" dirty="0"/>
            </a:br>
            <a:r>
              <a:rPr lang="fi-FI" sz="2800" dirty="0" err="1" smtClean="0"/>
              <a:t>Innokylä</a:t>
            </a:r>
            <a:r>
              <a:rPr lang="fi-FI" sz="2800" dirty="0" smtClean="0"/>
              <a:t> </a:t>
            </a:r>
            <a:r>
              <a:rPr lang="fi-FI" sz="2800" dirty="0"/>
              <a:t>on hyvinvointi- ja terveysalan avoin </a:t>
            </a:r>
            <a:r>
              <a:rPr lang="fi-FI" sz="2800" dirty="0" smtClean="0"/>
              <a:t>innovaatioyhteisö</a:t>
            </a:r>
            <a:br>
              <a:rPr lang="fi-FI" sz="2800" dirty="0" smtClean="0"/>
            </a:br>
            <a:r>
              <a:rPr lang="fi-FI" dirty="0" smtClean="0"/>
              <a:t/>
            </a:r>
            <a:br>
              <a:rPr lang="fi-FI" dirty="0" smtClean="0"/>
            </a:br>
            <a:r>
              <a:rPr lang="fi-FI" sz="2800" dirty="0" err="1" smtClean="0"/>
              <a:t>www.innokyla.fi</a:t>
            </a:r>
            <a:r>
              <a:rPr lang="fi-FI" sz="2800" dirty="0" smtClean="0"/>
              <a:t>  </a:t>
            </a:r>
            <a:endParaRPr lang="en-GB" sz="2800" dirty="0"/>
          </a:p>
        </p:txBody>
      </p:sp>
      <p:pic>
        <p:nvPicPr>
          <p:cNvPr id="1026" name="Kuvan paikkamerkki 7"/>
          <p:cNvPicPr>
            <a:picLocks noGrp="1"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5" r="1715"/>
          <a:stretch>
            <a:fillRect/>
          </a:stretch>
        </p:blipFill>
        <p:spPr bwMode="auto">
          <a:xfrm>
            <a:off x="1763688" y="908720"/>
            <a:ext cx="5913859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8307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2015</a:t>
            </a:r>
            <a:endParaRPr lang="fi-FI" dirty="0"/>
          </a:p>
        </p:txBody>
      </p:sp>
      <p:sp>
        <p:nvSpPr>
          <p:cNvPr id="3" name="Dian numeron paikkamerkki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A97E666-1A35-4E4E-B444-5E7458B1B7A1}" type="slidenum">
              <a:rPr lang="fi-FI" smtClean="0"/>
              <a:pPr>
                <a:defRPr/>
              </a:pPr>
              <a:t>2</a:t>
            </a:fld>
            <a:endParaRPr lang="fi-FI"/>
          </a:p>
        </p:txBody>
      </p:sp>
      <p:sp>
        <p:nvSpPr>
          <p:cNvPr id="4" name="Otsikko 3"/>
          <p:cNvSpPr>
            <a:spLocks noGrp="1"/>
          </p:cNvSpPr>
          <p:nvPr>
            <p:ph type="title"/>
          </p:nvPr>
        </p:nvSpPr>
        <p:spPr>
          <a:xfrm>
            <a:off x="556144" y="548680"/>
            <a:ext cx="8294169" cy="3384376"/>
          </a:xfrm>
        </p:spPr>
        <p:txBody>
          <a:bodyPr/>
          <a:lstStyle/>
          <a:p>
            <a:pPr algn="ctr"/>
            <a:r>
              <a:rPr lang="fi-FI" b="1" dirty="0"/>
              <a:t>Myytti </a:t>
            </a:r>
            <a:r>
              <a:rPr lang="fi-FI" b="1" dirty="0" smtClean="0"/>
              <a:t>1: </a:t>
            </a:r>
            <a:br>
              <a:rPr lang="fi-FI" b="1" dirty="0" smtClean="0"/>
            </a:br>
            <a:r>
              <a:rPr lang="fi-FI" b="1" dirty="0" smtClean="0"/>
              <a:t/>
            </a:r>
            <a:br>
              <a:rPr lang="fi-FI" b="1" dirty="0" smtClean="0"/>
            </a:br>
            <a:r>
              <a:rPr lang="fi-FI" dirty="0" smtClean="0"/>
              <a:t>Vain uudet </a:t>
            </a:r>
            <a:r>
              <a:rPr lang="fi-FI" dirty="0"/>
              <a:t>teknologiat </a:t>
            </a:r>
            <a:r>
              <a:rPr lang="fi-FI" dirty="0" smtClean="0"/>
              <a:t>voivat olla innovaatioita</a:t>
            </a:r>
            <a:r>
              <a:rPr lang="fi-FI" dirty="0"/>
              <a:t/>
            </a:r>
            <a:br>
              <a:rPr lang="fi-FI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0378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5.8.2015</a:t>
            </a:r>
            <a:endParaRPr lang="fi-FI" dirty="0"/>
          </a:p>
        </p:txBody>
      </p:sp>
      <p:sp>
        <p:nvSpPr>
          <p:cNvPr id="3" name="Dian numeron paikkamerkki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A97E666-1A35-4E4E-B444-5E7458B1B7A1}" type="slidenum">
              <a:rPr lang="fi-FI" smtClean="0"/>
              <a:pPr>
                <a:defRPr/>
              </a:pPr>
              <a:t>20</a:t>
            </a:fld>
            <a:endParaRPr lang="fi-FI" dirty="0"/>
          </a:p>
        </p:txBody>
      </p:sp>
      <p:sp>
        <p:nvSpPr>
          <p:cNvPr id="4" name="Otsikk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Innokylä lyhyesti</a:t>
            </a:r>
            <a:endParaRPr lang="fi-FI" dirty="0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13"/>
          </p:nvPr>
        </p:nvSpPr>
        <p:spPr>
          <a:xfrm>
            <a:off x="1083202" y="1628800"/>
            <a:ext cx="7734697" cy="4176464"/>
          </a:xfrm>
        </p:spPr>
        <p:txBody>
          <a:bodyPr/>
          <a:lstStyle/>
          <a:p>
            <a:r>
              <a:rPr lang="fi-FI" sz="2000" dirty="0" err="1"/>
              <a:t>Innokylä</a:t>
            </a:r>
            <a:r>
              <a:rPr lang="fi-FI" sz="2000" dirty="0"/>
              <a:t> </a:t>
            </a:r>
            <a:r>
              <a:rPr lang="fi-FI" sz="2000" dirty="0" smtClean="0"/>
              <a:t>on hyvinvointi- ja terveysalan avoin innovaatioyhteisö, jota ylläpitävät Terveyden ja hyvinvoinnin laitos, Kuntaliitto ja SOSTE Suomen </a:t>
            </a:r>
            <a:r>
              <a:rPr lang="fi-FI" sz="2000" dirty="0" err="1" smtClean="0"/>
              <a:t>sosiaali</a:t>
            </a:r>
            <a:r>
              <a:rPr lang="fi-FI" sz="2000" dirty="0" smtClean="0"/>
              <a:t> ja terveys ry </a:t>
            </a:r>
          </a:p>
          <a:p>
            <a:r>
              <a:rPr lang="fi-FI" sz="2000" dirty="0" err="1" smtClean="0"/>
              <a:t>Innokylä</a:t>
            </a:r>
            <a:r>
              <a:rPr lang="fi-FI" sz="2000" dirty="0" smtClean="0"/>
              <a:t> kehittää avointa yhteiskehittämisen kulttuuria</a:t>
            </a:r>
          </a:p>
          <a:p>
            <a:r>
              <a:rPr lang="fi-FI" sz="2000" dirty="0" err="1"/>
              <a:t>Innokylän</a:t>
            </a:r>
            <a:r>
              <a:rPr lang="fi-FI" sz="2000" dirty="0"/>
              <a:t> </a:t>
            </a:r>
            <a:r>
              <a:rPr lang="fi-FI" sz="2000" dirty="0" smtClean="0"/>
              <a:t>verkkopalvelu </a:t>
            </a:r>
            <a:r>
              <a:rPr lang="fi-FI" sz="2000" dirty="0"/>
              <a:t>on kehittämistoiminnan sähköinen työskentely-ympäristö. </a:t>
            </a:r>
          </a:p>
          <a:p>
            <a:r>
              <a:rPr lang="fi-FI" sz="2000" dirty="0" err="1" smtClean="0"/>
              <a:t>Innokylästä</a:t>
            </a:r>
            <a:r>
              <a:rPr lang="fi-FI" sz="2000" dirty="0" smtClean="0"/>
              <a:t> löydät </a:t>
            </a:r>
            <a:r>
              <a:rPr lang="fi-FI" sz="2000" dirty="0"/>
              <a:t>tietoa, työkaluja, menetelmiä ja kumppaneita kehittämisen kaikkiin </a:t>
            </a:r>
            <a:r>
              <a:rPr lang="fi-FI" sz="2000" dirty="0" smtClean="0"/>
              <a:t>tehtäviin.</a:t>
            </a:r>
          </a:p>
          <a:p>
            <a:r>
              <a:rPr lang="fi-FI" sz="2000" dirty="0" err="1"/>
              <a:t>Innokylä</a:t>
            </a:r>
            <a:r>
              <a:rPr lang="fi-FI" sz="2000" dirty="0"/>
              <a:t> kokoaa hyvinvointi- ja terveysalan kehittämistyön tulokset yhteen paikkaan ja tarjoaa kanavan toimintamallien levittämiseen.</a:t>
            </a:r>
          </a:p>
          <a:p>
            <a:r>
              <a:rPr lang="fi-FI" sz="2000" dirty="0" err="1" smtClean="0"/>
              <a:t>Innokylä</a:t>
            </a:r>
            <a:r>
              <a:rPr lang="fi-FI" sz="2000" dirty="0" smtClean="0"/>
              <a:t> </a:t>
            </a:r>
            <a:r>
              <a:rPr lang="fi-FI" sz="2000" dirty="0"/>
              <a:t>on maksuton</a:t>
            </a:r>
            <a:r>
              <a:rPr lang="fi-FI" sz="2000" dirty="0" smtClean="0"/>
              <a:t>.</a:t>
            </a:r>
          </a:p>
          <a:p>
            <a:endParaRPr lang="fi-FI" dirty="0" smtClean="0"/>
          </a:p>
          <a:p>
            <a:endParaRPr lang="fi-FI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8912" y="188640"/>
            <a:ext cx="2638425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3473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2015</a:t>
            </a:r>
            <a:endParaRPr lang="fi-FI" dirty="0"/>
          </a:p>
        </p:txBody>
      </p:sp>
      <p:sp>
        <p:nvSpPr>
          <p:cNvPr id="3" name="Dian numeron paikkamerkki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A97E666-1A35-4E4E-B444-5E7458B1B7A1}" type="slidenum">
              <a:rPr lang="fi-FI" smtClean="0"/>
              <a:pPr>
                <a:defRPr/>
              </a:pPr>
              <a:t>21</a:t>
            </a:fld>
            <a:endParaRPr lang="fi-FI"/>
          </a:p>
        </p:txBody>
      </p:sp>
      <p:sp>
        <p:nvSpPr>
          <p:cNvPr id="5" name="Otsikko 4"/>
          <p:cNvSpPr>
            <a:spLocks noGrp="1"/>
          </p:cNvSpPr>
          <p:nvPr>
            <p:ph type="title"/>
          </p:nvPr>
        </p:nvSpPr>
        <p:spPr>
          <a:xfrm>
            <a:off x="586083" y="332656"/>
            <a:ext cx="8294169" cy="836613"/>
          </a:xfrm>
        </p:spPr>
        <p:txBody>
          <a:bodyPr/>
          <a:lstStyle/>
          <a:p>
            <a:r>
              <a:rPr lang="fi-FI" dirty="0" smtClean="0"/>
              <a:t>Avoimen yhteiskehittämisen periaatteita </a:t>
            </a:r>
            <a:r>
              <a:rPr lang="fi-FI" dirty="0" err="1" smtClean="0"/>
              <a:t>Innokylässä</a:t>
            </a:r>
            <a:endParaRPr lang="fi-FI" dirty="0"/>
          </a:p>
        </p:txBody>
      </p:sp>
      <p:sp>
        <p:nvSpPr>
          <p:cNvPr id="6" name="Tekstin paikkamerkki 5"/>
          <p:cNvSpPr>
            <a:spLocks noGrp="1"/>
          </p:cNvSpPr>
          <p:nvPr>
            <p:ph type="body" sz="quarter" idx="13"/>
          </p:nvPr>
        </p:nvSpPr>
        <p:spPr>
          <a:xfrm>
            <a:off x="683568" y="1412776"/>
            <a:ext cx="8166745" cy="4392488"/>
          </a:xfrm>
        </p:spPr>
        <p:txBody>
          <a:bodyPr/>
          <a:lstStyle/>
          <a:p>
            <a:r>
              <a:rPr lang="fi-FI" sz="2400" dirty="0" smtClean="0"/>
              <a:t>Kehitä tarvelähtöisesti huomioimalla eri toimijoiden näkökulmat ja tarpeet</a:t>
            </a:r>
          </a:p>
          <a:p>
            <a:r>
              <a:rPr lang="fi-FI" sz="2400" dirty="0"/>
              <a:t>K</a:t>
            </a:r>
            <a:r>
              <a:rPr lang="fi-FI" sz="2400" dirty="0" smtClean="0"/>
              <a:t>ehitä yhdessä </a:t>
            </a:r>
            <a:r>
              <a:rPr lang="fi-FI" sz="2400" dirty="0"/>
              <a:t>ottamalla kehitettävän asian kannalta merkitykselliset toimijat ja kumppanit </a:t>
            </a:r>
            <a:r>
              <a:rPr lang="fi-FI" sz="2400" dirty="0" smtClean="0"/>
              <a:t>mukaan heti </a:t>
            </a:r>
            <a:r>
              <a:rPr lang="fi-FI" sz="2400" dirty="0"/>
              <a:t>kehittämisprosessin alusta </a:t>
            </a:r>
            <a:r>
              <a:rPr lang="fi-FI" sz="2400" dirty="0" smtClean="0"/>
              <a:t>alkaen</a:t>
            </a:r>
            <a:endParaRPr lang="fi-FI" sz="2400" dirty="0"/>
          </a:p>
          <a:p>
            <a:r>
              <a:rPr lang="fi-FI" sz="2400" dirty="0" smtClean="0"/>
              <a:t>Hyödynnä jo </a:t>
            </a:r>
            <a:r>
              <a:rPr lang="fi-FI" sz="2400" dirty="0"/>
              <a:t>kehitettyjä </a:t>
            </a:r>
            <a:r>
              <a:rPr lang="fi-FI" sz="2400" dirty="0" smtClean="0"/>
              <a:t>malleja ja ratkaisuja</a:t>
            </a:r>
            <a:endParaRPr lang="fi-FI" sz="2400" dirty="0"/>
          </a:p>
          <a:p>
            <a:r>
              <a:rPr lang="fi-FI" sz="2400" dirty="0"/>
              <a:t>Jaa kehittämis- ja arviointitietoa </a:t>
            </a:r>
            <a:r>
              <a:rPr lang="fi-FI" sz="2400" dirty="0" smtClean="0"/>
              <a:t>avoimesti</a:t>
            </a:r>
          </a:p>
          <a:p>
            <a:r>
              <a:rPr lang="fi-FI" sz="2400" dirty="0" smtClean="0"/>
              <a:t>Yleistä kehittämistuloksesi helposti hyödynnettävään muotoon</a:t>
            </a:r>
            <a:endParaRPr lang="fi-FI" sz="2400" dirty="0"/>
          </a:p>
          <a:p>
            <a:pPr marL="0" indent="0">
              <a:buNone/>
            </a:pPr>
            <a:endParaRPr lang="fi-FI" sz="2000" dirty="0"/>
          </a:p>
        </p:txBody>
      </p:sp>
    </p:spTree>
    <p:extLst>
      <p:ext uri="{BB962C8B-B14F-4D97-AF65-F5344CB8AC3E}">
        <p14:creationId xmlns:p14="http://schemas.microsoft.com/office/powerpoint/2010/main" val="824748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2015</a:t>
            </a:r>
            <a:endParaRPr lang="fi-FI" dirty="0"/>
          </a:p>
        </p:txBody>
      </p:sp>
      <p:sp>
        <p:nvSpPr>
          <p:cNvPr id="3" name="Dian numeron paikkamerkki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A97E666-1A35-4E4E-B444-5E7458B1B7A1}" type="slidenum">
              <a:rPr lang="fi-FI" smtClean="0"/>
              <a:pPr>
                <a:defRPr/>
              </a:pPr>
              <a:t>22</a:t>
            </a:fld>
            <a:endParaRPr lang="fi-FI"/>
          </a:p>
        </p:txBody>
      </p:sp>
      <p:sp>
        <p:nvSpPr>
          <p:cNvPr id="4" name="Otsikko 3"/>
          <p:cNvSpPr>
            <a:spLocks noGrp="1"/>
          </p:cNvSpPr>
          <p:nvPr>
            <p:ph type="title"/>
          </p:nvPr>
        </p:nvSpPr>
        <p:spPr>
          <a:xfrm>
            <a:off x="578131" y="332656"/>
            <a:ext cx="8294169" cy="836613"/>
          </a:xfrm>
        </p:spPr>
        <p:txBody>
          <a:bodyPr/>
          <a:lstStyle/>
          <a:p>
            <a:r>
              <a:rPr lang="fi-FI" dirty="0" smtClean="0"/>
              <a:t>Kuusi keskeistä kehittämistehtävää</a:t>
            </a:r>
            <a:endParaRPr lang="fi-FI" dirty="0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13"/>
          </p:nvPr>
        </p:nvSpPr>
        <p:spPr>
          <a:xfrm>
            <a:off x="683568" y="1484784"/>
            <a:ext cx="8166745" cy="4176464"/>
          </a:xfrm>
        </p:spPr>
        <p:txBody>
          <a:bodyPr/>
          <a:lstStyle/>
          <a:p>
            <a:r>
              <a:rPr lang="fi-FI" sz="2000" dirty="0"/>
              <a:t>Jokainen kehittämisprosessi on omanlaisensa. Kehittämiselle ei ole yhtä oikea kaavaa tai järjestystä. </a:t>
            </a:r>
          </a:p>
          <a:p>
            <a:r>
              <a:rPr lang="fi-FI" sz="2000" dirty="0" smtClean="0"/>
              <a:t>Ketterä ja kokeileva kehittäminen koostuu kuudesta keskeisestä kehittämistehtävästä, jotka kannattaa suorittaa pysyvän muutoksen aikaansaamiseksi ja kehittämistulosten leviämiseksi</a:t>
            </a:r>
          </a:p>
          <a:p>
            <a:r>
              <a:rPr lang="fi-FI" sz="2000" dirty="0" smtClean="0"/>
              <a:t>Tee kehittämistehtäviä siinä järjestyksessä ja sillä tarkkuudella ja tempolla kuin on kehittämistyösi kannalta tarkoituksenmukaista</a:t>
            </a:r>
            <a:r>
              <a:rPr lang="fi-FI" sz="2000" dirty="0"/>
              <a:t>.</a:t>
            </a:r>
            <a:r>
              <a:rPr lang="fi-FI" sz="2000" dirty="0" smtClean="0"/>
              <a:t> </a:t>
            </a:r>
          </a:p>
          <a:p>
            <a:r>
              <a:rPr lang="fi-FI" sz="2000" dirty="0"/>
              <a:t>H</a:t>
            </a:r>
            <a:r>
              <a:rPr lang="fi-FI" sz="2000" dirty="0" smtClean="0"/>
              <a:t>yödynnä kehittämistehtävissä monipuolisesti kehittämisen ja arvioinnin </a:t>
            </a:r>
            <a:r>
              <a:rPr lang="fi-FI" sz="2000" dirty="0" err="1" smtClean="0"/>
              <a:t>osallistavia</a:t>
            </a:r>
            <a:r>
              <a:rPr lang="fi-FI" sz="2000" dirty="0" smtClean="0"/>
              <a:t> menetelmiä.</a:t>
            </a:r>
          </a:p>
          <a:p>
            <a:endParaRPr lang="fi-FI" sz="2000" dirty="0" smtClean="0"/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704583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äivämäärän paikkamerkki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2015</a:t>
            </a:r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34F94-613F-476D-B82E-CC4078800BD2}" type="slidenum">
              <a:rPr lang="fi-FI" smtClean="0"/>
              <a:t>23</a:t>
            </a:fld>
            <a:endParaRPr lang="fi-FI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4624"/>
            <a:ext cx="7014210" cy="5976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5950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latunnisteen paikkamerkki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Innokylä – tuo yhteen ihmisiä ja ideoita</a:t>
            </a:r>
            <a:endParaRPr lang="fi-FI"/>
          </a:p>
        </p:txBody>
      </p:sp>
      <p:sp>
        <p:nvSpPr>
          <p:cNvPr id="6" name="Sisällön paikkamerkki 5"/>
          <p:cNvSpPr>
            <a:spLocks noGrp="1"/>
          </p:cNvSpPr>
          <p:nvPr>
            <p:ph idx="4294967295"/>
          </p:nvPr>
        </p:nvSpPr>
        <p:spPr bwMode="auto">
          <a:xfrm>
            <a:off x="3779912" y="1217188"/>
            <a:ext cx="2376264" cy="1368152"/>
          </a:xfrm>
          <a:prstGeom prst="roundRect">
            <a:avLst/>
          </a:prstGeom>
          <a:solidFill>
            <a:srgbClr val="B6BF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indent="0" algn="ctr">
              <a:buNone/>
              <a:defRPr/>
            </a:pPr>
            <a:r>
              <a:rPr lang="fi-FI" kern="0" dirty="0" smtClean="0">
                <a:solidFill>
                  <a:schemeClr val="bg1"/>
                </a:solidFill>
                <a:ea typeface="Verdana" pitchFamily="34" charset="0"/>
                <a:cs typeface="Verdana" pitchFamily="34" charset="0"/>
              </a:rPr>
              <a:t>Hahmot</a:t>
            </a:r>
          </a:p>
          <a:p>
            <a:pPr marL="0" indent="0" algn="ctr">
              <a:buNone/>
              <a:defRPr/>
            </a:pPr>
            <a:r>
              <a:rPr lang="fi-FI" kern="0" dirty="0" smtClean="0">
                <a:solidFill>
                  <a:schemeClr val="bg1"/>
                </a:solidFill>
                <a:ea typeface="Verdana" pitchFamily="34" charset="0"/>
                <a:cs typeface="Verdana" pitchFamily="34" charset="0"/>
              </a:rPr>
              <a:t>Roolikortit</a:t>
            </a:r>
            <a:endParaRPr lang="fi-FI" kern="0" dirty="0">
              <a:solidFill>
                <a:schemeClr val="bg1"/>
              </a:solidFill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Pyöristetty suorakulmio 6"/>
          <p:cNvSpPr/>
          <p:nvPr/>
        </p:nvSpPr>
        <p:spPr bwMode="auto">
          <a:xfrm>
            <a:off x="673400" y="2924944"/>
            <a:ext cx="2376264" cy="1224136"/>
          </a:xfrm>
          <a:prstGeom prst="roundRect">
            <a:avLst/>
          </a:prstGeom>
          <a:solidFill>
            <a:srgbClr val="B6BF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fi-FI" b="1" kern="0" dirty="0" smtClean="0">
                <a:solidFill>
                  <a:schemeClr val="bg1"/>
                </a:solidFill>
                <a:ea typeface="Verdana" pitchFamily="34" charset="0"/>
                <a:cs typeface="Verdana" pitchFamily="34" charset="0"/>
              </a:rPr>
              <a:t>Kasautuva keskustelu</a:t>
            </a:r>
            <a:endParaRPr lang="fi-FI" kern="0" dirty="0">
              <a:solidFill>
                <a:schemeClr val="bg1"/>
              </a:solidFill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Pyöristetty suorakulmio 7"/>
          <p:cNvSpPr/>
          <p:nvPr/>
        </p:nvSpPr>
        <p:spPr bwMode="auto">
          <a:xfrm>
            <a:off x="3131840" y="4324636"/>
            <a:ext cx="2376264" cy="1224136"/>
          </a:xfrm>
          <a:prstGeom prst="roundRect">
            <a:avLst/>
          </a:prstGeom>
          <a:solidFill>
            <a:srgbClr val="B6BF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fi-FI" kern="0" dirty="0" smtClean="0">
                <a:solidFill>
                  <a:schemeClr val="bg1"/>
                </a:solidFill>
                <a:ea typeface="Verdana" pitchFamily="34" charset="0"/>
                <a:cs typeface="Verdana" pitchFamily="34" charset="0"/>
              </a:rPr>
              <a:t>Idea-/aivoriihi</a:t>
            </a:r>
            <a:endParaRPr lang="fi-FI" kern="0" dirty="0">
              <a:solidFill>
                <a:schemeClr val="bg1"/>
              </a:solidFill>
              <a:ea typeface="Verdana" pitchFamily="34" charset="0"/>
              <a:cs typeface="Verdana" pitchFamily="34" charset="0"/>
            </a:endParaRPr>
          </a:p>
        </p:txBody>
      </p:sp>
      <p:sp>
        <p:nvSpPr>
          <p:cNvPr id="9" name="Pyöristetty suorakulmio 8"/>
          <p:cNvSpPr/>
          <p:nvPr/>
        </p:nvSpPr>
        <p:spPr bwMode="auto">
          <a:xfrm>
            <a:off x="6249787" y="1700808"/>
            <a:ext cx="2376264" cy="1224136"/>
          </a:xfrm>
          <a:prstGeom prst="roundRect">
            <a:avLst/>
          </a:prstGeom>
          <a:solidFill>
            <a:srgbClr val="89CBD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fi-FI" kern="0" dirty="0" smtClean="0">
                <a:solidFill>
                  <a:schemeClr val="bg1"/>
                </a:solidFill>
                <a:ea typeface="Verdana" pitchFamily="34" charset="0"/>
                <a:cs typeface="Verdana" pitchFamily="34" charset="0"/>
              </a:rPr>
              <a:t>Palvelupolku</a:t>
            </a:r>
            <a:endParaRPr lang="fi-FI" kern="0" dirty="0">
              <a:solidFill>
                <a:schemeClr val="bg1"/>
              </a:solidFill>
              <a:ea typeface="Verdana" pitchFamily="34" charset="0"/>
              <a:cs typeface="Verdana" pitchFamily="34" charset="0"/>
            </a:endParaRPr>
          </a:p>
        </p:txBody>
      </p:sp>
      <p:sp>
        <p:nvSpPr>
          <p:cNvPr id="10" name="Pyöristetty suorakulmio 9"/>
          <p:cNvSpPr/>
          <p:nvPr/>
        </p:nvSpPr>
        <p:spPr bwMode="auto">
          <a:xfrm>
            <a:off x="971600" y="1340768"/>
            <a:ext cx="2376264" cy="1224136"/>
          </a:xfrm>
          <a:prstGeom prst="roundRect">
            <a:avLst/>
          </a:prstGeom>
          <a:solidFill>
            <a:srgbClr val="89CBD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fi-FI" b="1" kern="0" dirty="0" err="1" smtClean="0">
                <a:solidFill>
                  <a:schemeClr val="bg1"/>
                </a:solidFill>
                <a:ea typeface="Verdana" pitchFamily="34" charset="0"/>
                <a:cs typeface="Verdana" pitchFamily="34" charset="0"/>
              </a:rPr>
              <a:t>Mind</a:t>
            </a:r>
            <a:r>
              <a:rPr lang="fi-FI" b="1" kern="0" dirty="0" smtClean="0">
                <a:solidFill>
                  <a:schemeClr val="bg1"/>
                </a:solidFill>
                <a:ea typeface="Verdana" pitchFamily="34" charset="0"/>
                <a:cs typeface="Verdana" pitchFamily="34" charset="0"/>
              </a:rPr>
              <a:t> </a:t>
            </a:r>
            <a:r>
              <a:rPr lang="fi-FI" b="1" kern="0" dirty="0" err="1" smtClean="0">
                <a:solidFill>
                  <a:schemeClr val="bg1"/>
                </a:solidFill>
                <a:ea typeface="Verdana" pitchFamily="34" charset="0"/>
                <a:cs typeface="Verdana" pitchFamily="34" charset="0"/>
              </a:rPr>
              <a:t>map</a:t>
            </a:r>
            <a:endParaRPr lang="fi-FI" kern="0" dirty="0">
              <a:solidFill>
                <a:schemeClr val="bg1"/>
              </a:solidFill>
              <a:ea typeface="Verdana" pitchFamily="34" charset="0"/>
              <a:cs typeface="Verdana" pitchFamily="34" charset="0"/>
            </a:endParaRPr>
          </a:p>
        </p:txBody>
      </p:sp>
      <p:sp>
        <p:nvSpPr>
          <p:cNvPr id="11" name="Pyöristetty suorakulmio 10"/>
          <p:cNvSpPr/>
          <p:nvPr/>
        </p:nvSpPr>
        <p:spPr bwMode="auto">
          <a:xfrm>
            <a:off x="5856339" y="4653136"/>
            <a:ext cx="2376264" cy="1224136"/>
          </a:xfrm>
          <a:prstGeom prst="roundRect">
            <a:avLst/>
          </a:prstGeom>
          <a:solidFill>
            <a:srgbClr val="89CBD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fi-FI" kern="0" dirty="0" smtClean="0">
                <a:solidFill>
                  <a:schemeClr val="bg1"/>
                </a:solidFill>
                <a:ea typeface="Verdana" pitchFamily="34" charset="0"/>
                <a:cs typeface="Verdana" pitchFamily="34" charset="0"/>
              </a:rPr>
              <a:t>Business </a:t>
            </a:r>
            <a:r>
              <a:rPr lang="fi-FI" kern="0" dirty="0" err="1">
                <a:solidFill>
                  <a:schemeClr val="bg1"/>
                </a:solidFill>
                <a:ea typeface="Verdana" pitchFamily="34" charset="0"/>
                <a:cs typeface="Verdana" pitchFamily="34" charset="0"/>
              </a:rPr>
              <a:t>M</a:t>
            </a:r>
            <a:r>
              <a:rPr lang="fi-FI" kern="0" dirty="0" err="1" smtClean="0">
                <a:solidFill>
                  <a:schemeClr val="bg1"/>
                </a:solidFill>
                <a:ea typeface="Verdana" pitchFamily="34" charset="0"/>
                <a:cs typeface="Verdana" pitchFamily="34" charset="0"/>
              </a:rPr>
              <a:t>odel</a:t>
            </a:r>
            <a:r>
              <a:rPr lang="fi-FI" kern="0" dirty="0" smtClean="0">
                <a:solidFill>
                  <a:schemeClr val="bg1"/>
                </a:solidFill>
                <a:ea typeface="Verdana" pitchFamily="34" charset="0"/>
                <a:cs typeface="Verdana" pitchFamily="34" charset="0"/>
              </a:rPr>
              <a:t> </a:t>
            </a:r>
            <a:r>
              <a:rPr lang="fi-FI" kern="0" dirty="0" err="1">
                <a:solidFill>
                  <a:schemeClr val="bg1"/>
                </a:solidFill>
                <a:ea typeface="Verdana" pitchFamily="34" charset="0"/>
                <a:cs typeface="Verdana" pitchFamily="34" charset="0"/>
              </a:rPr>
              <a:t>C</a:t>
            </a:r>
            <a:r>
              <a:rPr lang="fi-FI" kern="0" smtClean="0">
                <a:solidFill>
                  <a:schemeClr val="bg1"/>
                </a:solidFill>
                <a:ea typeface="Verdana" pitchFamily="34" charset="0"/>
                <a:cs typeface="Verdana" pitchFamily="34" charset="0"/>
              </a:rPr>
              <a:t>anvas</a:t>
            </a:r>
            <a:endParaRPr lang="fi-FI" kern="0" dirty="0">
              <a:solidFill>
                <a:schemeClr val="bg1"/>
              </a:solidFill>
              <a:ea typeface="Verdana" pitchFamily="34" charset="0"/>
              <a:cs typeface="Verdana" pitchFamily="34" charset="0"/>
            </a:endParaRPr>
          </a:p>
        </p:txBody>
      </p:sp>
      <p:sp>
        <p:nvSpPr>
          <p:cNvPr id="12" name="Pyöristetty suorakulmio 11"/>
          <p:cNvSpPr/>
          <p:nvPr/>
        </p:nvSpPr>
        <p:spPr bwMode="auto">
          <a:xfrm>
            <a:off x="539552" y="4653136"/>
            <a:ext cx="2376264" cy="1224136"/>
          </a:xfrm>
          <a:prstGeom prst="roundRect">
            <a:avLst/>
          </a:prstGeom>
          <a:solidFill>
            <a:srgbClr val="89CBD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fi-FI" b="1" kern="0" dirty="0" smtClean="0">
                <a:solidFill>
                  <a:schemeClr val="bg1"/>
                </a:solidFill>
                <a:ea typeface="Verdana" pitchFamily="34" charset="0"/>
                <a:cs typeface="Verdana" pitchFamily="34" charset="0"/>
              </a:rPr>
              <a:t>Draama</a:t>
            </a:r>
            <a:endParaRPr lang="fi-FI" kern="0" dirty="0">
              <a:solidFill>
                <a:schemeClr val="bg1"/>
              </a:solidFill>
              <a:ea typeface="Verdana" pitchFamily="34" charset="0"/>
              <a:cs typeface="Verdana" pitchFamily="34" charset="0"/>
            </a:endParaRPr>
          </a:p>
        </p:txBody>
      </p:sp>
      <p:sp>
        <p:nvSpPr>
          <p:cNvPr id="13" name="Pyöristetty suorakulmio 12"/>
          <p:cNvSpPr/>
          <p:nvPr/>
        </p:nvSpPr>
        <p:spPr bwMode="auto">
          <a:xfrm>
            <a:off x="6126830" y="3204781"/>
            <a:ext cx="2376264" cy="1224136"/>
          </a:xfrm>
          <a:prstGeom prst="roundRect">
            <a:avLst/>
          </a:prstGeom>
          <a:solidFill>
            <a:srgbClr val="B6BF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fi-FI" kern="0" dirty="0" smtClean="0">
                <a:solidFill>
                  <a:schemeClr val="bg1"/>
                </a:solidFill>
                <a:ea typeface="Verdana" pitchFamily="34" charset="0"/>
                <a:cs typeface="Verdana" pitchFamily="34" charset="0"/>
              </a:rPr>
              <a:t>Käyttäjäprofiilit ja -persoonat</a:t>
            </a:r>
            <a:endParaRPr lang="fi-FI" kern="0" dirty="0">
              <a:solidFill>
                <a:schemeClr val="bg1"/>
              </a:solidFill>
              <a:ea typeface="Verdana" pitchFamily="34" charset="0"/>
              <a:cs typeface="Verdana" pitchFamily="34" charset="0"/>
            </a:endParaRPr>
          </a:p>
        </p:txBody>
      </p:sp>
      <p:sp>
        <p:nvSpPr>
          <p:cNvPr id="2" name="Tekstiruutu 1"/>
          <p:cNvSpPr txBox="1"/>
          <p:nvPr/>
        </p:nvSpPr>
        <p:spPr>
          <a:xfrm>
            <a:off x="395536" y="534466"/>
            <a:ext cx="80105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000" dirty="0" smtClean="0"/>
              <a:t>Hyödynnä menetelmiä osallistavan kehittämisen ja arvioinnin tukena</a:t>
            </a:r>
            <a:endParaRPr lang="fi-FI" sz="2000" dirty="0"/>
          </a:p>
        </p:txBody>
      </p:sp>
      <p:sp>
        <p:nvSpPr>
          <p:cNvPr id="14" name="Pyöristetty suorakulmio 13"/>
          <p:cNvSpPr/>
          <p:nvPr/>
        </p:nvSpPr>
        <p:spPr bwMode="auto">
          <a:xfrm>
            <a:off x="3563888" y="2780928"/>
            <a:ext cx="2376264" cy="1224136"/>
          </a:xfrm>
          <a:prstGeom prst="roundRect">
            <a:avLst/>
          </a:prstGeom>
          <a:solidFill>
            <a:srgbClr val="89CBD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fi-FI" kern="0" dirty="0" smtClean="0">
                <a:solidFill>
                  <a:schemeClr val="bg1"/>
                </a:solidFill>
                <a:ea typeface="Verdana" pitchFamily="34" charset="0"/>
                <a:cs typeface="Verdana" pitchFamily="34" charset="0"/>
              </a:rPr>
              <a:t>Muotoiluluotain</a:t>
            </a:r>
            <a:endParaRPr lang="fi-FI" kern="0" dirty="0">
              <a:solidFill>
                <a:schemeClr val="bg1"/>
              </a:solidFill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4277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2015</a:t>
            </a:r>
            <a:endParaRPr lang="fi-FI" dirty="0"/>
          </a:p>
        </p:txBody>
      </p:sp>
      <p:sp>
        <p:nvSpPr>
          <p:cNvPr id="3" name="Dian numeron paikkamerkki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A97E666-1A35-4E4E-B444-5E7458B1B7A1}" type="slidenum">
              <a:rPr lang="fi-FI" smtClean="0"/>
              <a:pPr>
                <a:defRPr/>
              </a:pPr>
              <a:t>25</a:t>
            </a:fld>
            <a:endParaRPr lang="fi-FI"/>
          </a:p>
        </p:txBody>
      </p:sp>
      <p:sp>
        <p:nvSpPr>
          <p:cNvPr id="4" name="Otsikk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Tutustu </a:t>
            </a:r>
            <a:r>
              <a:rPr lang="fi-FI" dirty="0" err="1" smtClean="0"/>
              <a:t>Innokylän</a:t>
            </a:r>
            <a:r>
              <a:rPr lang="fi-FI" dirty="0" smtClean="0"/>
              <a:t> työkaluihin!</a:t>
            </a:r>
            <a:endParaRPr lang="en-GB" dirty="0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13"/>
          </p:nvPr>
        </p:nvSpPr>
        <p:spPr>
          <a:xfrm>
            <a:off x="1256276" y="1196752"/>
            <a:ext cx="7734697" cy="4592692"/>
          </a:xfrm>
        </p:spPr>
        <p:txBody>
          <a:bodyPr/>
          <a:lstStyle/>
          <a:p>
            <a:pPr marL="0" indent="0">
              <a:buNone/>
            </a:pPr>
            <a:endParaRPr lang="fi-FI" sz="3200" dirty="0"/>
          </a:p>
          <a:p>
            <a:pPr marL="0" indent="0">
              <a:buNone/>
            </a:pPr>
            <a:r>
              <a:rPr lang="fi-FI" sz="3200" dirty="0" smtClean="0"/>
              <a:t>         T</a:t>
            </a:r>
            <a:r>
              <a:rPr lang="fi-FI" sz="2400" b="1" dirty="0" smtClean="0"/>
              <a:t>yötila</a:t>
            </a:r>
            <a:r>
              <a:rPr lang="fi-FI" sz="2400" dirty="0" smtClean="0"/>
              <a:t> – täällä työskennellään yhdessä ja   </a:t>
            </a:r>
          </a:p>
          <a:p>
            <a:pPr marL="0" indent="0">
              <a:buNone/>
            </a:pPr>
            <a:r>
              <a:rPr lang="fi-FI" sz="2400" dirty="0"/>
              <a:t> </a:t>
            </a:r>
            <a:r>
              <a:rPr lang="fi-FI" sz="2400" dirty="0" smtClean="0"/>
              <a:t>                jaetaan dokumentteja</a:t>
            </a:r>
          </a:p>
          <a:p>
            <a:pPr marL="0" indent="0">
              <a:buNone/>
            </a:pPr>
            <a:endParaRPr lang="fi-FI" sz="3200" dirty="0"/>
          </a:p>
          <a:p>
            <a:pPr marL="0" indent="0">
              <a:buNone/>
            </a:pPr>
            <a:r>
              <a:rPr lang="fi-FI" sz="3200" dirty="0" smtClean="0"/>
              <a:t>         </a:t>
            </a:r>
            <a:r>
              <a:rPr lang="fi-FI" sz="2400" b="1" dirty="0" smtClean="0"/>
              <a:t>Verstas</a:t>
            </a:r>
            <a:r>
              <a:rPr lang="fi-FI" sz="2400" dirty="0" smtClean="0"/>
              <a:t> – täällä kehitetään ja arvioidaan uutta    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fi-FI" sz="2400" dirty="0"/>
              <a:t> </a:t>
            </a:r>
            <a:r>
              <a:rPr lang="fi-FI" sz="2400" dirty="0" smtClean="0"/>
              <a:t>                ratkaisua</a:t>
            </a:r>
          </a:p>
          <a:p>
            <a:pPr marL="0" indent="0">
              <a:buNone/>
            </a:pPr>
            <a:r>
              <a:rPr lang="fi-FI" sz="2800" dirty="0"/>
              <a:t> </a:t>
            </a:r>
            <a:r>
              <a:rPr lang="fi-FI" sz="2800" dirty="0" smtClean="0"/>
              <a:t>            </a:t>
            </a:r>
          </a:p>
          <a:p>
            <a:pPr marL="0" indent="0">
              <a:buNone/>
            </a:pPr>
            <a:r>
              <a:rPr lang="fi-FI" sz="2800" dirty="0"/>
              <a:t> </a:t>
            </a:r>
            <a:r>
              <a:rPr lang="fi-FI" sz="2800" dirty="0" smtClean="0"/>
              <a:t>         </a:t>
            </a:r>
            <a:r>
              <a:rPr lang="fi-FI" sz="2400" b="1" dirty="0" smtClean="0"/>
              <a:t>Toimintamalli </a:t>
            </a:r>
            <a:r>
              <a:rPr lang="fi-FI" sz="2400" dirty="0" smtClean="0"/>
              <a:t>– tämä on kehittämisen tuottama    </a:t>
            </a:r>
          </a:p>
          <a:p>
            <a:pPr marL="0" indent="0">
              <a:buNone/>
            </a:pPr>
            <a:r>
              <a:rPr lang="fi-FI" sz="2400" dirty="0"/>
              <a:t> </a:t>
            </a:r>
            <a:r>
              <a:rPr lang="fi-FI" sz="2400" dirty="0" smtClean="0"/>
              <a:t>                  yleinen malli</a:t>
            </a:r>
            <a:endParaRPr lang="en-GB" sz="24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628800"/>
            <a:ext cx="981075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Kuva 31" descr="image0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033" y="2850924"/>
            <a:ext cx="1584176" cy="1584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Kuva 11" descr="image00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111" y="4435100"/>
            <a:ext cx="1443943" cy="1443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7797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2015</a:t>
            </a:r>
            <a:endParaRPr lang="fi-FI" dirty="0"/>
          </a:p>
        </p:txBody>
      </p:sp>
      <p:sp>
        <p:nvSpPr>
          <p:cNvPr id="3" name="Dian numeron paikkamerkki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A97E666-1A35-4E4E-B444-5E7458B1B7A1}" type="slidenum">
              <a:rPr lang="fi-FI" smtClean="0"/>
              <a:pPr>
                <a:defRPr/>
              </a:pPr>
              <a:t>26</a:t>
            </a:fld>
            <a:endParaRPr lang="fi-FI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7" y="10669"/>
            <a:ext cx="10668000" cy="666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56382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2016</a:t>
            </a:r>
            <a:endParaRPr lang="fi-FI" dirty="0"/>
          </a:p>
        </p:txBody>
      </p:sp>
      <p:sp>
        <p:nvSpPr>
          <p:cNvPr id="3" name="Otsikk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i-FI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68000" cy="666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9051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2016</a:t>
            </a:r>
            <a:endParaRPr lang="fi-FI" dirty="0"/>
          </a:p>
        </p:txBody>
      </p:sp>
      <p:sp>
        <p:nvSpPr>
          <p:cNvPr id="3" name="Otsikk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i-FI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55" y="0"/>
            <a:ext cx="10668000" cy="666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3126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2016</a:t>
            </a:r>
            <a:endParaRPr lang="fi-FI" dirty="0"/>
          </a:p>
        </p:txBody>
      </p:sp>
      <p:sp>
        <p:nvSpPr>
          <p:cNvPr id="12" name="Tekstiruutu 11"/>
          <p:cNvSpPr txBox="1"/>
          <p:nvPr/>
        </p:nvSpPr>
        <p:spPr>
          <a:xfrm>
            <a:off x="381783" y="5159632"/>
            <a:ext cx="2808311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1600" b="1" dirty="0" smtClean="0"/>
              <a:t>Verstas</a:t>
            </a:r>
          </a:p>
          <a:p>
            <a:pPr algn="ctr"/>
            <a:r>
              <a:rPr lang="fi-FI" sz="1400" dirty="0" smtClean="0"/>
              <a:t>Kehitä, kokeile ja arvioi  </a:t>
            </a:r>
          </a:p>
          <a:p>
            <a:pPr algn="ctr"/>
            <a:r>
              <a:rPr lang="fi-FI" sz="1400" dirty="0" smtClean="0"/>
              <a:t>ratkaisua</a:t>
            </a:r>
          </a:p>
          <a:p>
            <a:endParaRPr lang="fi-FI" sz="1400" dirty="0"/>
          </a:p>
        </p:txBody>
      </p:sp>
      <p:pic>
        <p:nvPicPr>
          <p:cNvPr id="1028" name="Kuva 11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700808"/>
            <a:ext cx="1502176" cy="1502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kstiruutu 12"/>
          <p:cNvSpPr txBox="1"/>
          <p:nvPr/>
        </p:nvSpPr>
        <p:spPr>
          <a:xfrm>
            <a:off x="2743694" y="2862657"/>
            <a:ext cx="30236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1600" b="1" dirty="0" smtClean="0"/>
              <a:t>Toimintamalli</a:t>
            </a:r>
          </a:p>
          <a:p>
            <a:pPr algn="ctr"/>
            <a:r>
              <a:rPr lang="fi-FI" sz="1400" dirty="0" smtClean="0"/>
              <a:t>Luo toimintamalli kehittämisen </a:t>
            </a:r>
          </a:p>
          <a:p>
            <a:pPr algn="ctr"/>
            <a:r>
              <a:rPr lang="fi-FI" sz="1400" dirty="0" smtClean="0"/>
              <a:t>tuottamasta ratkaisusta</a:t>
            </a:r>
          </a:p>
          <a:p>
            <a:r>
              <a:rPr lang="fi-FI" sz="1600" dirty="0" smtClean="0"/>
              <a:t> </a:t>
            </a:r>
            <a:endParaRPr lang="fi-FI" sz="1600" dirty="0"/>
          </a:p>
        </p:txBody>
      </p:sp>
      <p:pic>
        <p:nvPicPr>
          <p:cNvPr id="15" name="Kuva 31" descr="image0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667" y="3942130"/>
            <a:ext cx="1597081" cy="159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kstiruutu 5"/>
          <p:cNvSpPr txBox="1"/>
          <p:nvPr/>
        </p:nvSpPr>
        <p:spPr>
          <a:xfrm>
            <a:off x="4717523" y="5140394"/>
            <a:ext cx="3199127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1600" b="1" dirty="0" smtClean="0"/>
              <a:t>Verstas</a:t>
            </a:r>
          </a:p>
          <a:p>
            <a:pPr algn="ctr"/>
            <a:r>
              <a:rPr lang="fi-FI" sz="1400" dirty="0" smtClean="0"/>
              <a:t>Muut kehittäjät voivat räätälöidä toimintamallista oman ratkaisun toimintaympäristöönsä </a:t>
            </a:r>
            <a:endParaRPr lang="fi-FI" sz="1400" dirty="0"/>
          </a:p>
          <a:p>
            <a:endParaRPr lang="en-GB" dirty="0"/>
          </a:p>
        </p:txBody>
      </p:sp>
      <p:cxnSp>
        <p:nvCxnSpPr>
          <p:cNvPr id="8" name="Suora nuoliyhdysviiva 7"/>
          <p:cNvCxnSpPr/>
          <p:nvPr/>
        </p:nvCxnSpPr>
        <p:spPr>
          <a:xfrm flipV="1">
            <a:off x="2084688" y="3618094"/>
            <a:ext cx="1080120" cy="648072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uora nuoliyhdysviiva 21"/>
          <p:cNvCxnSpPr/>
          <p:nvPr/>
        </p:nvCxnSpPr>
        <p:spPr>
          <a:xfrm>
            <a:off x="5148064" y="3645024"/>
            <a:ext cx="1095082" cy="536417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uora nuoliyhdysviiva 18"/>
          <p:cNvCxnSpPr/>
          <p:nvPr/>
        </p:nvCxnSpPr>
        <p:spPr>
          <a:xfrm>
            <a:off x="4788024" y="3645024"/>
            <a:ext cx="434997" cy="587426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uora nuoliyhdysviiva 19"/>
          <p:cNvCxnSpPr/>
          <p:nvPr/>
        </p:nvCxnSpPr>
        <p:spPr>
          <a:xfrm>
            <a:off x="5292080" y="3501008"/>
            <a:ext cx="2020907" cy="731442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Kuva 31" descr="image0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6172" y="3963677"/>
            <a:ext cx="1597081" cy="159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Kuva 31" descr="image0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9757" y="3942131"/>
            <a:ext cx="1597081" cy="159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Kuva 31" descr="image0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1" y="3997176"/>
            <a:ext cx="1597081" cy="159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93117"/>
            <a:ext cx="1620180" cy="16096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" name="Tekstiruutu 31"/>
          <p:cNvSpPr txBox="1"/>
          <p:nvPr/>
        </p:nvSpPr>
        <p:spPr>
          <a:xfrm>
            <a:off x="2624748" y="849322"/>
            <a:ext cx="355873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600" b="1" dirty="0" smtClean="0"/>
              <a:t>Työtila</a:t>
            </a:r>
          </a:p>
          <a:p>
            <a:r>
              <a:rPr lang="fi-FI" sz="1400" dirty="0" smtClean="0"/>
              <a:t>Verkoston yhteinen kotipesä ja työskentely</a:t>
            </a:r>
            <a:endParaRPr lang="en-GB" sz="1400" dirty="0"/>
          </a:p>
        </p:txBody>
      </p:sp>
      <p:cxnSp>
        <p:nvCxnSpPr>
          <p:cNvPr id="35" name="Suora nuoliyhdysviiva 34"/>
          <p:cNvCxnSpPr/>
          <p:nvPr/>
        </p:nvCxnSpPr>
        <p:spPr>
          <a:xfrm>
            <a:off x="1691680" y="2060848"/>
            <a:ext cx="67264" cy="2016224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uora nuoliyhdysviiva 38"/>
          <p:cNvCxnSpPr/>
          <p:nvPr/>
        </p:nvCxnSpPr>
        <p:spPr>
          <a:xfrm>
            <a:off x="2267744" y="1728260"/>
            <a:ext cx="1368152" cy="548612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2263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2015</a:t>
            </a:r>
            <a:endParaRPr lang="fi-FI" dirty="0"/>
          </a:p>
        </p:txBody>
      </p:sp>
      <p:sp>
        <p:nvSpPr>
          <p:cNvPr id="3" name="Dian numeron paikkamerkki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A97E666-1A35-4E4E-B444-5E7458B1B7A1}" type="slidenum">
              <a:rPr lang="fi-FI" smtClean="0"/>
              <a:pPr>
                <a:defRPr/>
              </a:pPr>
              <a:t>3</a:t>
            </a:fld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13"/>
          </p:nvPr>
        </p:nvSpPr>
        <p:spPr>
          <a:xfrm>
            <a:off x="1115616" y="1988840"/>
            <a:ext cx="7734697" cy="4176464"/>
          </a:xfrm>
        </p:spPr>
        <p:txBody>
          <a:bodyPr/>
          <a:lstStyle/>
          <a:p>
            <a:r>
              <a:rPr lang="fi-FI" sz="2800" dirty="0"/>
              <a:t>Innovaatio voi </a:t>
            </a:r>
            <a:r>
              <a:rPr lang="fi-FI" sz="2800" dirty="0" smtClean="0"/>
              <a:t>rakentua </a:t>
            </a:r>
            <a:r>
              <a:rPr lang="fi-FI" sz="2800" dirty="0"/>
              <a:t>minkä tahansa asian tai materiaalin pohjalta. Tällainen asia voi olla esimerkiksi prosessi, palvelu, rakenne, toimintatapa, </a:t>
            </a:r>
            <a:r>
              <a:rPr lang="fi-FI" sz="2800"/>
              <a:t>laki </a:t>
            </a:r>
            <a:r>
              <a:rPr lang="fi-FI" sz="2800" smtClean="0"/>
              <a:t>ja </a:t>
            </a:r>
            <a:r>
              <a:rPr lang="fi-FI" sz="2800" dirty="0"/>
              <a:t>sääntö.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71754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2015</a:t>
            </a:r>
            <a:endParaRPr lang="fi-FI" dirty="0"/>
          </a:p>
        </p:txBody>
      </p:sp>
      <p:sp>
        <p:nvSpPr>
          <p:cNvPr id="3" name="Dian numeron paikkamerkki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A97E666-1A35-4E4E-B444-5E7458B1B7A1}" type="slidenum">
              <a:rPr lang="fi-FI" smtClean="0"/>
              <a:pPr>
                <a:defRPr/>
              </a:pPr>
              <a:t>30</a:t>
            </a:fld>
            <a:endParaRPr lang="fi-FI"/>
          </a:p>
        </p:txBody>
      </p:sp>
      <p:sp>
        <p:nvSpPr>
          <p:cNvPr id="4" name="Otsikko 3"/>
          <p:cNvSpPr>
            <a:spLocks noGrp="1"/>
          </p:cNvSpPr>
          <p:nvPr>
            <p:ph type="title"/>
          </p:nvPr>
        </p:nvSpPr>
        <p:spPr>
          <a:xfrm>
            <a:off x="556144" y="476672"/>
            <a:ext cx="8294169" cy="3024336"/>
          </a:xfrm>
        </p:spPr>
        <p:txBody>
          <a:bodyPr/>
          <a:lstStyle/>
          <a:p>
            <a:pPr algn="ctr"/>
            <a:r>
              <a:rPr lang="fi-FI" sz="6600" dirty="0" smtClean="0"/>
              <a:t>Kiitos</a:t>
            </a:r>
            <a:endParaRPr lang="en-GB" sz="6600" dirty="0"/>
          </a:p>
        </p:txBody>
      </p:sp>
    </p:spTree>
    <p:extLst>
      <p:ext uri="{BB962C8B-B14F-4D97-AF65-F5344CB8AC3E}">
        <p14:creationId xmlns:p14="http://schemas.microsoft.com/office/powerpoint/2010/main" val="3201264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2015</a:t>
            </a:r>
            <a:endParaRPr lang="fi-FI" dirty="0"/>
          </a:p>
        </p:txBody>
      </p:sp>
      <p:sp>
        <p:nvSpPr>
          <p:cNvPr id="3" name="Dian numeron paikkamerkki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A97E666-1A35-4E4E-B444-5E7458B1B7A1}" type="slidenum">
              <a:rPr lang="fi-FI" smtClean="0"/>
              <a:pPr>
                <a:defRPr/>
              </a:pPr>
              <a:t>4</a:t>
            </a:fld>
            <a:endParaRPr lang="fi-FI"/>
          </a:p>
        </p:txBody>
      </p:sp>
      <p:sp>
        <p:nvSpPr>
          <p:cNvPr id="4" name="Otsikko 3"/>
          <p:cNvSpPr>
            <a:spLocks noGrp="1"/>
          </p:cNvSpPr>
          <p:nvPr>
            <p:ph type="title"/>
          </p:nvPr>
        </p:nvSpPr>
        <p:spPr>
          <a:xfrm>
            <a:off x="556144" y="548680"/>
            <a:ext cx="8294169" cy="3384376"/>
          </a:xfrm>
        </p:spPr>
        <p:txBody>
          <a:bodyPr/>
          <a:lstStyle/>
          <a:p>
            <a:pPr algn="ctr"/>
            <a:r>
              <a:rPr lang="fi-FI" b="1" dirty="0"/>
              <a:t>Myytti 2</a:t>
            </a:r>
            <a:r>
              <a:rPr lang="fi-FI" b="1" dirty="0" smtClean="0"/>
              <a:t>: </a:t>
            </a:r>
            <a:br>
              <a:rPr lang="fi-FI" b="1" dirty="0" smtClean="0"/>
            </a:br>
            <a:r>
              <a:rPr lang="fi-FI" b="1" dirty="0" smtClean="0"/>
              <a:t/>
            </a:r>
            <a:br>
              <a:rPr lang="fi-FI" b="1" dirty="0" smtClean="0"/>
            </a:br>
            <a:r>
              <a:rPr lang="fi-FI" dirty="0" smtClean="0"/>
              <a:t>Uudet </a:t>
            </a:r>
            <a:r>
              <a:rPr lang="fi-FI" dirty="0" err="1" smtClean="0"/>
              <a:t>kehiteyt</a:t>
            </a:r>
            <a:r>
              <a:rPr lang="fi-FI" dirty="0" smtClean="0"/>
              <a:t> ratkaisut (teknologiat, prosessit, palvelut jne.) ovat </a:t>
            </a:r>
            <a:r>
              <a:rPr lang="fi-FI" dirty="0"/>
              <a:t>innovaatioita</a:t>
            </a:r>
            <a:br>
              <a:rPr lang="fi-FI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364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2015</a:t>
            </a:r>
            <a:endParaRPr lang="fi-FI" dirty="0"/>
          </a:p>
        </p:txBody>
      </p:sp>
      <p:sp>
        <p:nvSpPr>
          <p:cNvPr id="3" name="Dian numeron paikkamerkki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A97E666-1A35-4E4E-B444-5E7458B1B7A1}" type="slidenum">
              <a:rPr lang="fi-FI" smtClean="0"/>
              <a:pPr>
                <a:defRPr/>
              </a:pPr>
              <a:t>5</a:t>
            </a:fld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13"/>
          </p:nvPr>
        </p:nvSpPr>
        <p:spPr>
          <a:xfrm>
            <a:off x="1080606" y="908720"/>
            <a:ext cx="7734697" cy="4176464"/>
          </a:xfrm>
        </p:spPr>
        <p:txBody>
          <a:bodyPr/>
          <a:lstStyle/>
          <a:p>
            <a:r>
              <a:rPr lang="fi-FI" sz="2800" dirty="0" smtClean="0"/>
              <a:t>Uusi kehitetty ratkaisu on vasta </a:t>
            </a:r>
            <a:r>
              <a:rPr lang="fi-FI" sz="2800" dirty="0"/>
              <a:t>keksintö, ei innovaatio. Jotta se täyttäisi innovaation tunnusmerkit, sen tulee olla </a:t>
            </a:r>
            <a:r>
              <a:rPr lang="fi-FI" sz="2800" dirty="0" smtClean="0"/>
              <a:t>1) uusi </a:t>
            </a:r>
            <a:r>
              <a:rPr lang="fi-FI" sz="2800" dirty="0"/>
              <a:t>ratkaisu jossakin toimintaympäristössä, </a:t>
            </a:r>
            <a:r>
              <a:rPr lang="fi-FI" sz="2800" dirty="0" smtClean="0"/>
              <a:t>2) se </a:t>
            </a:r>
            <a:r>
              <a:rPr lang="fi-FI" sz="2800" dirty="0"/>
              <a:t>tulee olla viety onnistuneesti osaksi arkipäivän käytäntöä ja </a:t>
            </a:r>
            <a:r>
              <a:rPr lang="fi-FI" sz="2800" dirty="0" smtClean="0"/>
              <a:t>3) se </a:t>
            </a:r>
            <a:r>
              <a:rPr lang="fi-FI" sz="2800" dirty="0"/>
              <a:t>vastaa siihen tarpeeseen, jota varten se on kehitetty, esim. tuottaa hyvinvointia ja </a:t>
            </a:r>
            <a:r>
              <a:rPr lang="fi-FI" sz="2800" dirty="0" smtClean="0"/>
              <a:t>terveyttä, </a:t>
            </a:r>
            <a:r>
              <a:rPr lang="fi-FI" sz="2800" dirty="0"/>
              <a:t>tai se yllätyksellisesti vastaa johonkin muuhun </a:t>
            </a:r>
            <a:r>
              <a:rPr lang="fi-FI" sz="2800" dirty="0" smtClean="0"/>
              <a:t>tarpeeseen</a:t>
            </a:r>
            <a:r>
              <a:rPr lang="fi-FI" sz="2800" dirty="0"/>
              <a:t>.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810673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2015</a:t>
            </a:r>
            <a:endParaRPr lang="fi-FI" dirty="0"/>
          </a:p>
        </p:txBody>
      </p:sp>
      <p:sp>
        <p:nvSpPr>
          <p:cNvPr id="3" name="Dian numeron paikkamerkki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A97E666-1A35-4E4E-B444-5E7458B1B7A1}" type="slidenum">
              <a:rPr lang="fi-FI" smtClean="0"/>
              <a:pPr>
                <a:defRPr/>
              </a:pPr>
              <a:t>6</a:t>
            </a:fld>
            <a:endParaRPr lang="fi-FI"/>
          </a:p>
        </p:txBody>
      </p:sp>
      <p:sp>
        <p:nvSpPr>
          <p:cNvPr id="4" name="Otsikko 3"/>
          <p:cNvSpPr>
            <a:spLocks noGrp="1"/>
          </p:cNvSpPr>
          <p:nvPr>
            <p:ph type="title"/>
          </p:nvPr>
        </p:nvSpPr>
        <p:spPr>
          <a:xfrm>
            <a:off x="556144" y="548680"/>
            <a:ext cx="8294169" cy="3384376"/>
          </a:xfrm>
        </p:spPr>
        <p:txBody>
          <a:bodyPr/>
          <a:lstStyle/>
          <a:p>
            <a:pPr algn="ctr"/>
            <a:r>
              <a:rPr lang="fi-FI" b="1" dirty="0"/>
              <a:t>Myytti </a:t>
            </a:r>
            <a:r>
              <a:rPr lang="fi-FI" b="1" dirty="0" smtClean="0"/>
              <a:t>3: </a:t>
            </a:r>
            <a:br>
              <a:rPr lang="fi-FI" b="1" dirty="0" smtClean="0"/>
            </a:br>
            <a:r>
              <a:rPr lang="fi-FI" b="1" dirty="0" smtClean="0"/>
              <a:t/>
            </a:r>
            <a:br>
              <a:rPr lang="fi-FI" b="1" dirty="0" smtClean="0"/>
            </a:br>
            <a:r>
              <a:rPr lang="fi-FI" dirty="0" smtClean="0"/>
              <a:t>Innovaatiot ovat yritysmaailman hommaa</a:t>
            </a:r>
            <a:r>
              <a:rPr lang="fi-FI" dirty="0"/>
              <a:t/>
            </a:r>
            <a:br>
              <a:rPr lang="fi-FI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364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2015</a:t>
            </a:r>
            <a:endParaRPr lang="fi-FI" dirty="0"/>
          </a:p>
        </p:txBody>
      </p:sp>
      <p:sp>
        <p:nvSpPr>
          <p:cNvPr id="3" name="Dian numeron paikkamerkki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A97E666-1A35-4E4E-B444-5E7458B1B7A1}" type="slidenum">
              <a:rPr lang="fi-FI" smtClean="0"/>
              <a:pPr>
                <a:defRPr/>
              </a:pPr>
              <a:t>7</a:t>
            </a:fld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13"/>
          </p:nvPr>
        </p:nvSpPr>
        <p:spPr>
          <a:xfrm>
            <a:off x="1115616" y="2060848"/>
            <a:ext cx="7734697" cy="4176464"/>
          </a:xfrm>
        </p:spPr>
        <p:txBody>
          <a:bodyPr/>
          <a:lstStyle/>
          <a:p>
            <a:r>
              <a:rPr lang="fi-FI" sz="2800" dirty="0"/>
              <a:t>Innovaatioita voidaan tuottaa missä tahansa; </a:t>
            </a:r>
            <a:r>
              <a:rPr lang="fi-FI" sz="2800" dirty="0" smtClean="0"/>
              <a:t>esim. julkisen ja kolmannen sektorin organisaatioissa ja työpaikoilla</a:t>
            </a:r>
            <a:r>
              <a:rPr lang="fi-FI" sz="2800" dirty="0"/>
              <a:t>, yliopistoissa ja arkipäivän toimintaympäristöissä. Arjen innovaatiot syntyvät usein huomaamatta eikä niistä puhuta innovaatioina.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810673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2015</a:t>
            </a:r>
            <a:endParaRPr lang="fi-FI" dirty="0"/>
          </a:p>
        </p:txBody>
      </p:sp>
      <p:sp>
        <p:nvSpPr>
          <p:cNvPr id="3" name="Dian numeron paikkamerkki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A97E666-1A35-4E4E-B444-5E7458B1B7A1}" type="slidenum">
              <a:rPr lang="fi-FI" smtClean="0"/>
              <a:pPr>
                <a:defRPr/>
              </a:pPr>
              <a:t>8</a:t>
            </a:fld>
            <a:endParaRPr lang="fi-FI"/>
          </a:p>
        </p:txBody>
      </p:sp>
      <p:sp>
        <p:nvSpPr>
          <p:cNvPr id="4" name="Otsikko 3"/>
          <p:cNvSpPr>
            <a:spLocks noGrp="1"/>
          </p:cNvSpPr>
          <p:nvPr>
            <p:ph type="title"/>
          </p:nvPr>
        </p:nvSpPr>
        <p:spPr>
          <a:xfrm>
            <a:off x="556144" y="548680"/>
            <a:ext cx="8294169" cy="3384376"/>
          </a:xfrm>
        </p:spPr>
        <p:txBody>
          <a:bodyPr/>
          <a:lstStyle/>
          <a:p>
            <a:pPr algn="ctr"/>
            <a:r>
              <a:rPr lang="fi-FI" b="1" dirty="0"/>
              <a:t>Myytti </a:t>
            </a:r>
            <a:r>
              <a:rPr lang="fi-FI" b="1" dirty="0" smtClean="0"/>
              <a:t>4: </a:t>
            </a:r>
            <a:br>
              <a:rPr lang="fi-FI" b="1" dirty="0" smtClean="0"/>
            </a:br>
            <a:r>
              <a:rPr lang="fi-FI" b="1" dirty="0"/>
              <a:t/>
            </a:r>
            <a:br>
              <a:rPr lang="fi-FI" b="1" dirty="0"/>
            </a:br>
            <a:r>
              <a:rPr lang="fi-FI" b="1" dirty="0"/>
              <a:t> </a:t>
            </a:r>
            <a:r>
              <a:rPr lang="fi-FI" dirty="0"/>
              <a:t>Innovaatio tuottaa kilpailuedun ja taloudellista hyötyä</a:t>
            </a:r>
            <a:br>
              <a:rPr lang="fi-FI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364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2015</a:t>
            </a:r>
            <a:endParaRPr lang="fi-FI" dirty="0"/>
          </a:p>
        </p:txBody>
      </p:sp>
      <p:sp>
        <p:nvSpPr>
          <p:cNvPr id="3" name="Dian numeron paikkamerkki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A97E666-1A35-4E4E-B444-5E7458B1B7A1}" type="slidenum">
              <a:rPr lang="fi-FI" smtClean="0"/>
              <a:pPr>
                <a:defRPr/>
              </a:pPr>
              <a:t>9</a:t>
            </a:fld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13"/>
          </p:nvPr>
        </p:nvSpPr>
        <p:spPr>
          <a:xfrm>
            <a:off x="1115616" y="2060848"/>
            <a:ext cx="7734697" cy="4176464"/>
          </a:xfrm>
        </p:spPr>
        <p:txBody>
          <a:bodyPr/>
          <a:lstStyle/>
          <a:p>
            <a:r>
              <a:rPr lang="fi-FI" sz="2800" dirty="0"/>
              <a:t>I</a:t>
            </a:r>
            <a:r>
              <a:rPr lang="fi-FI" sz="2800" dirty="0" smtClean="0"/>
              <a:t>nnovaatiota </a:t>
            </a:r>
            <a:r>
              <a:rPr lang="fi-FI" sz="2800" dirty="0"/>
              <a:t>määrittävänä tekijänä voi yhtä lailla olla esimerkiksi terveys- ja </a:t>
            </a:r>
            <a:r>
              <a:rPr lang="fi-FI" sz="2800" dirty="0" smtClean="0"/>
              <a:t>hyvinvointihyöty, eriarvoisuuden väheneminen, </a:t>
            </a:r>
            <a:r>
              <a:rPr lang="fi-FI" sz="2800" dirty="0"/>
              <a:t>nopeus, </a:t>
            </a:r>
            <a:r>
              <a:rPr lang="fi-FI" sz="2800" dirty="0" smtClean="0"/>
              <a:t>helppokäyttöisyys </a:t>
            </a:r>
            <a:r>
              <a:rPr lang="fi-FI" sz="2800" dirty="0"/>
              <a:t>ja toimivuus osana työprosessia.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810673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unainen raami">
  <a:themeElements>
    <a:clrScheme name="INNOKYLÄ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7403A"/>
      </a:accent1>
      <a:accent2>
        <a:srgbClr val="89CBDF"/>
      </a:accent2>
      <a:accent3>
        <a:srgbClr val="CCDC00"/>
      </a:accent3>
      <a:accent4>
        <a:srgbClr val="7F7F7F"/>
      </a:accent4>
      <a:accent5>
        <a:srgbClr val="D8D8D8"/>
      </a:accent5>
      <a:accent6>
        <a:srgbClr val="FFFFFF"/>
      </a:accent6>
      <a:hlink>
        <a:srgbClr val="000000"/>
      </a:hlink>
      <a:folHlink>
        <a:srgbClr val="3F3F3F"/>
      </a:folHlink>
    </a:clrScheme>
    <a:fontScheme name="Office, klassinen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F7403A"/>
        </a:solidFill>
        <a:ln w="9525">
          <a:noFill/>
          <a:round/>
          <a:headEnd/>
          <a:tailEnd/>
        </a:ln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algn="ctr">
          <a:defRPr/>
        </a:defPPr>
      </a:lstStyle>
    </a:spDef>
    <a:txDef>
      <a:spPr>
        <a:noFill/>
      </a:spPr>
      <a:bodyPr wrap="square" rtlCol="0">
        <a:spAutoFit/>
      </a:bodyPr>
      <a:lstStyle>
        <a:defPPr>
          <a:defRPr/>
        </a:defPPr>
      </a:lstStyle>
    </a:txDef>
  </a:objectDefaults>
  <a:extraClrSchemeLst/>
</a:theme>
</file>

<file path=ppt/theme/theme2.xml><?xml version="1.0" encoding="utf-8"?>
<a:theme xmlns:a="http://schemas.openxmlformats.org/drawingml/2006/main" name="Sininen raami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26631"/>
      </a:accent1>
      <a:accent2>
        <a:srgbClr val="89CBDF"/>
      </a:accent2>
      <a:accent3>
        <a:srgbClr val="B6BF00"/>
      </a:accent3>
      <a:accent4>
        <a:srgbClr val="FFFFFF"/>
      </a:accent4>
      <a:accent5>
        <a:srgbClr val="FFFFFF"/>
      </a:accent5>
      <a:accent6>
        <a:srgbClr val="FFFFFF"/>
      </a:accent6>
      <a:hlink>
        <a:srgbClr val="000000"/>
      </a:hlink>
      <a:folHlink>
        <a:srgbClr val="3F3F3F"/>
      </a:folHlink>
    </a:clrScheme>
    <a:fontScheme name="Office, klassinen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840000"/>
        </a:solidFill>
        <a:ln w="9525">
          <a:noFill/>
          <a:round/>
          <a:headEnd/>
          <a:tailEnd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>
          <a:defRPr/>
        </a:defPPr>
      </a:lstStyle>
    </a:spDef>
    <a:txDef>
      <a:spPr>
        <a:noFill/>
      </a:spPr>
      <a:bodyPr wrap="square" rtlCol="0">
        <a:spAutoFit/>
      </a:bodyPr>
      <a:lstStyle>
        <a:defPPr>
          <a:defRPr/>
        </a:defPPr>
      </a:lstStyle>
    </a:txDef>
  </a:objectDefaults>
  <a:extraClrSchemeLst/>
</a:theme>
</file>

<file path=ppt/theme/theme3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7736</TotalTime>
  <Words>686</Words>
  <Application>Microsoft Office PowerPoint</Application>
  <PresentationFormat>Näytössä katseltava diaesitys (4:3)</PresentationFormat>
  <Paragraphs>128</Paragraphs>
  <Slides>30</Slides>
  <Notes>1</Notes>
  <HiddenSlides>0</HiddenSlides>
  <MMClips>0</MMClips>
  <ScaleCrop>false</ScaleCrop>
  <HeadingPairs>
    <vt:vector size="6" baseType="variant">
      <vt:variant>
        <vt:lpstr>Käytetyt fontit</vt:lpstr>
      </vt:variant>
      <vt:variant>
        <vt:i4>3</vt:i4>
      </vt:variant>
      <vt:variant>
        <vt:lpstr>Teema</vt:lpstr>
      </vt:variant>
      <vt:variant>
        <vt:i4>2</vt:i4>
      </vt:variant>
      <vt:variant>
        <vt:lpstr>Dian otsikot</vt:lpstr>
      </vt:variant>
      <vt:variant>
        <vt:i4>30</vt:i4>
      </vt:variant>
    </vt:vector>
  </HeadingPairs>
  <TitlesOfParts>
    <vt:vector size="35" baseType="lpstr">
      <vt:lpstr>Arial</vt:lpstr>
      <vt:lpstr>Calibri</vt:lpstr>
      <vt:lpstr>Verdana</vt:lpstr>
      <vt:lpstr>Punainen raami</vt:lpstr>
      <vt:lpstr>Sininen raami</vt:lpstr>
      <vt:lpstr>Innovaatiot syntyvät vuorovaikutuksessa  Juha Koivisto, THL</vt:lpstr>
      <vt:lpstr>Myytti 1:   Vain uudet teknologiat voivat olla innovaatioita </vt:lpstr>
      <vt:lpstr>PowerPoint-esitys</vt:lpstr>
      <vt:lpstr>Myytti 2:   Uudet kehiteyt ratkaisut (teknologiat, prosessit, palvelut jne.) ovat innovaatioita </vt:lpstr>
      <vt:lpstr>PowerPoint-esitys</vt:lpstr>
      <vt:lpstr>Myytti 3:   Innovaatiot ovat yritysmaailman hommaa </vt:lpstr>
      <vt:lpstr>PowerPoint-esitys</vt:lpstr>
      <vt:lpstr>Myytti 4:    Innovaatio tuottaa kilpailuedun ja taloudellista hyötyä </vt:lpstr>
      <vt:lpstr>PowerPoint-esitys</vt:lpstr>
      <vt:lpstr>Myytti 5:   Uusien ratkaisujen ideointi ja keksiminen on innovatiivisuutta </vt:lpstr>
      <vt:lpstr>PowerPoint-esitys</vt:lpstr>
      <vt:lpstr>Myytti 6:   Teknologialla, tuotteella, palvelulla tms. on omia sisäisiä ominaisuuksia ja arvoja </vt:lpstr>
      <vt:lpstr>PowerPoint-esitys</vt:lpstr>
      <vt:lpstr>Myytti 7:   Innovaatiot siirtyvät samanlaisina eri ympäristöihin </vt:lpstr>
      <vt:lpstr>PowerPoint-esitys</vt:lpstr>
      <vt:lpstr>Myytti 8:    Innovaation synty on lineaarinen prosessi</vt:lpstr>
      <vt:lpstr>PowerPoint-esitys</vt:lpstr>
      <vt:lpstr>PowerPoint-esitys</vt:lpstr>
      <vt:lpstr>    Innokylä on hyvinvointi- ja terveysalan avoin innovaatioyhteisö  www.innokyla.fi  </vt:lpstr>
      <vt:lpstr>Innokylä lyhyesti</vt:lpstr>
      <vt:lpstr>Avoimen yhteiskehittämisen periaatteita Innokylässä</vt:lpstr>
      <vt:lpstr>Kuusi keskeistä kehittämistehtävää</vt:lpstr>
      <vt:lpstr>PowerPoint-esitys</vt:lpstr>
      <vt:lpstr>PowerPoint-esitys</vt:lpstr>
      <vt:lpstr>Tutustu Innokylän työkaluihin!</vt:lpstr>
      <vt:lpstr>PowerPoint-esitys</vt:lpstr>
      <vt:lpstr>PowerPoint-esitys</vt:lpstr>
      <vt:lpstr>PowerPoint-esitys</vt:lpstr>
      <vt:lpstr>PowerPoint-esitys</vt:lpstr>
      <vt:lpstr>Kiitos</vt:lpstr>
    </vt:vector>
  </TitlesOfParts>
  <Company>Pentagon Design, Innokylä-hanke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Innokylä - tuo yhteen ihmisiä ja ideoita</dc:title>
  <dc:creator>Ilmari Ahola, Erna Bodström</dc:creator>
  <cp:lastModifiedBy>Tuuli Sinervo</cp:lastModifiedBy>
  <cp:revision>1237</cp:revision>
  <cp:lastPrinted>2016-09-21T09:48:26Z</cp:lastPrinted>
  <dcterms:created xsi:type="dcterms:W3CDTF">2009-12-02T13:59:59Z</dcterms:created>
  <dcterms:modified xsi:type="dcterms:W3CDTF">2017-01-24T08:00:47Z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