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36"/>
  </p:notesMasterIdLst>
  <p:sldIdLst>
    <p:sldId id="263" r:id="rId2"/>
    <p:sldId id="310" r:id="rId3"/>
    <p:sldId id="314" r:id="rId4"/>
    <p:sldId id="313" r:id="rId5"/>
    <p:sldId id="311" r:id="rId6"/>
    <p:sldId id="309" r:id="rId7"/>
    <p:sldId id="304" r:id="rId8"/>
    <p:sldId id="305" r:id="rId9"/>
    <p:sldId id="298" r:id="rId10"/>
    <p:sldId id="299" r:id="rId11"/>
    <p:sldId id="300" r:id="rId12"/>
    <p:sldId id="306" r:id="rId13"/>
    <p:sldId id="302" r:id="rId14"/>
    <p:sldId id="312" r:id="rId15"/>
    <p:sldId id="308" r:id="rId16"/>
    <p:sldId id="307" r:id="rId17"/>
    <p:sldId id="275" r:id="rId18"/>
    <p:sldId id="257" r:id="rId19"/>
    <p:sldId id="294" r:id="rId20"/>
    <p:sldId id="276" r:id="rId21"/>
    <p:sldId id="273" r:id="rId22"/>
    <p:sldId id="265" r:id="rId23"/>
    <p:sldId id="278" r:id="rId24"/>
    <p:sldId id="274" r:id="rId25"/>
    <p:sldId id="283" r:id="rId26"/>
    <p:sldId id="282" r:id="rId27"/>
    <p:sldId id="287" r:id="rId28"/>
    <p:sldId id="288" r:id="rId29"/>
    <p:sldId id="289" r:id="rId30"/>
    <p:sldId id="290" r:id="rId31"/>
    <p:sldId id="291" r:id="rId32"/>
    <p:sldId id="292" r:id="rId33"/>
    <p:sldId id="293" r:id="rId34"/>
    <p:sldId id="285" r:id="rId35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>
      <p:cViewPr varScale="1">
        <p:scale>
          <a:sx n="70" d="100"/>
          <a:sy n="70" d="100"/>
        </p:scale>
        <p:origin x="1204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85A5D4-9C94-429A-B53D-9D7F5A677CF2}" type="datetimeFigureOut">
              <a:rPr lang="fi-FI" smtClean="0"/>
              <a:t>31.8.2017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655562-7216-4082-B5E7-7D4B2C7B795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78241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 Tikkanen DEVELOPER, COMMUNICATIONS SHERIFF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susanna.tikkanen@iki.fi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 Honkaniemi DEVELOPER, CONTENT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heinihonkaniemi@gmail.com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Volanto</a:t>
            </a:r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 DEVELOPER, PROJECT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arttu.volanto@gmail.com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6C6769-5C29-4695-A99B-B1573B5D64E3}" type="slidenum">
              <a:rPr lang="fi-FI" smtClean="0"/>
              <a:pPr>
                <a:defRPr/>
              </a:pPr>
              <a:t>28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325192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 Tikkanen DEVELOPER, COMMUNICATIONS SHERIFF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susanna.tikkanen@iki.fi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 Honkaniemi DEVELOPER, CONTENT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heinihonkaniemi@gmail.com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Volanto</a:t>
            </a:r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 DEVELOPER, PROJECT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arttu.volanto@gmail.com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6C6769-5C29-4695-A99B-B1573B5D64E3}" type="slidenum">
              <a:rPr lang="fi-FI" smtClean="0"/>
              <a:pPr>
                <a:defRPr/>
              </a:pPr>
              <a:t>30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18526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>
                <a:solidFill>
                  <a:schemeClr val="bg1"/>
                </a:solidFill>
              </a:defRPr>
            </a:lvl1pPr>
          </a:lstStyle>
          <a:p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89079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xmlns:p14="http://schemas.microsoft.com/office/powerpoint/2010/main" advClick="0" advTm="5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070196"/>
      </p:ext>
    </p:extLst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3948112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Kalvosarjan tekijän nimi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56346849"/>
      </p:ext>
    </p:extLst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8974" y="715963"/>
            <a:ext cx="7767639" cy="1036836"/>
          </a:xfrm>
        </p:spPr>
        <p:txBody>
          <a:bodyPr/>
          <a:lstStyle>
            <a:lvl1pPr>
              <a:defRPr/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88974" y="2003426"/>
            <a:ext cx="3808413" cy="33178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6" y="2003426"/>
            <a:ext cx="3811588" cy="33293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962254"/>
      </p:ext>
    </p:extLst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FFEF4-6DFB-40EC-A31E-79632E98FD5E}" type="datetimeFigureOut">
              <a:rPr lang="fi-FI" smtClean="0"/>
              <a:t>31.8.2017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6793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</p:sldLayoutIdLst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xmlns:p14="http://schemas.microsoft.com/office/powerpoint/2010/main" advClick="0" advTm="5000"/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mEBiWM2WO1s" TargetMode="Externa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z1oDUtgTLG0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uortenkurssit.f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espoo.fi/download/noname/%7b3459BE47-E28F-44D4-A210-9C449CE9DE65%7d/29336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mailto:sini.jaaskelainen@welho.co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prezi.com/fwmgk7os6t07/?utm_campaign=share&amp;utm_medium=copy" TargetMode="External"/><Relationship Id="rId2" Type="http://schemas.openxmlformats.org/officeDocument/2006/relationships/hyperlink" Target="https://filesender.funet.fi/?vid=3f621784-9e13-6be9-ca3c-00001cb55057" TargetMode="Externa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348880"/>
            <a:ext cx="4511043" cy="1496938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627784" y="6237312"/>
            <a:ext cx="7772400" cy="5334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i-FI" sz="3200" smtClean="0"/>
              <a:t>Luovan ajattelun edistäminen</a:t>
            </a:r>
            <a:endParaRPr lang="fi-FI" sz="3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7319" y="4369987"/>
            <a:ext cx="6383153" cy="215024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837083" y="1824711"/>
            <a:ext cx="243838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6600" b="1" dirty="0" smtClean="0"/>
              <a:t>IDEA</a:t>
            </a:r>
          </a:p>
          <a:p>
            <a:endParaRPr lang="fi-FI" sz="6600" b="1" dirty="0"/>
          </a:p>
          <a:p>
            <a:pPr algn="ctr"/>
            <a:r>
              <a:rPr lang="fi-FI" sz="1400" b="1" dirty="0" smtClean="0">
                <a:solidFill>
                  <a:srgbClr val="0070C0"/>
                </a:solidFill>
              </a:rPr>
              <a:t>Hero 4.9.2017</a:t>
            </a:r>
            <a:endParaRPr lang="fi-FI" sz="1400" b="1" dirty="0" smtClean="0">
              <a:solidFill>
                <a:srgbClr val="0070C0"/>
              </a:solidFill>
            </a:endParaRPr>
          </a:p>
          <a:p>
            <a:endParaRPr lang="fi-FI" sz="6600" b="1" dirty="0"/>
          </a:p>
        </p:txBody>
      </p:sp>
    </p:spTree>
    <p:extLst>
      <p:ext uri="{BB962C8B-B14F-4D97-AF65-F5344CB8AC3E}">
        <p14:creationId xmlns:p14="http://schemas.microsoft.com/office/powerpoint/2010/main" val="2373206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xmlns:p14="http://schemas.microsoft.com/office/powerpoint/2010/main" advClick="0" advTm="5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>Divergenssi ja konvergenssi</a:t>
            </a:r>
            <a:endParaRPr lang="fi-FI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i-FI" sz="1292" dirty="0" err="1">
                <a:solidFill>
                  <a:srgbClr val="3D1C6D"/>
                </a:solidFill>
              </a:rPr>
              <a:t>Guildford</a:t>
            </a:r>
            <a:r>
              <a:rPr lang="fi-FI" sz="1292" dirty="0">
                <a:solidFill>
                  <a:srgbClr val="3D1C6D"/>
                </a:solidFill>
              </a:rPr>
              <a:t> ehdotti jo 1950-luvulla että luova ajattelu voidaan jakaa kahteen hyvin eri tyyppiseen vaiheeseen: divergenttiin ja konvergenttiin ajatteluun.</a:t>
            </a:r>
          </a:p>
          <a:p>
            <a:pPr>
              <a:buNone/>
            </a:pPr>
            <a:endParaRPr lang="fi-FI" sz="1292" dirty="0">
              <a:solidFill>
                <a:srgbClr val="3D1C6D"/>
              </a:solidFill>
            </a:endParaRPr>
          </a:p>
          <a:p>
            <a:pPr>
              <a:buNone/>
            </a:pPr>
            <a:r>
              <a:rPr lang="fi-FI" sz="1292" dirty="0">
                <a:solidFill>
                  <a:srgbClr val="3D1C6D"/>
                </a:solidFill>
              </a:rPr>
              <a:t>Molempia ajattelutapoja tarvitaan tulokselliseen luovuuteen. Divergentti ajattelu on välttämätön uutuusarvon tuottamissa ja konvergenttia ajattelua tarvitaan hyödyllisyyden arvioimiseen.</a:t>
            </a:r>
          </a:p>
          <a:p>
            <a:pPr>
              <a:buNone/>
            </a:pPr>
            <a:endParaRPr lang="fi-FI" dirty="0">
              <a:solidFill>
                <a:srgbClr val="3D1C6D"/>
              </a:solidFill>
            </a:endParaRPr>
          </a:p>
          <a:p>
            <a:pPr>
              <a:buNone/>
            </a:pPr>
            <a:endParaRPr lang="fi-FI" dirty="0">
              <a:solidFill>
                <a:srgbClr val="3D1C6D"/>
              </a:solidFill>
            </a:endParaRP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00681-479A-0E4F-A336-362E91A057F9}" type="slidenum">
              <a:rPr lang="fi-FI" smtClean="0"/>
              <a:pPr/>
              <a:t>10</a:t>
            </a:fld>
            <a:r>
              <a:rPr lang="fi-FI" dirty="0" smtClean="0"/>
              <a:t> </a:t>
            </a:r>
            <a:endParaRPr lang="fi-FI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108" dirty="0"/>
              <a:t>&gt; Fasilitaattorin käsikirja &gt; Luovat prosessit</a:t>
            </a:r>
            <a:endParaRPr lang="fi-FI" sz="1108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4294967295"/>
          </p:nvPr>
        </p:nvSpPr>
        <p:spPr>
          <a:xfrm>
            <a:off x="5339862" y="5398477"/>
            <a:ext cx="2819400" cy="1308589"/>
          </a:xfrm>
        </p:spPr>
        <p:txBody>
          <a:bodyPr/>
          <a:lstStyle/>
          <a:p>
            <a:pPr marL="4397" indent="-4397">
              <a:buNone/>
            </a:pPr>
            <a:r>
              <a:rPr lang="fi-FI" sz="1477" b="1">
                <a:solidFill>
                  <a:schemeClr val="accent5"/>
                </a:solidFill>
              </a:rPr>
              <a:t>Konvergentti ajattelu </a:t>
            </a:r>
            <a:r>
              <a:rPr lang="en-US" sz="1477">
                <a:solidFill>
                  <a:schemeClr val="accent5"/>
                </a:solidFill>
              </a:rPr>
              <a:t>–</a:t>
            </a:r>
            <a:r>
              <a:rPr lang="fi-FI" sz="1477">
                <a:solidFill>
                  <a:schemeClr val="accent5"/>
                </a:solidFill>
              </a:rPr>
              <a:t> ideoiden arviointia kriittisesti ja loogisesti, parhaiden ideoiden valitsemista</a:t>
            </a:r>
            <a:endParaRPr lang="fi-FI" sz="1477" dirty="0">
              <a:solidFill>
                <a:schemeClr val="accent5"/>
              </a:solidFill>
            </a:endParaRPr>
          </a:p>
        </p:txBody>
      </p:sp>
      <p:pic>
        <p:nvPicPr>
          <p:cNvPr id="10" name="Picture 9" descr="konvergenssi_divergenssi1.gif"/>
          <p:cNvPicPr>
            <a:picLocks noChangeAspect="1"/>
          </p:cNvPicPr>
          <p:nvPr/>
        </p:nvPicPr>
        <p:blipFill>
          <a:blip r:embed="rId2"/>
          <a:srcRect l="75385"/>
          <a:stretch>
            <a:fillRect/>
          </a:stretch>
        </p:blipFill>
        <p:spPr>
          <a:xfrm>
            <a:off x="2813539" y="3499339"/>
            <a:ext cx="3522299" cy="169110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25415" y="5177845"/>
            <a:ext cx="2532185" cy="1228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397" indent="-4397"/>
            <a:endParaRPr lang="fi-FI" sz="1477" b="1">
              <a:solidFill>
                <a:schemeClr val="accent5"/>
              </a:solidFill>
            </a:endParaRPr>
          </a:p>
          <a:p>
            <a:pPr marL="4397" indent="-4397"/>
            <a:r>
              <a:rPr lang="fi-FI" sz="1477" b="1">
                <a:solidFill>
                  <a:schemeClr val="accent5"/>
                </a:solidFill>
              </a:rPr>
              <a:t>Divergentti ajattelu </a:t>
            </a:r>
            <a:r>
              <a:rPr lang="en-US" sz="1477">
                <a:solidFill>
                  <a:schemeClr val="accent5"/>
                </a:solidFill>
              </a:rPr>
              <a:t>–</a:t>
            </a:r>
            <a:r>
              <a:rPr lang="fi-FI" sz="1477">
                <a:solidFill>
                  <a:schemeClr val="accent5"/>
                </a:solidFill>
              </a:rPr>
              <a:t> uusien, rohkeiden ja ainutlaatuisten ideoiden tuottamista</a:t>
            </a:r>
            <a:endParaRPr lang="fi-FI" sz="1477" dirty="0">
              <a:solidFill>
                <a:schemeClr val="accent5"/>
              </a:solidFill>
            </a:endParaRPr>
          </a:p>
          <a:p>
            <a:endParaRPr lang="en-US" sz="1477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99687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Priorosointimenetelmiä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842" indent="0">
              <a:spcAft>
                <a:spcPts val="1108"/>
              </a:spcAft>
              <a:buClr>
                <a:srgbClr val="FF0087"/>
              </a:buClr>
              <a:buNone/>
              <a:defRPr/>
            </a:pPr>
            <a:r>
              <a:rPr lang="fi-FI" dirty="0" smtClean="0">
                <a:solidFill>
                  <a:srgbClr val="3D1C6D"/>
                </a:solidFill>
              </a:rPr>
              <a:t>Äänestysmenetelmä: </a:t>
            </a:r>
          </a:p>
          <a:p>
            <a:pPr marL="328254" indent="-300412">
              <a:spcAft>
                <a:spcPts val="1108"/>
              </a:spcAft>
              <a:buClr>
                <a:srgbClr val="FF0087"/>
              </a:buClr>
              <a:buFont typeface="Arial"/>
              <a:buChar char="•"/>
              <a:defRPr/>
            </a:pPr>
            <a:r>
              <a:rPr lang="fi-FI" dirty="0" smtClean="0">
                <a:solidFill>
                  <a:srgbClr val="3D1C6D"/>
                </a:solidFill>
              </a:rPr>
              <a:t>Montako sormea annat: 5 sormea tarkoittaa loistava idea, yksi sormi surkea.</a:t>
            </a:r>
          </a:p>
          <a:p>
            <a:pPr marL="328254" indent="-300412">
              <a:spcAft>
                <a:spcPts val="1108"/>
              </a:spcAft>
              <a:buClr>
                <a:srgbClr val="FF0087"/>
              </a:buClr>
              <a:buFont typeface="Arial"/>
              <a:buChar char="•"/>
              <a:defRPr/>
            </a:pPr>
            <a:r>
              <a:rPr lang="fi-FI" dirty="0" smtClean="0">
                <a:solidFill>
                  <a:srgbClr val="3D1C6D"/>
                </a:solidFill>
              </a:rPr>
              <a:t>Liikennevalot: annatko punaisen keltaisen vai vihreän esitetylle idealle? </a:t>
            </a:r>
          </a:p>
          <a:p>
            <a:pPr marL="328254" indent="-300412">
              <a:spcAft>
                <a:spcPts val="1108"/>
              </a:spcAft>
              <a:buClr>
                <a:srgbClr val="FF0087"/>
              </a:buClr>
              <a:buFont typeface="Arial"/>
              <a:buChar char="•"/>
              <a:defRPr/>
            </a:pPr>
            <a:r>
              <a:rPr lang="fi-FI" dirty="0" smtClean="0">
                <a:solidFill>
                  <a:srgbClr val="3D1C6D"/>
                </a:solidFill>
              </a:rPr>
              <a:t>Jokaisella parilla on 10€ / </a:t>
            </a:r>
            <a:r>
              <a:rPr lang="fi-FI" dirty="0" err="1" smtClean="0">
                <a:solidFill>
                  <a:srgbClr val="3D1C6D"/>
                </a:solidFill>
              </a:rPr>
              <a:t>fläppi</a:t>
            </a:r>
            <a:r>
              <a:rPr lang="fi-FI" dirty="0" smtClean="0">
                <a:solidFill>
                  <a:srgbClr val="3D1C6D"/>
                </a:solidFill>
              </a:rPr>
              <a:t>. Pari saa päättää kuinka rahat käyttää.</a:t>
            </a:r>
          </a:p>
          <a:p>
            <a:pPr marL="328254" indent="-300412">
              <a:spcAft>
                <a:spcPts val="1108"/>
              </a:spcAft>
              <a:buClr>
                <a:srgbClr val="FF0087"/>
              </a:buClr>
              <a:defRPr/>
            </a:pPr>
            <a:r>
              <a:rPr lang="fi-FI" dirty="0" smtClean="0">
                <a:solidFill>
                  <a:srgbClr val="3D1C6D"/>
                </a:solidFill>
              </a:rPr>
              <a:t>Kriteerikenttä</a:t>
            </a:r>
          </a:p>
          <a:p>
            <a:pPr marL="328254" indent="-300412">
              <a:spcAft>
                <a:spcPts val="1108"/>
              </a:spcAft>
              <a:buClr>
                <a:srgbClr val="FF0087"/>
              </a:buClr>
              <a:defRPr/>
            </a:pPr>
            <a:r>
              <a:rPr lang="fi-FI" dirty="0" smtClean="0">
                <a:solidFill>
                  <a:srgbClr val="3D1C6D"/>
                </a:solidFill>
              </a:rPr>
              <a:t>Yhteinen keskustelu ideoista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4B86C-295D-EF41-BDCA-1DFE1DBAC624}" type="slidenum">
              <a:rPr/>
              <a:pPr/>
              <a:t>11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62354" y="6057187"/>
            <a:ext cx="7948246" cy="376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23" noProof="1">
                <a:solidFill>
                  <a:schemeClr val="accent2"/>
                </a:solidFill>
                <a:ea typeface="ＭＳ Ｐゴシック" pitchFamily="31" charset="-128"/>
                <a:cs typeface="ＭＳ Ｐゴシック" pitchFamily="31" charset="-128"/>
              </a:rPr>
              <a:t>Lue lisää: </a:t>
            </a:r>
            <a:r>
              <a:rPr sz="923" noProof="1">
                <a:solidFill>
                  <a:schemeClr val="accent2"/>
                </a:solidFill>
                <a:ea typeface="ＭＳ Ｐゴシック" pitchFamily="31" charset="-128"/>
                <a:cs typeface="ＭＳ Ｐゴシック" pitchFamily="31" charset="-128"/>
              </a:rPr>
              <a:t>Kelley, &amp; Littman 2001. THE</a:t>
            </a:r>
            <a:r>
              <a:rPr sz="923" noProof="1" smtClean="0">
                <a:solidFill>
                  <a:schemeClr val="accent2"/>
                </a:solidFill>
                <a:ea typeface="ＭＳ Ｐゴシック" pitchFamily="31" charset="-128"/>
                <a:cs typeface="ＭＳ Ｐゴシック" pitchFamily="31" charset="-128"/>
              </a:rPr>
              <a:t> ART </a:t>
            </a:r>
            <a:r>
              <a:rPr sz="923" noProof="1">
                <a:solidFill>
                  <a:schemeClr val="accent2"/>
                </a:solidFill>
                <a:ea typeface="ＭＳ Ｐゴシック" pitchFamily="31" charset="-128"/>
                <a:cs typeface="ＭＳ Ｐゴシック" pitchFamily="31" charset="-128"/>
              </a:rPr>
              <a:t>OF INNOVATION. Lessons in Creativity from IDEO America’s Leading Design Firm.</a:t>
            </a:r>
            <a:r>
              <a:rPr lang="fi-FI" sz="923" noProof="1">
                <a:solidFill>
                  <a:schemeClr val="accent2"/>
                </a:solidFill>
                <a:ea typeface="ＭＳ Ｐゴシック" pitchFamily="31" charset="-128"/>
                <a:cs typeface="ＭＳ Ｐゴシック" pitchFamily="31" charset="-128"/>
              </a:rPr>
              <a:t> </a:t>
            </a:r>
            <a:endParaRPr sz="923" noProof="1">
              <a:solidFill>
                <a:schemeClr val="accent2"/>
              </a:solidFill>
              <a:ea typeface="ＭＳ Ｐゴシック" pitchFamily="31" charset="-128"/>
              <a:cs typeface="ＭＳ Ｐゴシック" pitchFamily="31" charset="-128"/>
            </a:endParaRPr>
          </a:p>
          <a:p>
            <a:endParaRPr lang="en-US" sz="923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41363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3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fi-FI" dirty="0">
                <a:solidFill>
                  <a:srgbClr val="7432B7"/>
                </a:solidFill>
              </a:rPr>
              <a:t>Kriteerikenttä</a:t>
            </a:r>
          </a:p>
        </p:txBody>
      </p:sp>
      <p:sp>
        <p:nvSpPr>
          <p:cNvPr id="24" name="Content Placeholder 15"/>
          <p:cNvSpPr>
            <a:spLocks noGrp="1"/>
          </p:cNvSpPr>
          <p:nvPr>
            <p:ph sz="half" idx="1"/>
          </p:nvPr>
        </p:nvSpPr>
        <p:spPr>
          <a:xfrm>
            <a:off x="633046" y="1828800"/>
            <a:ext cx="3809998" cy="4435476"/>
          </a:xfrm>
        </p:spPr>
        <p:txBody>
          <a:bodyPr>
            <a:normAutofit/>
          </a:bodyPr>
          <a:lstStyle/>
          <a:p>
            <a:pPr marL="4397" indent="-4397">
              <a:buNone/>
            </a:pPr>
            <a:r>
              <a:rPr lang="fi-FI" dirty="0"/>
              <a:t>Valitse kaksi tärkeintä kriteeriä. Tee koordinaatisto seinälle. </a:t>
            </a:r>
            <a:endParaRPr lang="fi-FI" dirty="0" smtClean="0"/>
          </a:p>
          <a:p>
            <a:pPr marL="4397" indent="-4397">
              <a:buNone/>
            </a:pPr>
            <a:endParaRPr lang="fi-FI" dirty="0" smtClean="0"/>
          </a:p>
          <a:p>
            <a:pPr marL="4397" indent="-4397">
              <a:buNone/>
            </a:pPr>
            <a:r>
              <a:rPr lang="fi-FI" dirty="0" smtClean="0"/>
              <a:t>Kirjoita </a:t>
            </a:r>
            <a:r>
              <a:rPr lang="fi-FI" dirty="0"/>
              <a:t>arvioitavat ideat lapuille ja kiinnitä ne kohtiin, jotka kuvastava, miten hyvin kukin idea täyttää nämä kaksi kriteeriä. </a:t>
            </a:r>
            <a:endParaRPr lang="fi-FI" dirty="0" smtClean="0"/>
          </a:p>
          <a:p>
            <a:pPr marL="4397" indent="-4397">
              <a:buNone/>
            </a:pPr>
            <a:endParaRPr lang="fi-FI" dirty="0" smtClean="0"/>
          </a:p>
          <a:p>
            <a:pPr marL="4397" indent="-4397">
              <a:buNone/>
            </a:pPr>
            <a:r>
              <a:rPr lang="fi-FI" dirty="0" smtClean="0"/>
              <a:t>Oikean </a:t>
            </a:r>
            <a:r>
              <a:rPr lang="fi-FI" dirty="0"/>
              <a:t>yläkulman ideat täyttävät molemmat kriteerit parhaiten.</a:t>
            </a:r>
          </a:p>
        </p:txBody>
      </p:sp>
      <p:sp>
        <p:nvSpPr>
          <p:cNvPr id="25" name="Slide Number Placeholder 17"/>
          <p:cNvSpPr>
            <a:spLocks noGrp="1"/>
          </p:cNvSpPr>
          <p:nvPr>
            <p:ph type="sldNum" sz="quarter" idx="10"/>
          </p:nvPr>
        </p:nvSpPr>
        <p:spPr>
          <a:xfrm>
            <a:off x="8581292" y="3368676"/>
            <a:ext cx="1055077" cy="365125"/>
          </a:xfrm>
        </p:spPr>
        <p:txBody>
          <a:bodyPr/>
          <a:lstStyle/>
          <a:p>
            <a:fld id="{4C000681-479A-0E4F-A336-362E91A057F9}" type="slidenum">
              <a:rPr lang="fi-FI" smtClean="0"/>
              <a:pPr/>
              <a:t>12</a:t>
            </a:fld>
            <a:endParaRPr lang="fi-FI" dirty="0"/>
          </a:p>
        </p:txBody>
      </p:sp>
      <p:grpSp>
        <p:nvGrpSpPr>
          <p:cNvPr id="26" name="Group 18"/>
          <p:cNvGrpSpPr>
            <a:grpSpLocks/>
          </p:cNvGrpSpPr>
          <p:nvPr/>
        </p:nvGrpSpPr>
        <p:grpSpPr bwMode="auto">
          <a:xfrm>
            <a:off x="4709084" y="2162908"/>
            <a:ext cx="3296667" cy="2669280"/>
            <a:chOff x="3789933" y="3314699"/>
            <a:chExt cx="3296667" cy="2891719"/>
          </a:xfrm>
        </p:grpSpPr>
        <p:cxnSp>
          <p:nvCxnSpPr>
            <p:cNvPr id="27" name="Straight Arrow Connector 4"/>
            <p:cNvCxnSpPr>
              <a:cxnSpLocks noChangeShapeType="1"/>
            </p:cNvCxnSpPr>
            <p:nvPr/>
          </p:nvCxnSpPr>
          <p:spPr bwMode="auto">
            <a:xfrm>
              <a:off x="4191000" y="5753100"/>
              <a:ext cx="2895600" cy="1588"/>
            </a:xfrm>
            <a:prstGeom prst="straightConnector1">
              <a:avLst/>
            </a:prstGeom>
            <a:noFill/>
            <a:ln w="38100">
              <a:solidFill>
                <a:srgbClr val="292929"/>
              </a:solidFill>
              <a:round/>
              <a:headEnd/>
              <a:tailEnd type="arrow" w="med" len="med"/>
            </a:ln>
          </p:spPr>
        </p:cxnSp>
        <p:cxnSp>
          <p:nvCxnSpPr>
            <p:cNvPr id="28" name="Straight Arrow Connector 5"/>
            <p:cNvCxnSpPr>
              <a:cxnSpLocks noChangeShapeType="1"/>
            </p:cNvCxnSpPr>
            <p:nvPr/>
          </p:nvCxnSpPr>
          <p:spPr bwMode="auto">
            <a:xfrm rot="5400000" flipH="1" flipV="1">
              <a:off x="3124994" y="4685506"/>
              <a:ext cx="2133600" cy="1588"/>
            </a:xfrm>
            <a:prstGeom prst="straightConnector1">
              <a:avLst/>
            </a:prstGeom>
            <a:noFill/>
            <a:ln w="38100">
              <a:solidFill>
                <a:srgbClr val="292929"/>
              </a:solidFill>
              <a:round/>
              <a:headEnd/>
              <a:tailEnd type="arrow" w="med" len="med"/>
            </a:ln>
          </p:spPr>
        </p:cxnSp>
        <p:sp>
          <p:nvSpPr>
            <p:cNvPr id="29" name="TextBox 7"/>
            <p:cNvSpPr txBox="1">
              <a:spLocks noChangeArrowheads="1"/>
            </p:cNvSpPr>
            <p:nvPr/>
          </p:nvSpPr>
          <p:spPr bwMode="auto">
            <a:xfrm rot="16200000">
              <a:off x="3087688" y="4016944"/>
              <a:ext cx="1752600" cy="348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fi-FI" sz="1662"/>
                <a:t>Kriteeri A</a:t>
              </a:r>
            </a:p>
          </p:txBody>
        </p:sp>
        <p:sp>
          <p:nvSpPr>
            <p:cNvPr id="30" name="TextBox 8"/>
            <p:cNvSpPr txBox="1">
              <a:spLocks noChangeArrowheads="1"/>
            </p:cNvSpPr>
            <p:nvPr/>
          </p:nvSpPr>
          <p:spPr bwMode="auto">
            <a:xfrm>
              <a:off x="4724399" y="5829300"/>
              <a:ext cx="1828800" cy="377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fi-FI" sz="1662"/>
                <a:t>Kriteeri B</a:t>
              </a:r>
            </a:p>
          </p:txBody>
        </p:sp>
        <p:sp>
          <p:nvSpPr>
            <p:cNvPr id="31" name="Rounded Rectangle 9"/>
            <p:cNvSpPr>
              <a:spLocks noChangeArrowheads="1"/>
            </p:cNvSpPr>
            <p:nvPr/>
          </p:nvSpPr>
          <p:spPr bwMode="auto">
            <a:xfrm>
              <a:off x="4572000" y="3771900"/>
              <a:ext cx="762000" cy="381000"/>
            </a:xfrm>
            <a:prstGeom prst="roundRect">
              <a:avLst>
                <a:gd name="adj" fmla="val 16667"/>
              </a:avLst>
            </a:prstGeom>
            <a:solidFill>
              <a:srgbClr val="FDFF90"/>
            </a:solidFill>
            <a:ln w="12700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i-FI" sz="1662"/>
            </a:p>
          </p:txBody>
        </p:sp>
        <p:sp>
          <p:nvSpPr>
            <p:cNvPr id="32" name="Rounded Rectangle 10"/>
            <p:cNvSpPr>
              <a:spLocks noChangeArrowheads="1"/>
            </p:cNvSpPr>
            <p:nvPr/>
          </p:nvSpPr>
          <p:spPr bwMode="auto">
            <a:xfrm>
              <a:off x="5105400" y="4686300"/>
              <a:ext cx="762000" cy="381000"/>
            </a:xfrm>
            <a:prstGeom prst="roundRect">
              <a:avLst>
                <a:gd name="adj" fmla="val 16667"/>
              </a:avLst>
            </a:prstGeom>
            <a:solidFill>
              <a:srgbClr val="FDFF90"/>
            </a:solidFill>
            <a:ln w="12700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i-FI" sz="1662"/>
            </a:p>
          </p:txBody>
        </p:sp>
        <p:sp>
          <p:nvSpPr>
            <p:cNvPr id="33" name="Rounded Rectangle 11"/>
            <p:cNvSpPr>
              <a:spLocks noChangeArrowheads="1"/>
            </p:cNvSpPr>
            <p:nvPr/>
          </p:nvSpPr>
          <p:spPr bwMode="auto">
            <a:xfrm>
              <a:off x="5715000" y="4076700"/>
              <a:ext cx="762000" cy="381000"/>
            </a:xfrm>
            <a:prstGeom prst="roundRect">
              <a:avLst>
                <a:gd name="adj" fmla="val 16667"/>
              </a:avLst>
            </a:prstGeom>
            <a:solidFill>
              <a:srgbClr val="FDFF90"/>
            </a:solidFill>
            <a:ln w="12700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i-FI" sz="1662"/>
            </a:p>
          </p:txBody>
        </p:sp>
        <p:sp>
          <p:nvSpPr>
            <p:cNvPr id="34" name="Rounded Rectangle 12"/>
            <p:cNvSpPr>
              <a:spLocks noChangeArrowheads="1"/>
            </p:cNvSpPr>
            <p:nvPr/>
          </p:nvSpPr>
          <p:spPr bwMode="auto">
            <a:xfrm>
              <a:off x="6172200" y="5067300"/>
              <a:ext cx="762000" cy="381000"/>
            </a:xfrm>
            <a:prstGeom prst="roundRect">
              <a:avLst>
                <a:gd name="adj" fmla="val 16667"/>
              </a:avLst>
            </a:prstGeom>
            <a:solidFill>
              <a:srgbClr val="FDFF90"/>
            </a:solidFill>
            <a:ln w="12700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i-FI" sz="1662"/>
            </a:p>
          </p:txBody>
        </p:sp>
        <p:sp>
          <p:nvSpPr>
            <p:cNvPr id="35" name="Rounded Rectangle 13"/>
            <p:cNvSpPr>
              <a:spLocks noChangeArrowheads="1"/>
            </p:cNvSpPr>
            <p:nvPr/>
          </p:nvSpPr>
          <p:spPr bwMode="auto">
            <a:xfrm>
              <a:off x="6248400" y="3467100"/>
              <a:ext cx="762000" cy="381000"/>
            </a:xfrm>
            <a:prstGeom prst="roundRect">
              <a:avLst>
                <a:gd name="adj" fmla="val 16667"/>
              </a:avLst>
            </a:prstGeom>
            <a:solidFill>
              <a:srgbClr val="FDFF90"/>
            </a:solidFill>
            <a:ln w="12700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i-FI" sz="1662"/>
            </a:p>
          </p:txBody>
        </p:sp>
        <p:sp>
          <p:nvSpPr>
            <p:cNvPr id="36" name="TextBox 14"/>
            <p:cNvSpPr txBox="1">
              <a:spLocks noChangeArrowheads="1"/>
            </p:cNvSpPr>
            <p:nvPr/>
          </p:nvSpPr>
          <p:spPr bwMode="auto">
            <a:xfrm>
              <a:off x="4571999" y="3771900"/>
              <a:ext cx="762000" cy="377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fi-FI" sz="1662"/>
                <a:t>Idea 1</a:t>
              </a:r>
            </a:p>
          </p:txBody>
        </p:sp>
        <p:sp>
          <p:nvSpPr>
            <p:cNvPr id="37" name="TextBox 15"/>
            <p:cNvSpPr txBox="1">
              <a:spLocks noChangeArrowheads="1"/>
            </p:cNvSpPr>
            <p:nvPr/>
          </p:nvSpPr>
          <p:spPr bwMode="auto">
            <a:xfrm>
              <a:off x="6324599" y="3540125"/>
              <a:ext cx="762000" cy="377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fi-FI" sz="1662"/>
                <a:t>Idea 4</a:t>
              </a:r>
            </a:p>
          </p:txBody>
        </p:sp>
        <p:sp>
          <p:nvSpPr>
            <p:cNvPr id="38" name="TextBox 16"/>
            <p:cNvSpPr txBox="1">
              <a:spLocks noChangeArrowheads="1"/>
            </p:cNvSpPr>
            <p:nvPr/>
          </p:nvSpPr>
          <p:spPr bwMode="auto">
            <a:xfrm>
              <a:off x="5714999" y="4076700"/>
              <a:ext cx="762000" cy="377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fi-FI" sz="1662"/>
                <a:t>Idea 2</a:t>
              </a:r>
            </a:p>
          </p:txBody>
        </p:sp>
        <p:sp>
          <p:nvSpPr>
            <p:cNvPr id="39" name="TextBox 17"/>
            <p:cNvSpPr txBox="1">
              <a:spLocks noChangeArrowheads="1"/>
            </p:cNvSpPr>
            <p:nvPr/>
          </p:nvSpPr>
          <p:spPr bwMode="auto">
            <a:xfrm>
              <a:off x="5105399" y="4762500"/>
              <a:ext cx="762000" cy="377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fi-FI" sz="1662"/>
                <a:t>Idea 3</a:t>
              </a:r>
            </a:p>
          </p:txBody>
        </p:sp>
        <p:sp>
          <p:nvSpPr>
            <p:cNvPr id="40" name="TextBox 18"/>
            <p:cNvSpPr txBox="1">
              <a:spLocks noChangeArrowheads="1"/>
            </p:cNvSpPr>
            <p:nvPr/>
          </p:nvSpPr>
          <p:spPr bwMode="auto">
            <a:xfrm>
              <a:off x="6248399" y="5143500"/>
              <a:ext cx="762000" cy="377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fi-FI" sz="1662"/>
                <a:t>Idea 5</a:t>
              </a:r>
            </a:p>
          </p:txBody>
        </p:sp>
      </p:grpSp>
      <p:sp>
        <p:nvSpPr>
          <p:cNvPr id="41" name="Footer Placeholder 3"/>
          <p:cNvSpPr txBox="1">
            <a:spLocks/>
          </p:cNvSpPr>
          <p:nvPr/>
        </p:nvSpPr>
        <p:spPr>
          <a:xfrm>
            <a:off x="633046" y="461352"/>
            <a:ext cx="4572000" cy="365125"/>
          </a:xfrm>
          <a:prstGeom prst="rect">
            <a:avLst/>
          </a:prstGeom>
        </p:spPr>
        <p:txBody>
          <a:bodyPr vert="horz" lIns="84406" tIns="42203" rIns="84406" bIns="42203" rtlCol="0" anchor="ctr">
            <a:noAutofit/>
          </a:bodyPr>
          <a:lstStyle/>
          <a:p>
            <a:pPr defTabSz="422041">
              <a:defRPr/>
            </a:pPr>
            <a:r>
              <a:rPr lang="en-US" sz="1108" dirty="0">
                <a:solidFill>
                  <a:srgbClr val="7432B7"/>
                </a:solidFill>
              </a:rPr>
              <a:t>&gt; Fasilitaattorin käsikirja &gt; Parhaiden vaihtoehtojen valitseminen</a:t>
            </a:r>
            <a:endParaRPr lang="fi-FI" sz="1108" dirty="0">
              <a:solidFill>
                <a:srgbClr val="7432B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329164"/>
      </p:ext>
    </p:extLst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404664"/>
            <a:ext cx="7772400" cy="533400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Näin</a:t>
            </a:r>
            <a:r>
              <a:rPr lang="en-US" dirty="0"/>
              <a:t> </a:t>
            </a:r>
            <a:r>
              <a:rPr lang="en-US" dirty="0" err="1">
                <a:solidFill>
                  <a:srgbClr val="FF0087"/>
                </a:solidFill>
              </a:rPr>
              <a:t>tapat</a:t>
            </a:r>
            <a:r>
              <a:rPr lang="en-US" dirty="0"/>
              <a:t> </a:t>
            </a:r>
            <a:r>
              <a:rPr lang="en-US" dirty="0" err="1"/>
              <a:t>luovan</a:t>
            </a:r>
            <a:r>
              <a:rPr lang="en-US" dirty="0"/>
              <a:t> </a:t>
            </a:r>
            <a:r>
              <a:rPr lang="en-US" dirty="0" err="1" smtClean="0"/>
              <a:t>ajattelun</a:t>
            </a:r>
            <a:r>
              <a:rPr lang="en-US" dirty="0" smtClean="0"/>
              <a:t> </a:t>
            </a:r>
            <a:r>
              <a:rPr lang="en-US" dirty="0" err="1" smtClean="0"/>
              <a:t>tehokkaimmin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1052736"/>
            <a:ext cx="7772400" cy="4512591"/>
          </a:xfrm>
        </p:spPr>
        <p:txBody>
          <a:bodyPr>
            <a:noAutofit/>
          </a:bodyPr>
          <a:lstStyle/>
          <a:p>
            <a:pPr marL="328254" indent="-300412">
              <a:spcAft>
                <a:spcPts val="1108"/>
              </a:spcAft>
              <a:buClr>
                <a:srgbClr val="FF0087"/>
              </a:buClr>
              <a:buFont typeface="Arial"/>
              <a:buChar char="•"/>
              <a:defRPr/>
            </a:pPr>
            <a:r>
              <a:rPr lang="fi-FI" sz="1600" dirty="0">
                <a:solidFill>
                  <a:srgbClr val="3D1C6D"/>
                </a:solidFill>
              </a:rPr>
              <a:t>Nyt käyttäydytään kuin aikuiset ja hillitään ja hallitaan itseämme kunnolla</a:t>
            </a:r>
            <a:r>
              <a:rPr lang="fi-FI" sz="1600" dirty="0" smtClean="0">
                <a:solidFill>
                  <a:srgbClr val="3D1C6D"/>
                </a:solidFill>
              </a:rPr>
              <a:t>.</a:t>
            </a:r>
          </a:p>
          <a:p>
            <a:pPr marL="328254" indent="-300412">
              <a:spcAft>
                <a:spcPts val="1108"/>
              </a:spcAft>
              <a:buClr>
                <a:srgbClr val="FF0087"/>
              </a:buClr>
              <a:buFont typeface="Arial"/>
              <a:buChar char="•"/>
              <a:defRPr/>
            </a:pPr>
            <a:r>
              <a:rPr lang="fi-FI" sz="1600" dirty="0" smtClean="0">
                <a:solidFill>
                  <a:srgbClr val="3D1C6D"/>
                </a:solidFill>
              </a:rPr>
              <a:t>Nyt kännykät pois! Pois Facebookista heti! Istukaapas nyt kiltisti ja kuunnelkaa!!!</a:t>
            </a:r>
          </a:p>
          <a:p>
            <a:pPr marL="328254" indent="-300412">
              <a:spcAft>
                <a:spcPts val="1108"/>
              </a:spcAft>
              <a:buClr>
                <a:srgbClr val="FF0087"/>
              </a:buClr>
              <a:buFont typeface="Arial"/>
              <a:buChar char="•"/>
              <a:defRPr/>
            </a:pPr>
            <a:r>
              <a:rPr lang="fi-FI" sz="1600" dirty="0" smtClean="0">
                <a:solidFill>
                  <a:srgbClr val="3D1C6D"/>
                </a:solidFill>
              </a:rPr>
              <a:t>Anna opettajan aina </a:t>
            </a:r>
            <a:r>
              <a:rPr lang="fi-FI" sz="1600" dirty="0">
                <a:solidFill>
                  <a:srgbClr val="3D1C6D"/>
                </a:solidFill>
              </a:rPr>
              <a:t>puhua ensin. </a:t>
            </a:r>
            <a:r>
              <a:rPr lang="fi-FI" sz="1600" dirty="0" smtClean="0">
                <a:solidFill>
                  <a:srgbClr val="3D1C6D"/>
                </a:solidFill>
              </a:rPr>
              <a:t>Hän tietää kyllä oikeat vastaukset.</a:t>
            </a:r>
            <a:endParaRPr lang="fi-FI" sz="1600" dirty="0">
              <a:solidFill>
                <a:srgbClr val="3D1C6D"/>
              </a:solidFill>
            </a:endParaRPr>
          </a:p>
          <a:p>
            <a:pPr marL="328254" indent="-300412">
              <a:spcAft>
                <a:spcPts val="1108"/>
              </a:spcAft>
              <a:buClr>
                <a:srgbClr val="FF0087"/>
              </a:buClr>
              <a:buFont typeface="Arial"/>
              <a:buChar char="•"/>
              <a:defRPr/>
            </a:pPr>
            <a:r>
              <a:rPr lang="fi-FI" sz="1600" dirty="0">
                <a:solidFill>
                  <a:srgbClr val="3D1C6D"/>
                </a:solidFill>
              </a:rPr>
              <a:t>Jos alussa pyydetään tuottamaan uusia patentoitavia ideoita, kukaan ei tule sanomaan mitään erityisen radikaalia.</a:t>
            </a:r>
          </a:p>
          <a:p>
            <a:pPr marL="328254" indent="-300412">
              <a:spcAft>
                <a:spcPts val="1108"/>
              </a:spcAft>
              <a:buClr>
                <a:srgbClr val="FF0087"/>
              </a:buClr>
              <a:buFont typeface="Arial"/>
              <a:buChar char="•"/>
              <a:defRPr/>
            </a:pPr>
            <a:r>
              <a:rPr lang="fi-FI" sz="1600" dirty="0">
                <a:solidFill>
                  <a:srgbClr val="3D1C6D"/>
                </a:solidFill>
              </a:rPr>
              <a:t>Jokainen puhuu järjestyksessä vuorollaan</a:t>
            </a:r>
            <a:r>
              <a:rPr lang="fi-FI" sz="1600" dirty="0" smtClean="0">
                <a:solidFill>
                  <a:srgbClr val="3D1C6D"/>
                </a:solidFill>
              </a:rPr>
              <a:t>. Kukaan ei halua paljastaa mitään oikeasta itsestään.</a:t>
            </a:r>
            <a:endParaRPr lang="fi-FI" sz="1600" dirty="0">
              <a:solidFill>
                <a:srgbClr val="3D1C6D"/>
              </a:solidFill>
            </a:endParaRPr>
          </a:p>
          <a:p>
            <a:pPr marL="328254" indent="-300412">
              <a:spcAft>
                <a:spcPts val="1108"/>
              </a:spcAft>
              <a:buClr>
                <a:srgbClr val="FF0087"/>
              </a:buClr>
              <a:buFont typeface="Arial"/>
              <a:buChar char="•"/>
              <a:defRPr/>
            </a:pPr>
            <a:r>
              <a:rPr lang="fi-FI" sz="1600" dirty="0">
                <a:solidFill>
                  <a:srgbClr val="3D1C6D"/>
                </a:solidFill>
              </a:rPr>
              <a:t>Paikalla on vain </a:t>
            </a:r>
            <a:r>
              <a:rPr lang="fi-FI" sz="1600" dirty="0" smtClean="0">
                <a:solidFill>
                  <a:srgbClr val="3D1C6D"/>
                </a:solidFill>
              </a:rPr>
              <a:t>juuri tämän sisällön asiantuntijoita</a:t>
            </a:r>
            <a:r>
              <a:rPr lang="fi-FI" sz="1600" dirty="0">
                <a:solidFill>
                  <a:srgbClr val="3D1C6D"/>
                </a:solidFill>
              </a:rPr>
              <a:t>. </a:t>
            </a:r>
          </a:p>
          <a:p>
            <a:pPr marL="328254" indent="-300412">
              <a:spcAft>
                <a:spcPts val="1108"/>
              </a:spcAft>
              <a:buClr>
                <a:srgbClr val="FF0087"/>
              </a:buClr>
              <a:buFont typeface="Arial"/>
              <a:buChar char="•"/>
              <a:defRPr/>
            </a:pPr>
            <a:r>
              <a:rPr lang="fi-FI" sz="1600" dirty="0" smtClean="0">
                <a:solidFill>
                  <a:srgbClr val="3D1C6D"/>
                </a:solidFill>
              </a:rPr>
              <a:t>Luova ajattelu kuuluu vain kivoihin paikkoihin. </a:t>
            </a:r>
          </a:p>
          <a:p>
            <a:pPr marL="328254" indent="-300412">
              <a:spcAft>
                <a:spcPts val="1108"/>
              </a:spcAft>
              <a:buClr>
                <a:srgbClr val="FF0087"/>
              </a:buClr>
              <a:buFont typeface="Arial"/>
              <a:buChar char="•"/>
              <a:defRPr/>
            </a:pPr>
            <a:r>
              <a:rPr lang="fi-FI" sz="1600" dirty="0" smtClean="0">
                <a:solidFill>
                  <a:srgbClr val="3D1C6D"/>
                </a:solidFill>
              </a:rPr>
              <a:t>Ei </a:t>
            </a:r>
            <a:r>
              <a:rPr lang="fi-FI" sz="1600" dirty="0">
                <a:solidFill>
                  <a:srgbClr val="3D1C6D"/>
                </a:solidFill>
              </a:rPr>
              <a:t>hulluttelua, ei hassuja materiaaleja. Ollaan tosissaan ja vakavia kuten missä tahansa muussakin kokouksessa.</a:t>
            </a:r>
          </a:p>
          <a:p>
            <a:pPr marL="328254" indent="-300412">
              <a:spcAft>
                <a:spcPts val="1108"/>
              </a:spcAft>
              <a:buClr>
                <a:srgbClr val="FF0087"/>
              </a:buClr>
              <a:buFont typeface="Arial"/>
              <a:buChar char="•"/>
              <a:defRPr/>
            </a:pPr>
            <a:r>
              <a:rPr lang="fi-FI" sz="1600" dirty="0">
                <a:solidFill>
                  <a:srgbClr val="3D1C6D"/>
                </a:solidFill>
              </a:rPr>
              <a:t>Jokainen osallistuja keskittyy kirjoittamaan kaiken muistiin</a:t>
            </a:r>
            <a:r>
              <a:rPr lang="fi-FI" sz="1600" dirty="0" smtClean="0">
                <a:solidFill>
                  <a:srgbClr val="3D1C6D"/>
                </a:solidFill>
              </a:rPr>
              <a:t>.</a:t>
            </a:r>
          </a:p>
          <a:p>
            <a:pPr marL="328254" indent="-300412">
              <a:spcAft>
                <a:spcPts val="1108"/>
              </a:spcAft>
              <a:buClr>
                <a:srgbClr val="FF0087"/>
              </a:buClr>
              <a:buFont typeface="Arial"/>
              <a:buChar char="•"/>
              <a:defRPr/>
            </a:pPr>
            <a:r>
              <a:rPr lang="fi-FI" sz="1600" dirty="0" smtClean="0">
                <a:solidFill>
                  <a:srgbClr val="3D1C6D"/>
                </a:solidFill>
              </a:rPr>
              <a:t>Älytön huumori on älytöntä. Lapsellista ja epäkunnioittavaa puhua kaksimielisiä!</a:t>
            </a:r>
          </a:p>
          <a:p>
            <a:pPr marL="328254" indent="-300412">
              <a:spcAft>
                <a:spcPts val="1108"/>
              </a:spcAft>
              <a:buClr>
                <a:srgbClr val="FF0087"/>
              </a:buClr>
              <a:buFont typeface="Arial"/>
              <a:buChar char="•"/>
              <a:defRPr/>
            </a:pPr>
            <a:endParaRPr lang="fi-FI" sz="1600" dirty="0">
              <a:solidFill>
                <a:srgbClr val="3D1C6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4B86C-295D-EF41-BDCA-1DFE1DBAC624}" type="slidenum">
              <a:rPr/>
              <a:pPr/>
              <a:t>13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771800" y="6455394"/>
            <a:ext cx="7948246" cy="376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23" b="1" noProof="1">
                <a:solidFill>
                  <a:srgbClr val="FF0000"/>
                </a:solidFill>
                <a:ea typeface="ＭＳ Ｐゴシック" pitchFamily="31" charset="-128"/>
                <a:cs typeface="ＭＳ Ｐゴシック" pitchFamily="31" charset="-128"/>
              </a:rPr>
              <a:t>Lue lisää: </a:t>
            </a:r>
            <a:r>
              <a:rPr sz="923" b="1" noProof="1">
                <a:solidFill>
                  <a:srgbClr val="FF0000"/>
                </a:solidFill>
                <a:ea typeface="ＭＳ Ｐゴシック" pitchFamily="31" charset="-128"/>
                <a:cs typeface="ＭＳ Ｐゴシック" pitchFamily="31" charset="-128"/>
              </a:rPr>
              <a:t>Kelley, &amp; Littman 2001. THE ART OF INNOVATION. Lessons in Creativity from IDEO America’s Leading Design Firm.</a:t>
            </a:r>
            <a:r>
              <a:rPr lang="fi-FI" sz="923" b="1" noProof="1">
                <a:solidFill>
                  <a:srgbClr val="FF0000"/>
                </a:solidFill>
                <a:ea typeface="ＭＳ Ｐゴシック" pitchFamily="31" charset="-128"/>
                <a:cs typeface="ＭＳ Ｐゴシック" pitchFamily="31" charset="-128"/>
              </a:rPr>
              <a:t> </a:t>
            </a:r>
            <a:endParaRPr sz="923" b="1" noProof="1">
              <a:solidFill>
                <a:srgbClr val="FF0000"/>
              </a:solidFill>
              <a:ea typeface="ＭＳ Ｐゴシック" pitchFamily="31" charset="-128"/>
              <a:cs typeface="ＭＳ Ｐゴシック" pitchFamily="31" charset="-128"/>
            </a:endParaRPr>
          </a:p>
          <a:p>
            <a:endParaRPr lang="en-US" sz="923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93308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2924944"/>
            <a:ext cx="7772400" cy="533400"/>
          </a:xfrm>
        </p:spPr>
        <p:txBody>
          <a:bodyPr>
            <a:normAutofit fontScale="90000"/>
          </a:bodyPr>
          <a:lstStyle/>
          <a:p>
            <a:r>
              <a:rPr lang="fi-FI" dirty="0" smtClean="0"/>
              <a:t>Hauskuus – huh, miten vaativa homma!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537704447"/>
      </p:ext>
    </p:extLst>
  </p:cSld>
  <p:clrMapOvr>
    <a:masterClrMapping/>
  </p:clrMapOvr>
  <p:transition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Flowchart: Process 2"/>
          <p:cNvSpPr/>
          <p:nvPr/>
        </p:nvSpPr>
        <p:spPr>
          <a:xfrm>
            <a:off x="0" y="0"/>
            <a:ext cx="9144000" cy="6858000"/>
          </a:xfrm>
          <a:prstGeom prst="flowChartProces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2400" dirty="0" smtClean="0">
                <a:solidFill>
                  <a:schemeClr val="bg1"/>
                </a:solidFill>
              </a:rPr>
              <a:t>Kehittäkää älyttömin idea, mihin ikinä pystytte!</a:t>
            </a:r>
            <a:endParaRPr lang="fi-FI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546875"/>
      </p:ext>
    </p:extLst>
  </p:cSld>
  <p:clrMapOvr>
    <a:masterClrMapping/>
  </p:clrMapOvr>
  <p:transition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Process 3"/>
          <p:cNvSpPr/>
          <p:nvPr/>
        </p:nvSpPr>
        <p:spPr>
          <a:xfrm>
            <a:off x="0" y="0"/>
            <a:ext cx="9144000" cy="6858000"/>
          </a:xfrm>
          <a:prstGeom prst="flowChartProcess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628800"/>
            <a:ext cx="3384376" cy="3384376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060848"/>
            <a:ext cx="3360373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341872"/>
      </p:ext>
    </p:extLst>
  </p:cSld>
  <p:clrMapOvr>
    <a:masterClrMapping/>
  </p:clrMapOvr>
  <p:transition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4" name="Kuva 3" descr="Helhooligans_before_pitch (1)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-27384"/>
            <a:ext cx="10294568" cy="6885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528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xmlns:p14="http://schemas.microsoft.com/office/powerpoint/2010/main" advClick="0" advTm="500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3789040"/>
            <a:ext cx="8136904" cy="2387600"/>
          </a:xfrm>
        </p:spPr>
        <p:txBody>
          <a:bodyPr/>
          <a:lstStyle/>
          <a:p>
            <a:r>
              <a:rPr lang="fi-FI" sz="4800" dirty="0">
                <a:hlinkClick r:id="rId2"/>
              </a:rPr>
              <a:t>https://www.youtube.com/watch?v=mEBiWM2WO1s</a:t>
            </a:r>
            <a:endParaRPr lang="fi-FI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5436096" y="1556792"/>
            <a:ext cx="1425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 smtClean="0">
                <a:solidFill>
                  <a:srgbClr val="92D050"/>
                </a:solidFill>
              </a:rPr>
              <a:t>Ultrahackissä</a:t>
            </a:r>
            <a:endParaRPr lang="fi-FI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506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xmlns:p14="http://schemas.microsoft.com/office/powerpoint/2010/main" advClick="0" advTm="500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4221088"/>
            <a:ext cx="6858000" cy="2387600"/>
          </a:xfrm>
        </p:spPr>
        <p:txBody>
          <a:bodyPr/>
          <a:lstStyle/>
          <a:p>
            <a:r>
              <a:rPr lang="fi-FI" sz="4800" dirty="0">
                <a:hlinkClick r:id="rId2"/>
              </a:rPr>
              <a:t>https://www.youtube.com/watch?v=z1oDUtgTLG0</a:t>
            </a:r>
            <a:endParaRPr lang="fi-FI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5148064" y="1916832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>
                <a:solidFill>
                  <a:srgbClr val="92D050"/>
                </a:solidFill>
              </a:rPr>
              <a:t>Demo</a:t>
            </a:r>
            <a:endParaRPr lang="fi-FI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988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xmlns:p14="http://schemas.microsoft.com/office/powerpoint/2010/main" advClick="0" advTm="5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Flowchart: Process 2"/>
          <p:cNvSpPr/>
          <p:nvPr/>
        </p:nvSpPr>
        <p:spPr>
          <a:xfrm>
            <a:off x="0" y="0"/>
            <a:ext cx="9144000" cy="6858000"/>
          </a:xfrm>
          <a:prstGeom prst="flowChartProcess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5400" dirty="0" smtClean="0"/>
              <a:t>NYT </a:t>
            </a:r>
            <a:r>
              <a:rPr lang="fi-FI" sz="5400" dirty="0" smtClean="0">
                <a:solidFill>
                  <a:srgbClr val="FFC000"/>
                </a:solidFill>
              </a:rPr>
              <a:t>SE</a:t>
            </a:r>
            <a:r>
              <a:rPr lang="fi-FI" sz="5400" dirty="0" smtClean="0"/>
              <a:t> ALKAA!! </a:t>
            </a:r>
            <a:endParaRPr lang="fi-FI" sz="5400" dirty="0" smtClean="0"/>
          </a:p>
          <a:p>
            <a:pPr algn="ctr"/>
            <a:r>
              <a:rPr lang="fi-FI" sz="5400" dirty="0" smtClean="0"/>
              <a:t>IDEARUNDI !!</a:t>
            </a:r>
            <a:endParaRPr lang="fi-FI" sz="5400" dirty="0"/>
          </a:p>
        </p:txBody>
      </p:sp>
      <p:sp>
        <p:nvSpPr>
          <p:cNvPr id="4" name="Heart 3"/>
          <p:cNvSpPr/>
          <p:nvPr/>
        </p:nvSpPr>
        <p:spPr>
          <a:xfrm>
            <a:off x="7956376" y="5805264"/>
            <a:ext cx="720080" cy="5760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51120184"/>
      </p:ext>
    </p:extLst>
  </p:cSld>
  <p:clrMapOvr>
    <a:masterClrMapping/>
  </p:clrMapOvr>
  <p:transition>
    <p:wipe dir="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4" name="Kuva 3" descr="12562913_10208561150245128_196178490_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210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1417063"/>
            <a:ext cx="46067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3200" dirty="0" err="1" smtClean="0">
                <a:solidFill>
                  <a:schemeClr val="bg1"/>
                </a:solidFill>
              </a:rPr>
              <a:t>Entäs</a:t>
            </a:r>
            <a:r>
              <a:rPr lang="fi-FI" sz="3200" dirty="0" smtClean="0">
                <a:solidFill>
                  <a:schemeClr val="bg1"/>
                </a:solidFill>
              </a:rPr>
              <a:t>, jos meitä on vain 2?</a:t>
            </a:r>
            <a:endParaRPr lang="fi-FI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905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xmlns:p14="http://schemas.microsoft.com/office/powerpoint/2010/main" advClick="0" advTm="500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4" name="Kuva 3" descr="Rehaboo_pitch1 (1)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9" y="0"/>
            <a:ext cx="99752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008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xmlns:p14="http://schemas.microsoft.com/office/powerpoint/2010/main" advClick="0" advTm="500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1720" y="4365104"/>
            <a:ext cx="6858000" cy="2387600"/>
          </a:xfrm>
        </p:spPr>
        <p:txBody>
          <a:bodyPr/>
          <a:lstStyle/>
          <a:p>
            <a:pPr algn="r"/>
            <a:r>
              <a:rPr lang="fi-FI" dirty="0"/>
              <a:t>S</a:t>
            </a:r>
            <a:r>
              <a:rPr lang="fi-FI" dirty="0" smtClean="0"/>
              <a:t>uurten riskien ja mahdollisuuksien alueet</a:t>
            </a:r>
            <a:endParaRPr lang="fi-FI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620688"/>
            <a:ext cx="972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Tunnista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735313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xmlns:p14="http://schemas.microsoft.com/office/powerpoint/2010/main" advClick="0" advTm="500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4" name="Kuva 3" descr="12557841_10153403395652104_1725543511_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72200" y="191850"/>
            <a:ext cx="25181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Miksi idea oli niin hyvä??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912157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xmlns:p14="http://schemas.microsoft.com/office/powerpoint/2010/main" advClick="0" advTm="500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4" name="Kuva 3" descr="prize_UusiLastensairaala (1)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48"/>
            <a:ext cx="10323653" cy="6855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632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xmlns:p14="http://schemas.microsoft.com/office/powerpoint/2010/main" advClick="0" advTm="500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4" name="Kuva 3" descr="12557625_10208561149205102_1708582075_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562"/>
            <a:ext cx="9121120" cy="6867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688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xmlns:p14="http://schemas.microsoft.com/office/powerpoint/2010/main" advClick="0" advTm="500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4" name="Kuva 3" descr="Helsinki_Hooligans (1)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544" y="0"/>
            <a:ext cx="99752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745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xmlns:p14="http://schemas.microsoft.com/office/powerpoint/2010/main" advClick="0" advTm="500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 descr="Jep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76388" cy="5450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80213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b="1" dirty="0" smtClean="0">
                <a:cs typeface="Tahoma" pitchFamily="34" charset="0"/>
              </a:rPr>
              <a:t>Nuoret Espoon Työväenopistoon!</a:t>
            </a:r>
            <a:r>
              <a:rPr lang="fi-FI" b="1" dirty="0">
                <a:cs typeface="Tahoma" pitchFamily="34" charset="0"/>
              </a:rPr>
              <a:t/>
            </a:r>
            <a:br>
              <a:rPr lang="fi-FI" b="1" dirty="0">
                <a:cs typeface="Tahoma" pitchFamily="34" charset="0"/>
              </a:rPr>
            </a:br>
            <a:r>
              <a:rPr lang="fi-FI" b="1" dirty="0" smtClean="0">
                <a:cs typeface="Tahoma" pitchFamily="34" charset="0"/>
              </a:rPr>
              <a:t> 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111" y="1381125"/>
            <a:ext cx="7772400" cy="4714875"/>
          </a:xfrm>
        </p:spPr>
        <p:txBody>
          <a:bodyPr/>
          <a:lstStyle/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Työelämän haaste: Miten saada nuoret työväenopiston asiakkaiksi? Nuoria vain 5% asiakkaista.</a:t>
            </a:r>
          </a:p>
          <a:p>
            <a:pPr>
              <a:defRPr/>
            </a:pPr>
            <a:r>
              <a:rPr lang="fi-FI" sz="1800" dirty="0" smtClean="0"/>
              <a:t>Tulokset: Nuorille suunnattu kurssitarjonta, nuorille suunnattujen internetsivujen konsepti, </a:t>
            </a:r>
            <a:r>
              <a:rPr lang="fi-FI" sz="1800" dirty="0" err="1" smtClean="0"/>
              <a:t>promotapahtuma</a:t>
            </a:r>
            <a:r>
              <a:rPr lang="fi-FI" sz="1800" dirty="0" smtClean="0"/>
              <a:t> </a:t>
            </a:r>
            <a:r>
              <a:rPr lang="fi-FI" sz="1800" dirty="0" err="1" smtClean="0"/>
              <a:t>Next</a:t>
            </a:r>
            <a:r>
              <a:rPr lang="fi-FI" sz="1800" dirty="0" smtClean="0"/>
              <a:t> </a:t>
            </a:r>
            <a:r>
              <a:rPr lang="fi-FI" sz="1800" dirty="0" err="1" smtClean="0"/>
              <a:t>Step</a:t>
            </a:r>
            <a:r>
              <a:rPr lang="fi-FI" sz="1800" dirty="0" smtClean="0"/>
              <a:t> -messuilla</a:t>
            </a:r>
          </a:p>
          <a:p>
            <a:pPr>
              <a:defRPr/>
            </a:pPr>
            <a:r>
              <a:rPr lang="fi-FI" sz="1800" dirty="0" smtClean="0"/>
              <a:t>Tilaaja/yhteistyökumppani: Espoon Työväenopisto</a:t>
            </a:r>
            <a:endParaRPr lang="fi-FI" sz="1800" dirty="0"/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Työryhmä: Anni Leino (Kulttuurituotanto), Sam </a:t>
            </a:r>
            <a:r>
              <a:rPr lang="fi-FI" sz="1800" dirty="0" err="1" smtClean="0">
                <a:cs typeface="Tahoma" pitchFamily="34" charset="0"/>
              </a:rPr>
              <a:t>Böök</a:t>
            </a:r>
            <a:r>
              <a:rPr lang="fi-FI" sz="1800" dirty="0" smtClean="0">
                <a:cs typeface="Tahoma" pitchFamily="34" charset="0"/>
              </a:rPr>
              <a:t> (Kulttuurituotanto), Anna Suonsyrjä (Kulttuurituotanto), Suvi Uotila (Kulttuurituotanto), Miikka </a:t>
            </a:r>
            <a:r>
              <a:rPr lang="fi-FI" sz="1800" dirty="0" err="1" smtClean="0">
                <a:cs typeface="Tahoma" pitchFamily="34" charset="0"/>
              </a:rPr>
              <a:t>Hietsalo</a:t>
            </a:r>
            <a:r>
              <a:rPr lang="fi-FI" sz="1800" dirty="0" smtClean="0">
                <a:cs typeface="Tahoma" pitchFamily="34" charset="0"/>
              </a:rPr>
              <a:t> (Kulttuurituotanto), Kim Räisänen (Radio ja televisio), Susanna Ruohonen (Teatteri-ilmaisun ohjaaja), </a:t>
            </a:r>
            <a:r>
              <a:rPr lang="fi-FI" sz="1800" dirty="0" err="1" smtClean="0">
                <a:cs typeface="Tahoma" pitchFamily="34" charset="0"/>
              </a:rPr>
              <a:t>Triin</a:t>
            </a:r>
            <a:r>
              <a:rPr lang="fi-FI" sz="1800" dirty="0" smtClean="0">
                <a:cs typeface="Tahoma" pitchFamily="34" charset="0"/>
              </a:rPr>
              <a:t> </a:t>
            </a:r>
            <a:r>
              <a:rPr lang="fi-FI" sz="1800" dirty="0" err="1" smtClean="0">
                <a:cs typeface="Tahoma" pitchFamily="34" charset="0"/>
              </a:rPr>
              <a:t>Söber</a:t>
            </a:r>
            <a:r>
              <a:rPr lang="fi-FI" sz="1800" dirty="0" smtClean="0">
                <a:cs typeface="Tahoma" pitchFamily="34" charset="0"/>
              </a:rPr>
              <a:t> (</a:t>
            </a:r>
            <a:r>
              <a:rPr lang="fi-FI" sz="1800" dirty="0" err="1" smtClean="0">
                <a:cs typeface="Tahoma" pitchFamily="34" charset="0"/>
              </a:rPr>
              <a:t>Pop&amp;Jazz</a:t>
            </a:r>
            <a:r>
              <a:rPr lang="fi-FI" sz="1800" dirty="0" smtClean="0">
                <a:cs typeface="Tahoma" pitchFamily="34" charset="0"/>
              </a:rPr>
              <a:t>), Aurora Reunanen (Klassinen musiikki), Tiina Taivainen (Tekstiilisuunnittelu)</a:t>
            </a: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Ohjaava opettaja: Laura-Maija </a:t>
            </a:r>
            <a:r>
              <a:rPr lang="fi-FI" sz="1800" dirty="0" err="1" smtClean="0">
                <a:cs typeface="Tahoma" pitchFamily="34" charset="0"/>
              </a:rPr>
              <a:t>Hero</a:t>
            </a:r>
            <a:r>
              <a:rPr lang="fi-FI" sz="1800" dirty="0" smtClean="0">
                <a:cs typeface="Tahoma" pitchFamily="34" charset="0"/>
              </a:rPr>
              <a:t>, Kulttuurituotannon lehtori</a:t>
            </a: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Yhteyshenkilö: </a:t>
            </a:r>
            <a:r>
              <a:rPr lang="fi-FI" sz="1800" dirty="0">
                <a:cs typeface="Tahoma" pitchFamily="34" charset="0"/>
              </a:rPr>
              <a:t>T</a:t>
            </a:r>
            <a:r>
              <a:rPr lang="fi-FI" sz="1800" dirty="0" smtClean="0">
                <a:cs typeface="Tahoma" pitchFamily="34" charset="0"/>
              </a:rPr>
              <a:t>arja Lang, Espoon työväenopisto</a:t>
            </a:r>
          </a:p>
          <a:p>
            <a:pPr>
              <a:defRPr/>
            </a:pPr>
            <a:r>
              <a:rPr lang="fi-FI" sz="1800" dirty="0">
                <a:cs typeface="Tahoma" pitchFamily="34" charset="0"/>
                <a:hlinkClick r:id="rId3"/>
              </a:rPr>
              <a:t>http://www.nuortenkurssit.fi</a:t>
            </a:r>
            <a:r>
              <a:rPr lang="fi-FI" sz="1800" dirty="0" smtClean="0">
                <a:cs typeface="Tahoma" pitchFamily="34" charset="0"/>
                <a:hlinkClick r:id="rId3"/>
              </a:rPr>
              <a:t>/</a:t>
            </a:r>
            <a:endParaRPr lang="fi-FI" sz="1800" dirty="0" smtClean="0">
              <a:cs typeface="Tahoma" pitchFamily="34" charset="0"/>
            </a:endParaRPr>
          </a:p>
          <a:p>
            <a:pPr>
              <a:defRPr/>
            </a:pPr>
            <a:r>
              <a:rPr lang="fi-FI" sz="1800" dirty="0">
                <a:cs typeface="Tahoma" pitchFamily="34" charset="0"/>
                <a:hlinkClick r:id="rId4"/>
              </a:rPr>
              <a:t>http://www.espoo.fi/download/noname/%</a:t>
            </a:r>
            <a:r>
              <a:rPr lang="fi-FI" sz="1800" dirty="0" smtClean="0">
                <a:cs typeface="Tahoma" pitchFamily="34" charset="0"/>
                <a:hlinkClick r:id="rId4"/>
              </a:rPr>
              <a:t>7B3459BE47-E28F-44D4-A210-9C449CE9DE65%7D/29336</a:t>
            </a:r>
            <a:endParaRPr lang="fi-FI" sz="1800" dirty="0" smtClean="0">
              <a:cs typeface="Tahoma" pitchFamily="34" charset="0"/>
            </a:endParaRPr>
          </a:p>
          <a:p>
            <a:pPr>
              <a:defRPr/>
            </a:pPr>
            <a:endParaRPr lang="fi-FI" sz="1800" dirty="0">
              <a:cs typeface="Tahoma" pitchFamily="34" charset="0"/>
            </a:endParaRPr>
          </a:p>
          <a:p>
            <a:pPr>
              <a:defRPr/>
            </a:pPr>
            <a:endParaRPr lang="fi-FI" sz="1800" dirty="0" smtClean="0">
              <a:cs typeface="Tahoma" pitchFamily="34" charset="0"/>
            </a:endParaRPr>
          </a:p>
          <a:p>
            <a:pPr eaLnBrk="1" hangingPunct="1">
              <a:defRPr/>
            </a:pPr>
            <a:endParaRPr lang="fi-FI" sz="1600" dirty="0">
              <a:cs typeface="Tahoma" pitchFamily="34" charset="0"/>
            </a:endParaRPr>
          </a:p>
          <a:p>
            <a:endParaRPr lang="fi-FI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Kalvosarjan tekijän nimi</a:t>
            </a:r>
          </a:p>
        </p:txBody>
      </p:sp>
    </p:spTree>
    <p:extLst>
      <p:ext uri="{BB962C8B-B14F-4D97-AF65-F5344CB8AC3E}">
        <p14:creationId xmlns:p14="http://schemas.microsoft.com/office/powerpoint/2010/main" val="409785646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29</a:t>
            </a:fld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  <p:pic>
        <p:nvPicPr>
          <p:cNvPr id="7" name="Picture 4" descr="Kaikkisaafanitta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246" y="331107"/>
            <a:ext cx="3825874" cy="2869405"/>
          </a:xfrm>
          <a:prstGeom prst="rect">
            <a:avLst/>
          </a:prstGeom>
        </p:spPr>
      </p:pic>
      <p:pic>
        <p:nvPicPr>
          <p:cNvPr id="8" name="Picture 7" descr="Ottelu_palkinnonjak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9538" y="4422016"/>
            <a:ext cx="2705204" cy="2028903"/>
          </a:xfrm>
          <a:prstGeom prst="rect">
            <a:avLst/>
          </a:prstGeom>
        </p:spPr>
      </p:pic>
      <p:pic>
        <p:nvPicPr>
          <p:cNvPr id="9" name="Picture 10" descr="HJK-poika.jpg"/>
          <p:cNvPicPr>
            <a:picLocks noChangeAspect="1"/>
          </p:cNvPicPr>
          <p:nvPr/>
        </p:nvPicPr>
        <p:blipFill>
          <a:blip r:embed="rId4"/>
          <a:srcRect t="22884" b="3691"/>
          <a:stretch>
            <a:fillRect/>
          </a:stretch>
        </p:blipFill>
        <p:spPr>
          <a:xfrm>
            <a:off x="4546195" y="199466"/>
            <a:ext cx="3057209" cy="3998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3265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i-FI" altLang="fi-FI" sz="2800" b="1" dirty="0">
                <a:solidFill>
                  <a:schemeClr val="bg1"/>
                </a:solidFill>
                <a:latin typeface="Arial" panose="020B0604020202020204" pitchFamily="34" charset="0"/>
              </a:rPr>
              <a:t>Tehtävä 1: </a:t>
            </a:r>
            <a:r>
              <a:rPr lang="fi-FI" altLang="fi-FI" sz="2800" dirty="0">
                <a:solidFill>
                  <a:schemeClr val="bg1"/>
                </a:solidFill>
                <a:latin typeface="Arial" panose="020B0604020202020204" pitchFamily="34" charset="0"/>
              </a:rPr>
              <a:t> Kehittäkää loistavia ideoita ainakin 5 kpl, joista sitten tehdään 3 kantavaa konseptia! </a:t>
            </a:r>
            <a:endParaRPr lang="fi-FI" altLang="fi-FI" sz="2800" dirty="0" smtClean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i-FI" altLang="fi-FI" sz="2800" dirty="0" smtClean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i-FI" altLang="fi-FI" sz="2800" dirty="0" smtClean="0">
                <a:solidFill>
                  <a:schemeClr val="bg1"/>
                </a:solidFill>
                <a:latin typeface="Arial" panose="020B0604020202020204" pitchFamily="34" charset="0"/>
              </a:rPr>
              <a:t>Pitäkää </a:t>
            </a:r>
            <a:r>
              <a:rPr lang="fi-FI" altLang="fi-FI" sz="2800" dirty="0">
                <a:solidFill>
                  <a:schemeClr val="bg1"/>
                </a:solidFill>
                <a:latin typeface="Arial" panose="020B0604020202020204" pitchFamily="34" charset="0"/>
              </a:rPr>
              <a:t>mahtavia työpajoja... </a:t>
            </a:r>
            <a:endParaRPr lang="fi-FI" altLang="fi-FI" sz="2800" dirty="0" smtClean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i-FI" altLang="fi-FI" sz="2800" dirty="0" smtClean="0">
                <a:solidFill>
                  <a:schemeClr val="bg1"/>
                </a:solidFill>
                <a:latin typeface="Arial" panose="020B0604020202020204" pitchFamily="34" charset="0"/>
              </a:rPr>
              <a:t>vaikka </a:t>
            </a:r>
            <a:r>
              <a:rPr lang="fi-FI" altLang="fi-FI" sz="2800" dirty="0">
                <a:solidFill>
                  <a:schemeClr val="bg1"/>
                </a:solidFill>
                <a:latin typeface="Arial" panose="020B0604020202020204" pitchFamily="34" charset="0"/>
              </a:rPr>
              <a:t>ihan itse tiiminne kesken!! </a:t>
            </a:r>
            <a:endParaRPr lang="fi-FI" altLang="fi-FI" sz="2800" dirty="0" smtClean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i-FI" altLang="fi-FI" sz="28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i-FI" altLang="fi-FI" sz="2800" dirty="0" err="1" smtClean="0">
                <a:solidFill>
                  <a:schemeClr val="bg1"/>
                </a:solidFill>
                <a:latin typeface="Arial" panose="020B0604020202020204" pitchFamily="34" charset="0"/>
              </a:rPr>
              <a:t>Huom</a:t>
            </a:r>
            <a:r>
              <a:rPr lang="fi-FI" altLang="fi-FI" sz="2800" dirty="0">
                <a:solidFill>
                  <a:schemeClr val="bg1"/>
                </a:solidFill>
                <a:latin typeface="Arial" panose="020B0604020202020204" pitchFamily="34" charset="0"/>
              </a:rPr>
              <a:t>! Jos teette vain yhden ja se ei lennä.... olette pulassa </a:t>
            </a:r>
            <a:r>
              <a:rPr lang="fi-FI" altLang="fi-FI" sz="2800" dirty="0" smtClean="0">
                <a:solidFill>
                  <a:schemeClr val="bg1"/>
                </a:solidFill>
                <a:latin typeface="Arial" panose="020B0604020202020204" pitchFamily="34" charset="0"/>
              </a:rPr>
              <a:t>…..  </a:t>
            </a:r>
            <a:endParaRPr lang="fi-FI" altLang="fi-FI" sz="11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i-FI" altLang="fi-FI" sz="1100" b="1" i="1" dirty="0" smtClean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i-FI" altLang="fi-FI" b="1" i="1" dirty="0" smtClean="0">
                <a:solidFill>
                  <a:schemeClr val="bg1"/>
                </a:solidFill>
                <a:latin typeface="Arial" panose="020B0604020202020204" pitchFamily="34" charset="0"/>
              </a:rPr>
              <a:t>Kaikki </a:t>
            </a:r>
            <a:r>
              <a:rPr lang="fi-FI" altLang="fi-FI" b="1" i="1" dirty="0">
                <a:solidFill>
                  <a:schemeClr val="bg1"/>
                </a:solidFill>
                <a:latin typeface="Arial" panose="020B0604020202020204" pitchFamily="34" charset="0"/>
              </a:rPr>
              <a:t>tehtävät palautetaan tiimiportfolioon.</a:t>
            </a:r>
            <a:endParaRPr lang="fi-FI" altLang="fi-FI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i-FI" altLang="fi-FI" b="1" dirty="0">
                <a:solidFill>
                  <a:schemeClr val="bg1"/>
                </a:solidFill>
                <a:latin typeface="Arial" panose="020B0604020202020204" pitchFamily="34" charset="0"/>
              </a:rPr>
              <a:t>Rundin tavoitteena</a:t>
            </a:r>
            <a:r>
              <a:rPr lang="fi-FI" altLang="fi-FI" dirty="0">
                <a:solidFill>
                  <a:schemeClr val="bg1"/>
                </a:solidFill>
                <a:latin typeface="Arial" panose="020B0604020202020204" pitchFamily="34" charset="0"/>
              </a:rPr>
              <a:t> 1000 ideaa.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i-FI" altLang="fi-FI" dirty="0">
                <a:solidFill>
                  <a:schemeClr val="bg1"/>
                </a:solidFill>
                <a:latin typeface="Arial" panose="020B0604020202020204" pitchFamily="34" charset="0"/>
              </a:rPr>
              <a:t> 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i-FI" altLang="fi-FI" i="1" dirty="0">
                <a:solidFill>
                  <a:schemeClr val="bg1"/>
                </a:solidFill>
                <a:latin typeface="Arial" panose="020B0604020202020204" pitchFamily="34" charset="0"/>
              </a:rPr>
              <a:t>Tällä viikolla tutustutaan haasteen antaneisiin yrityksiin paikan päällä! </a:t>
            </a:r>
            <a:endParaRPr lang="fi-FI" altLang="fi-FI" i="1" dirty="0" smtClean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i-FI" altLang="fi-FI" i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i-FI" altLang="fi-FI" i="1" dirty="0" smtClean="0">
                <a:solidFill>
                  <a:schemeClr val="bg1"/>
                </a:solidFill>
                <a:latin typeface="Arial" panose="020B0604020202020204" pitchFamily="34" charset="0"/>
              </a:rPr>
              <a:t>(Omat </a:t>
            </a:r>
            <a:r>
              <a:rPr lang="fi-FI" altLang="fi-FI" i="1" dirty="0">
                <a:solidFill>
                  <a:schemeClr val="bg1"/>
                </a:solidFill>
                <a:latin typeface="Arial" panose="020B0604020202020204" pitchFamily="34" charset="0"/>
              </a:rPr>
              <a:t>ohjaajat tiedottavat tarkemmin)</a:t>
            </a:r>
            <a:endParaRPr lang="fi-FI" altLang="fi-FI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1028" name="Picture 4" descr="(smile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0875" y="-44450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0765536"/>
      </p:ext>
    </p:extLst>
  </p:cSld>
  <p:clrMapOvr>
    <a:masterClrMapping/>
  </p:clrMapOvr>
  <p:transition>
    <p:wipe dir="d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b="1" dirty="0" smtClean="0">
                <a:cs typeface="Tahoma" pitchFamily="34" charset="0"/>
              </a:rPr>
              <a:t>Puhevammaisten viikolle näkyvyyttä</a:t>
            </a:r>
            <a:r>
              <a:rPr lang="fi-FI" b="1" dirty="0">
                <a:cs typeface="Tahoma" pitchFamily="34" charset="0"/>
              </a:rPr>
              <a:t/>
            </a:r>
            <a:br>
              <a:rPr lang="fi-FI" b="1" dirty="0">
                <a:cs typeface="Tahoma" pitchFamily="34" charset="0"/>
              </a:rPr>
            </a:br>
            <a:r>
              <a:rPr lang="fi-FI" b="1" dirty="0" smtClean="0">
                <a:cs typeface="Tahoma" pitchFamily="34" charset="0"/>
              </a:rPr>
              <a:t> 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111" y="1381125"/>
            <a:ext cx="7772400" cy="4714875"/>
          </a:xfrm>
        </p:spPr>
        <p:txBody>
          <a:bodyPr/>
          <a:lstStyle/>
          <a:p>
            <a:pPr>
              <a:defRPr/>
            </a:pPr>
            <a:r>
              <a:rPr lang="fi-FI" sz="2000" dirty="0" smtClean="0">
                <a:cs typeface="Tahoma" pitchFamily="34" charset="0"/>
              </a:rPr>
              <a:t>Työelämän haaste: </a:t>
            </a:r>
            <a:r>
              <a:rPr lang="fi-FI" sz="2000" dirty="0"/>
              <a:t>Puhevammaisten viikon näkyvyyden lisääminen sekä tietoisuuden kasvattaminen puhevammaisuudesta.</a:t>
            </a:r>
            <a:r>
              <a:rPr lang="en-US" sz="2000" dirty="0"/>
              <a:t> </a:t>
            </a:r>
            <a:endParaRPr lang="en-US" sz="2000" dirty="0" smtClean="0"/>
          </a:p>
          <a:p>
            <a:pPr>
              <a:defRPr/>
            </a:pPr>
            <a:r>
              <a:rPr lang="fi-FI" sz="2000" dirty="0" smtClean="0"/>
              <a:t>Tulokset: SOME markkinointiyhteistyö HJK-jalkapallotapahtuman kanssa, </a:t>
            </a:r>
            <a:r>
              <a:rPr lang="fi-FI" sz="2000" dirty="0"/>
              <a:t>Kaikki saa </a:t>
            </a:r>
            <a:r>
              <a:rPr lang="fi-FI" sz="2000" dirty="0" err="1"/>
              <a:t>fanittaa</a:t>
            </a:r>
            <a:r>
              <a:rPr lang="fi-FI" sz="2000" dirty="0"/>
              <a:t>! </a:t>
            </a:r>
            <a:r>
              <a:rPr lang="fi-FI" sz="2000" dirty="0" smtClean="0"/>
              <a:t>–kampanja ja kuvakilpailu </a:t>
            </a:r>
          </a:p>
          <a:p>
            <a:pPr>
              <a:defRPr/>
            </a:pPr>
            <a:r>
              <a:rPr lang="fi-FI" sz="2000" dirty="0" smtClean="0"/>
              <a:t>Tilaaja/yhteistyökumppani: </a:t>
            </a:r>
            <a:r>
              <a:rPr lang="fi-FI" sz="2000" dirty="0" err="1" smtClean="0"/>
              <a:t>Tikoteekki</a:t>
            </a:r>
            <a:endParaRPr lang="fi-FI" sz="2000" dirty="0"/>
          </a:p>
          <a:p>
            <a:pPr marL="0" indent="0">
              <a:buNone/>
            </a:pPr>
            <a:r>
              <a:rPr lang="fi-FI" sz="2000" dirty="0" smtClean="0">
                <a:cs typeface="Tahoma" pitchFamily="34" charset="0"/>
              </a:rPr>
              <a:t>Työryhmä: 3 kulttuurituottajaa, 1 elokuvaohjaaja, 1 muotoilu</a:t>
            </a:r>
            <a:endParaRPr lang="en-US" sz="2000" dirty="0">
              <a:latin typeface="Tahoma"/>
              <a:cs typeface="Tahoma"/>
            </a:endParaRPr>
          </a:p>
          <a:p>
            <a:pPr>
              <a:defRPr/>
            </a:pPr>
            <a:r>
              <a:rPr lang="fi-FI" sz="2000" dirty="0" smtClean="0">
                <a:cs typeface="Tahoma" pitchFamily="34" charset="0"/>
              </a:rPr>
              <a:t>Ohjaava opettaja: Sami </a:t>
            </a:r>
            <a:r>
              <a:rPr lang="fi-FI" sz="2000" dirty="0" err="1" smtClean="0">
                <a:cs typeface="Tahoma" pitchFamily="34" charset="0"/>
              </a:rPr>
              <a:t>Huohavanainen</a:t>
            </a:r>
            <a:r>
              <a:rPr lang="fi-FI" sz="2000" dirty="0" smtClean="0">
                <a:cs typeface="Tahoma" pitchFamily="34" charset="0"/>
              </a:rPr>
              <a:t>, TV &amp; Radiotyön lehtori</a:t>
            </a:r>
          </a:p>
          <a:p>
            <a:pPr marL="0" indent="0">
              <a:buNone/>
            </a:pPr>
            <a:r>
              <a:rPr lang="fi-FI" sz="2000" dirty="0" smtClean="0">
                <a:cs typeface="Tahoma" pitchFamily="34" charset="0"/>
              </a:rPr>
              <a:t>Yhteyshenkilö: </a:t>
            </a:r>
            <a:r>
              <a:rPr lang="en-US" sz="2000" dirty="0" err="1">
                <a:latin typeface="Tahoma"/>
                <a:cs typeface="Tahoma"/>
              </a:rPr>
              <a:t>Sini</a:t>
            </a:r>
            <a:r>
              <a:rPr lang="en-US" sz="2000" dirty="0">
                <a:latin typeface="Tahoma"/>
                <a:cs typeface="Tahoma"/>
              </a:rPr>
              <a:t> </a:t>
            </a:r>
            <a:r>
              <a:rPr lang="en-US" sz="2000" dirty="0" err="1">
                <a:latin typeface="Tahoma"/>
                <a:cs typeface="Tahoma"/>
              </a:rPr>
              <a:t>Jääskeläinen</a:t>
            </a:r>
            <a:r>
              <a:rPr lang="en-US" sz="2000" dirty="0">
                <a:latin typeface="Tahoma"/>
                <a:cs typeface="Tahoma"/>
              </a:rPr>
              <a:t>, </a:t>
            </a:r>
            <a:r>
              <a:rPr lang="en-US" sz="2000" dirty="0" smtClean="0">
                <a:latin typeface="Tahoma"/>
                <a:cs typeface="Tahoma"/>
                <a:hlinkClick r:id="rId3"/>
              </a:rPr>
              <a:t>sini.jaaskelainen@welho.com</a:t>
            </a:r>
            <a:endParaRPr lang="fi-FI" sz="2000" dirty="0">
              <a:cs typeface="Tahoma" pitchFamily="34" charset="0"/>
            </a:endParaRPr>
          </a:p>
          <a:p>
            <a:pPr>
              <a:defRPr/>
            </a:pPr>
            <a:endParaRPr lang="fi-FI" sz="2000" dirty="0" smtClean="0">
              <a:cs typeface="Tahoma" pitchFamily="34" charset="0"/>
            </a:endParaRPr>
          </a:p>
          <a:p>
            <a:pPr eaLnBrk="1" hangingPunct="1">
              <a:defRPr/>
            </a:pPr>
            <a:endParaRPr lang="fi-FI" sz="1800" dirty="0">
              <a:cs typeface="Tahoma" pitchFamily="34" charset="0"/>
            </a:endParaRPr>
          </a:p>
          <a:p>
            <a:endParaRPr lang="fi-FI" sz="18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Kalvosarjan tekijän nimi</a:t>
            </a:r>
          </a:p>
        </p:txBody>
      </p:sp>
    </p:spTree>
    <p:extLst>
      <p:ext uri="{BB962C8B-B14F-4D97-AF65-F5344CB8AC3E}">
        <p14:creationId xmlns:p14="http://schemas.microsoft.com/office/powerpoint/2010/main" val="109628504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31</a:t>
            </a:fld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  <p:pic>
        <p:nvPicPr>
          <p:cNvPr id="7" name="Kuva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104713"/>
      </p:ext>
    </p:extLst>
  </p:cSld>
  <p:clrMapOvr>
    <a:masterClrMapping/>
  </p:clrMapOvr>
  <p:transition>
    <p:wipe dir="d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>Torikortteleille lisää kävijöitä 2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i-FI" sz="1600" dirty="0"/>
              <a:t>Haaste: </a:t>
            </a:r>
            <a:r>
              <a:rPr lang="fi-FI" sz="1600" dirty="0" smtClean="0"/>
              <a:t>Torikorttelit – miten lisätä kävijämääriä? </a:t>
            </a:r>
            <a:endParaRPr lang="fi-FI" sz="1600" dirty="0"/>
          </a:p>
          <a:p>
            <a:r>
              <a:rPr lang="fi-FI" sz="1600" dirty="0"/>
              <a:t>Tulokset: </a:t>
            </a:r>
            <a:r>
              <a:rPr lang="fi-FI" sz="1600" dirty="0" smtClean="0"/>
              <a:t>Uusi Sunnuntai –tapahtuma, idea, suunnittelu, 10 ohjelmanumeroa, markkinointi, lehdistötiedotus, tapahtumatuotanto, vapaaehtoisten käyttö (40), läpivienti, tuotantokäsikirja myöhempää toteutusta varten</a:t>
            </a:r>
            <a:endParaRPr lang="fi-FI" sz="1600" dirty="0"/>
          </a:p>
          <a:p>
            <a:r>
              <a:rPr lang="fi-FI" sz="1600" dirty="0" smtClean="0"/>
              <a:t>Tilaaja: Suomen </a:t>
            </a:r>
            <a:r>
              <a:rPr lang="fi-FI" sz="1600" dirty="0"/>
              <a:t>Leijona Oy </a:t>
            </a:r>
            <a:r>
              <a:rPr lang="fi-FI" sz="1600" dirty="0" smtClean="0"/>
              <a:t>– Torikorttelit</a:t>
            </a:r>
          </a:p>
          <a:p>
            <a:r>
              <a:rPr lang="fi-FI" sz="1600" dirty="0"/>
              <a:t>Eetu Topo, kulttuurituotanto; Karita Blom, kulttuurituotanto; Ilona Puumalainen, </a:t>
            </a:r>
            <a:r>
              <a:rPr lang="fi-FI" sz="1600" dirty="0" smtClean="0"/>
              <a:t>tekstiilisuunnittelu; Aino </a:t>
            </a:r>
            <a:r>
              <a:rPr lang="fi-FI" sz="1600" dirty="0" err="1"/>
              <a:t>Falck</a:t>
            </a:r>
            <a:r>
              <a:rPr lang="fi-FI" sz="1600" dirty="0"/>
              <a:t>, tekstiilisuunnittelu; Sampsa Oinonen, musiikkipedagogia; Marjaana Miettinen, elokuvan ja television </a:t>
            </a:r>
            <a:r>
              <a:rPr lang="fi-FI" sz="1600" dirty="0" err="1"/>
              <a:t>k.o</a:t>
            </a:r>
            <a:r>
              <a:rPr lang="fi-FI" sz="1600" dirty="0"/>
              <a:t>.; Juuso Kilpi, musiikkipedagogian </a:t>
            </a:r>
            <a:r>
              <a:rPr lang="fi-FI" sz="1600" dirty="0" err="1"/>
              <a:t>k.o.;Essi</a:t>
            </a:r>
            <a:r>
              <a:rPr lang="fi-FI" sz="1600" dirty="0"/>
              <a:t> </a:t>
            </a:r>
            <a:r>
              <a:rPr lang="fi-FI" sz="1600" dirty="0" err="1"/>
              <a:t>manni</a:t>
            </a:r>
            <a:r>
              <a:rPr lang="fi-FI" sz="1600" dirty="0"/>
              <a:t>, graafisen suunnittelun </a:t>
            </a:r>
            <a:r>
              <a:rPr lang="fi-FI" sz="1600" dirty="0" err="1"/>
              <a:t>k.o</a:t>
            </a:r>
            <a:r>
              <a:rPr lang="fi-FI" sz="1600" dirty="0"/>
              <a:t>.</a:t>
            </a:r>
          </a:p>
          <a:p>
            <a:r>
              <a:rPr lang="fi-FI" sz="1600" dirty="0">
                <a:hlinkClick r:id="rId2"/>
              </a:rPr>
              <a:t>http://www.torikorttelit.fi/kalenteri/2013/10/20/uusi-sunnuntai-kaupunki/</a:t>
            </a:r>
          </a:p>
          <a:p>
            <a:r>
              <a:rPr lang="fi-FI" sz="1600" dirty="0">
                <a:hlinkClick r:id="rId2"/>
              </a:rPr>
              <a:t>https://filesender.funet.fi/?vid=3f621784-9e13-6be9-ca3c-00001cb55057</a:t>
            </a:r>
            <a:r>
              <a:rPr lang="fi-FI" sz="1600" dirty="0"/>
              <a:t> </a:t>
            </a:r>
          </a:p>
          <a:p>
            <a:r>
              <a:rPr lang="fi-FI" sz="1600" dirty="0">
                <a:hlinkClick r:id="rId3"/>
              </a:rPr>
              <a:t>http://prezi.com/fwmgk7os6t07/?utm_campaign=share&amp;utm_medium=copy</a:t>
            </a:r>
            <a:endParaRPr lang="fi-FI" sz="1600" dirty="0"/>
          </a:p>
          <a:p>
            <a:r>
              <a:rPr lang="fi-FI" sz="1600" dirty="0" smtClean="0"/>
              <a:t>Ohjaava </a:t>
            </a:r>
            <a:r>
              <a:rPr lang="fi-FI" sz="1600" dirty="0"/>
              <a:t>opettaja: Tuija Nieminen / </a:t>
            </a:r>
            <a:r>
              <a:rPr lang="fi-FI" sz="1600" dirty="0" smtClean="0"/>
              <a:t>Muotoilu</a:t>
            </a:r>
          </a:p>
          <a:p>
            <a:r>
              <a:rPr lang="fi-FI" sz="1600" dirty="0" smtClean="0"/>
              <a:t>Lisätiedot: Eetu Topo (</a:t>
            </a:r>
            <a:r>
              <a:rPr lang="fi-FI" sz="1600" dirty="0" err="1" smtClean="0"/>
              <a:t>eetu.topo@meteropolia.fi</a:t>
            </a:r>
            <a:r>
              <a:rPr lang="fi-FI" sz="1600" dirty="0" smtClean="0"/>
              <a:t>)</a:t>
            </a:r>
            <a:endParaRPr lang="fi-FI" sz="1600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32</a:t>
            </a:fld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601510530"/>
      </p:ext>
    </p:extLst>
  </p:cSld>
  <p:clrMapOvr>
    <a:masterClrMapping/>
  </p:clrMapOvr>
  <p:transition>
    <p:wipe dir="d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33</a:t>
            </a:fld>
            <a:endParaRPr lang="fi-FI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99" t="11585" r="16000" b="5288"/>
          <a:stretch/>
        </p:blipFill>
        <p:spPr bwMode="auto">
          <a:xfrm>
            <a:off x="457207" y="124381"/>
            <a:ext cx="8403021" cy="6548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897348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276872"/>
            <a:ext cx="4511043" cy="1496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436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xmlns:p14="http://schemas.microsoft.com/office/powerpoint/2010/main" advClick="0" advTm="5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4" name="TextBox 3"/>
          <p:cNvSpPr txBox="1"/>
          <p:nvPr/>
        </p:nvSpPr>
        <p:spPr>
          <a:xfrm>
            <a:off x="701853" y="836712"/>
            <a:ext cx="7398539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800" b="1" dirty="0">
                <a:solidFill>
                  <a:schemeClr val="bg1"/>
                </a:solidFill>
              </a:rPr>
              <a:t>2. RUNDI IDEAVAIHE</a:t>
            </a:r>
            <a:r>
              <a:rPr lang="fi-FI" sz="2400" b="1" dirty="0">
                <a:solidFill>
                  <a:schemeClr val="bg1"/>
                </a:solidFill>
              </a:rPr>
              <a:t/>
            </a:r>
            <a:br>
              <a:rPr lang="fi-FI" sz="2400" b="1" dirty="0">
                <a:solidFill>
                  <a:schemeClr val="bg1"/>
                </a:solidFill>
              </a:rPr>
            </a:br>
            <a:r>
              <a:rPr lang="fi-FI" sz="2400" b="1" dirty="0">
                <a:solidFill>
                  <a:schemeClr val="bg1"/>
                </a:solidFill>
              </a:rPr>
              <a:t>vko 36</a:t>
            </a:r>
            <a:br>
              <a:rPr lang="fi-FI" sz="2400" b="1" dirty="0">
                <a:solidFill>
                  <a:schemeClr val="bg1"/>
                </a:solidFill>
              </a:rPr>
            </a:br>
            <a:r>
              <a:rPr lang="fi-FI" sz="2400" b="1" dirty="0">
                <a:solidFill>
                  <a:schemeClr val="bg1"/>
                </a:solidFill>
              </a:rPr>
              <a:t>4.9. - 7.9.2017 (ma-to)</a:t>
            </a:r>
            <a:endParaRPr lang="fi-FI" sz="2400" dirty="0">
              <a:solidFill>
                <a:schemeClr val="bg1"/>
              </a:solidFill>
            </a:endParaRPr>
          </a:p>
          <a:p>
            <a:r>
              <a:rPr lang="fi-FI" sz="2400" b="1" dirty="0">
                <a:solidFill>
                  <a:schemeClr val="bg1"/>
                </a:solidFill>
              </a:rPr>
              <a:t>ma 4.9. klo 9.15-16.00, HELSINKI</a:t>
            </a:r>
            <a:r>
              <a:rPr lang="fi-FI" sz="2400" b="1" i="1" dirty="0">
                <a:solidFill>
                  <a:schemeClr val="bg1"/>
                </a:solidFill>
              </a:rPr>
              <a:t/>
            </a:r>
            <a:br>
              <a:rPr lang="fi-FI" sz="2400" b="1" i="1" dirty="0">
                <a:solidFill>
                  <a:schemeClr val="bg1"/>
                </a:solidFill>
              </a:rPr>
            </a:br>
            <a:r>
              <a:rPr lang="fi-FI" sz="2400" b="1" i="1" dirty="0">
                <a:solidFill>
                  <a:schemeClr val="bg1"/>
                </a:solidFill>
              </a:rPr>
              <a:t>Metropolia</a:t>
            </a:r>
            <a:r>
              <a:rPr lang="fi-FI" sz="2400" dirty="0">
                <a:solidFill>
                  <a:schemeClr val="bg1"/>
                </a:solidFill>
              </a:rPr>
              <a:t>, Bulevardi 31, Helsinki</a:t>
            </a:r>
            <a:br>
              <a:rPr lang="fi-FI" sz="2400" dirty="0">
                <a:solidFill>
                  <a:schemeClr val="bg1"/>
                </a:solidFill>
              </a:rPr>
            </a:br>
            <a:r>
              <a:rPr lang="fi-FI" sz="2400" dirty="0">
                <a:solidFill>
                  <a:schemeClr val="bg1"/>
                </a:solidFill>
              </a:rPr>
              <a:t>tila: </a:t>
            </a:r>
            <a:r>
              <a:rPr lang="fi-FI" sz="2400" dirty="0" smtClean="0">
                <a:solidFill>
                  <a:schemeClr val="bg1"/>
                </a:solidFill>
              </a:rPr>
              <a:t>Juhlasali </a:t>
            </a:r>
            <a:r>
              <a:rPr lang="fi-FI" sz="2400" dirty="0">
                <a:solidFill>
                  <a:schemeClr val="bg1"/>
                </a:solidFill>
              </a:rPr>
              <a:t>4 krs.</a:t>
            </a:r>
            <a:br>
              <a:rPr lang="fi-FI" sz="2400" dirty="0">
                <a:solidFill>
                  <a:schemeClr val="bg1"/>
                </a:solidFill>
              </a:rPr>
            </a:br>
            <a:r>
              <a:rPr lang="fi-FI" sz="2400" dirty="0">
                <a:solidFill>
                  <a:schemeClr val="bg1"/>
                </a:solidFill>
              </a:rPr>
              <a:t>aamupäivällä yhteinen teorialuento, </a:t>
            </a:r>
            <a:br>
              <a:rPr lang="fi-FI" sz="2400" dirty="0">
                <a:solidFill>
                  <a:schemeClr val="bg1"/>
                </a:solidFill>
              </a:rPr>
            </a:br>
            <a:r>
              <a:rPr lang="fi-FI" sz="2400" dirty="0">
                <a:solidFill>
                  <a:schemeClr val="bg1"/>
                </a:solidFill>
              </a:rPr>
              <a:t>sen jälkeen klo 16 asti oman ohjaajan kanssa Bulevardilla (ks. oman tiimin </a:t>
            </a:r>
            <a:r>
              <a:rPr lang="fi-FI" sz="2400" dirty="0" smtClean="0">
                <a:solidFill>
                  <a:schemeClr val="bg1"/>
                </a:solidFill>
              </a:rPr>
              <a:t>aikataulu </a:t>
            </a:r>
            <a:r>
              <a:rPr lang="fi-FI" sz="2400" dirty="0" err="1" smtClean="0">
                <a:solidFill>
                  <a:schemeClr val="bg1"/>
                </a:solidFill>
              </a:rPr>
              <a:t>wikissä</a:t>
            </a:r>
            <a:r>
              <a:rPr lang="fi-FI" sz="2400" dirty="0" smtClean="0">
                <a:solidFill>
                  <a:schemeClr val="bg1"/>
                </a:solidFill>
              </a:rPr>
              <a:t>)</a:t>
            </a:r>
            <a:r>
              <a:rPr lang="fi-FI" sz="2400" dirty="0">
                <a:solidFill>
                  <a:schemeClr val="bg1"/>
                </a:solidFill>
              </a:rPr>
              <a:t/>
            </a:r>
            <a:br>
              <a:rPr lang="fi-FI" sz="2400" dirty="0">
                <a:solidFill>
                  <a:schemeClr val="bg1"/>
                </a:solidFill>
              </a:rPr>
            </a:br>
            <a:endParaRPr lang="fi-FI" sz="2400" dirty="0">
              <a:solidFill>
                <a:schemeClr val="bg1"/>
              </a:solidFill>
            </a:endParaRPr>
          </a:p>
          <a:p>
            <a:r>
              <a:rPr lang="fi-FI" sz="2400" b="1" dirty="0">
                <a:solidFill>
                  <a:schemeClr val="bg1"/>
                </a:solidFill>
              </a:rPr>
              <a:t>ti 5.9. klo 9-16 </a:t>
            </a:r>
            <a:r>
              <a:rPr lang="fi-FI" sz="2400" dirty="0">
                <a:solidFill>
                  <a:schemeClr val="bg1"/>
                </a:solidFill>
              </a:rPr>
              <a:t>tiimien itsenäistä työskentelyä</a:t>
            </a:r>
            <a:r>
              <a:rPr lang="fi-FI" sz="2400" b="1" dirty="0">
                <a:solidFill>
                  <a:schemeClr val="bg1"/>
                </a:solidFill>
              </a:rPr>
              <a:t/>
            </a:r>
            <a:br>
              <a:rPr lang="fi-FI" sz="2400" b="1" dirty="0">
                <a:solidFill>
                  <a:schemeClr val="bg1"/>
                </a:solidFill>
              </a:rPr>
            </a:br>
            <a:r>
              <a:rPr lang="fi-FI" sz="2400" b="1" dirty="0">
                <a:solidFill>
                  <a:schemeClr val="bg1"/>
                </a:solidFill>
              </a:rPr>
              <a:t/>
            </a:r>
            <a:br>
              <a:rPr lang="fi-FI" sz="2400" b="1" dirty="0">
                <a:solidFill>
                  <a:schemeClr val="bg1"/>
                </a:solidFill>
              </a:rPr>
            </a:br>
            <a:r>
              <a:rPr lang="fi-FI" sz="2400" b="1" dirty="0">
                <a:solidFill>
                  <a:schemeClr val="bg1"/>
                </a:solidFill>
              </a:rPr>
              <a:t>ke 6.9. klo 9-16</a:t>
            </a:r>
            <a:r>
              <a:rPr lang="fi-FI" sz="2400" dirty="0">
                <a:solidFill>
                  <a:schemeClr val="bg1"/>
                </a:solidFill>
              </a:rPr>
              <a:t> tiimien itsenäistä työskentelyä</a:t>
            </a:r>
            <a:endParaRPr lang="fi-FI" sz="2400" dirty="0">
              <a:solidFill>
                <a:schemeClr val="bg1"/>
              </a:solidFill>
            </a:endParaRPr>
          </a:p>
          <a:p>
            <a:r>
              <a:rPr lang="fi-FI" sz="2400" b="1" dirty="0">
                <a:solidFill>
                  <a:schemeClr val="bg1"/>
                </a:solidFill>
              </a:rPr>
              <a:t>to 7.9.</a:t>
            </a:r>
            <a:r>
              <a:rPr lang="fi-FI" sz="2400" dirty="0">
                <a:solidFill>
                  <a:schemeClr val="bg1"/>
                </a:solidFill>
              </a:rPr>
              <a:t> </a:t>
            </a:r>
            <a:r>
              <a:rPr lang="fi-FI" sz="2400" b="1" dirty="0">
                <a:solidFill>
                  <a:schemeClr val="bg1"/>
                </a:solidFill>
              </a:rPr>
              <a:t>klo 9-16 </a:t>
            </a:r>
            <a:r>
              <a:rPr lang="fi-FI" sz="2400" dirty="0">
                <a:solidFill>
                  <a:schemeClr val="bg1"/>
                </a:solidFill>
              </a:rPr>
              <a:t>oman ohjaajan ilmoittamassa paikassa (ks. oman tiimin </a:t>
            </a:r>
            <a:r>
              <a:rPr lang="fi-FI" sz="2400" dirty="0" err="1">
                <a:solidFill>
                  <a:schemeClr val="bg1"/>
                </a:solidFill>
              </a:rPr>
              <a:t>drive</a:t>
            </a:r>
            <a:r>
              <a:rPr lang="fi-FI" sz="2400" dirty="0">
                <a:solidFill>
                  <a:schemeClr val="bg1"/>
                </a:solidFill>
              </a:rPr>
              <a:t>)</a:t>
            </a:r>
            <a:endParaRPr lang="fi-FI" sz="2400" dirty="0">
              <a:solidFill>
                <a:schemeClr val="bg1"/>
              </a:solidFill>
            </a:endParaRPr>
          </a:p>
          <a:p>
            <a:endParaRPr lang="fi-FI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860126"/>
      </p:ext>
    </p:extLst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Folded Corner 2"/>
          <p:cNvSpPr/>
          <p:nvPr/>
        </p:nvSpPr>
        <p:spPr>
          <a:xfrm>
            <a:off x="0" y="0"/>
            <a:ext cx="9144000" cy="6858000"/>
          </a:xfrm>
          <a:prstGeom prst="foldedCorne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3200" dirty="0" smtClean="0">
                <a:solidFill>
                  <a:srgbClr val="FFC000"/>
                </a:solidFill>
              </a:rPr>
              <a:t>KEHITTÄKÄÄ ISO MÄÄRÄ IDEOITA HAASTEESEENNE, ensi maanantaihin saakka aikaa!</a:t>
            </a:r>
            <a:endParaRPr lang="fi-FI" sz="3200" dirty="0">
              <a:solidFill>
                <a:srgbClr val="FFC000"/>
              </a:solidFill>
            </a:endParaRPr>
          </a:p>
        </p:txBody>
      </p:sp>
      <p:sp>
        <p:nvSpPr>
          <p:cNvPr id="4" name="Heart 3"/>
          <p:cNvSpPr/>
          <p:nvPr/>
        </p:nvSpPr>
        <p:spPr>
          <a:xfrm>
            <a:off x="8676456" y="6453336"/>
            <a:ext cx="322847" cy="216024"/>
          </a:xfrm>
          <a:prstGeom prst="hear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97244494"/>
      </p:ext>
    </p:extLst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>Innovaatio-ilmasto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i-FI" sz="1800" dirty="0" smtClean="0"/>
              <a:t>Ei synny itsestään</a:t>
            </a:r>
          </a:p>
          <a:p>
            <a:r>
              <a:rPr lang="fi-FI" sz="1800" dirty="0" smtClean="0"/>
              <a:t>Se luodaan, joku aina aloittaa uhraamalla itsensä.</a:t>
            </a:r>
          </a:p>
          <a:p>
            <a:r>
              <a:rPr lang="fi-FI" sz="1800" dirty="0" smtClean="0"/>
              <a:t>Salliva ilmapiiri – pystyn luottamaan siihen, etten menetä kasvojani, vaikka sanon jotain tyhmää</a:t>
            </a:r>
          </a:p>
          <a:p>
            <a:r>
              <a:rPr lang="fi-FI" sz="1800" dirty="0" smtClean="0"/>
              <a:t>On ihan </a:t>
            </a:r>
            <a:r>
              <a:rPr lang="fi-FI" sz="1800" dirty="0" err="1" smtClean="0"/>
              <a:t>ookoo</a:t>
            </a:r>
            <a:r>
              <a:rPr lang="fi-FI" sz="1800" dirty="0" smtClean="0"/>
              <a:t> mokata. On ihan </a:t>
            </a:r>
            <a:r>
              <a:rPr lang="fi-FI" sz="1800" dirty="0" err="1" smtClean="0"/>
              <a:t>ookoo</a:t>
            </a:r>
            <a:r>
              <a:rPr lang="fi-FI" sz="1800" dirty="0" smtClean="0"/>
              <a:t> mokata kunnolla. Olen silti tervetullut aina takaisin.</a:t>
            </a:r>
          </a:p>
          <a:p>
            <a:r>
              <a:rPr lang="fi-FI" sz="1800" dirty="0" smtClean="0"/>
              <a:t>Turvallisuus: Joukon voima kantaa minua, vaikka voimani ja taitoni olisivat vähäiset.</a:t>
            </a:r>
          </a:p>
          <a:p>
            <a:r>
              <a:rPr lang="fi-FI" sz="1800" dirty="0" smtClean="0"/>
              <a:t>Kelpaan ihan vaan tällaisenakin.</a:t>
            </a:r>
          </a:p>
          <a:p>
            <a:r>
              <a:rPr lang="fi-FI" sz="1800" dirty="0" smtClean="0"/>
              <a:t>On tärkeää, että olen täällä. </a:t>
            </a:r>
          </a:p>
          <a:p>
            <a:r>
              <a:rPr lang="fi-FI" sz="1800" dirty="0" smtClean="0"/>
              <a:t>Todella haastava ongelma. Ei ratkea helpolla. Pakko yrittää vielä paljon enemmän..</a:t>
            </a:r>
          </a:p>
          <a:p>
            <a:r>
              <a:rPr lang="fi-FI" sz="1800" dirty="0" smtClean="0"/>
              <a:t>Me – puhe …. Vs. Minä-puhe.</a:t>
            </a:r>
          </a:p>
          <a:p>
            <a:r>
              <a:rPr lang="fi-FI" sz="1800" dirty="0" smtClean="0"/>
              <a:t>Voin kyllä ihan hyvin joustaa tarvittaessa. </a:t>
            </a:r>
          </a:p>
          <a:p>
            <a:r>
              <a:rPr lang="fi-FI" sz="1800" dirty="0" smtClean="0"/>
              <a:t>Ideavaihe hylkii struktuuria, sääntöjä, mutta se vaatii sitkeyttä ja sitoutumista.</a:t>
            </a:r>
          </a:p>
          <a:p>
            <a:endParaRPr lang="fi-FI" sz="1800" dirty="0" smtClean="0"/>
          </a:p>
          <a:p>
            <a:endParaRPr lang="fi-FI" sz="1800" dirty="0"/>
          </a:p>
        </p:txBody>
      </p:sp>
    </p:spTree>
    <p:extLst>
      <p:ext uri="{BB962C8B-B14F-4D97-AF65-F5344CB8AC3E}">
        <p14:creationId xmlns:p14="http://schemas.microsoft.com/office/powerpoint/2010/main" val="2152311058"/>
      </p:ext>
    </p:extLst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Flowchart: Process 2"/>
          <p:cNvSpPr/>
          <p:nvPr/>
        </p:nvSpPr>
        <p:spPr>
          <a:xfrm>
            <a:off x="0" y="0"/>
            <a:ext cx="9144000" cy="6858000"/>
          </a:xfrm>
          <a:prstGeom prst="flowChartProcess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4" name="Title 4"/>
          <p:cNvSpPr txBox="1">
            <a:spLocks/>
          </p:cNvSpPr>
          <p:nvPr/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rgbClr val="4F515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i-FI" sz="3200" dirty="0" smtClean="0"/>
              <a:t>Muistinvaraiset, loogiset ja luovat ideat  </a:t>
            </a:r>
            <a:endParaRPr lang="fi-FI" sz="3200" dirty="0"/>
          </a:p>
        </p:txBody>
      </p:sp>
      <p:sp>
        <p:nvSpPr>
          <p:cNvPr id="5" name="Content Placeholder 13"/>
          <p:cNvSpPr txBox="1">
            <a:spLocks/>
          </p:cNvSpPr>
          <p:nvPr/>
        </p:nvSpPr>
        <p:spPr>
          <a:xfrm>
            <a:off x="4544128" y="1582883"/>
            <a:ext cx="4404213" cy="4435476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4397">
              <a:buFont typeface="Arial" panose="020B0604020202020204" pitchFamily="34" charset="0"/>
              <a:buNone/>
            </a:pPr>
            <a:r>
              <a:rPr lang="fi-FI" dirty="0" smtClean="0"/>
              <a:t>&lt;&lt;&lt; Ideat syntyvät tyypillisesti ylhäältä alaspäin.</a:t>
            </a:r>
          </a:p>
          <a:p>
            <a:pPr marL="0" indent="4397">
              <a:buFont typeface="Arial" panose="020B0604020202020204" pitchFamily="34" charset="0"/>
              <a:buNone/>
            </a:pPr>
            <a:endParaRPr lang="fi-FI" dirty="0" smtClean="0"/>
          </a:p>
          <a:p>
            <a:pPr marL="0" indent="4397">
              <a:buFont typeface="Arial" panose="020B0604020202020204" pitchFamily="34" charset="0"/>
              <a:buNone/>
            </a:pPr>
            <a:r>
              <a:rPr lang="fi-FI" dirty="0" smtClean="0"/>
              <a:t>Luovalle alueelle on vaikea päästä. Tarvitaan 1000 ideaa yhden timanttisen luovan idean löytämiseksi. Mitä </a:t>
            </a:r>
            <a:r>
              <a:rPr lang="fi-FI" dirty="0" err="1" smtClean="0"/>
              <a:t>lyhyempi</a:t>
            </a:r>
            <a:r>
              <a:rPr lang="fi-FI" dirty="0" smtClean="0"/>
              <a:t> aika on käytettävissä, sitä enemmän ideoinnin tueksi tarvitaan virikkeitä.</a:t>
            </a:r>
          </a:p>
          <a:p>
            <a:pPr marL="0" indent="4397">
              <a:buFont typeface="Arial" panose="020B0604020202020204" pitchFamily="34" charset="0"/>
              <a:buNone/>
            </a:pPr>
            <a:endParaRPr lang="fi-FI" dirty="0" smtClean="0"/>
          </a:p>
          <a:p>
            <a:pPr marL="0" indent="4397">
              <a:buFont typeface="Arial" panose="020B0604020202020204" pitchFamily="34" charset="0"/>
              <a:buNone/>
            </a:pPr>
            <a:r>
              <a:rPr lang="fi-FI" dirty="0" smtClean="0"/>
              <a:t>Ideoinnin alussa on hyvä tietoisesti ensin kirjata ylös muistinvaraiset ja loogisesti pääteltävät ideat.</a:t>
            </a:r>
          </a:p>
          <a:p>
            <a:endParaRPr lang="en-US" dirty="0"/>
          </a:p>
        </p:txBody>
      </p:sp>
      <p:grpSp>
        <p:nvGrpSpPr>
          <p:cNvPr id="6" name="Group 18"/>
          <p:cNvGrpSpPr/>
          <p:nvPr/>
        </p:nvGrpSpPr>
        <p:grpSpPr>
          <a:xfrm>
            <a:off x="703385" y="2052991"/>
            <a:ext cx="3670858" cy="3938953"/>
            <a:chOff x="1666876" y="2073276"/>
            <a:chExt cx="3670858" cy="4267199"/>
          </a:xfrm>
        </p:grpSpPr>
        <p:pic>
          <p:nvPicPr>
            <p:cNvPr id="7" name="Picture 6" descr="head.gi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66876" y="2073276"/>
              <a:ext cx="3615265" cy="4267199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2951192" y="2590799"/>
              <a:ext cx="2386542" cy="25938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sz="1662" dirty="0"/>
                <a:t>MUISTI</a:t>
              </a:r>
            </a:p>
            <a:p>
              <a:endParaRPr lang="fi-FI" sz="1662" dirty="0"/>
            </a:p>
            <a:p>
              <a:endParaRPr lang="fi-FI" sz="1662" dirty="0"/>
            </a:p>
            <a:p>
              <a:endParaRPr lang="fi-FI" sz="1662" dirty="0"/>
            </a:p>
            <a:p>
              <a:r>
                <a:rPr lang="fi-FI" sz="1662" dirty="0"/>
                <a:t>LOGIIKKA</a:t>
              </a:r>
            </a:p>
            <a:p>
              <a:endParaRPr lang="fi-FI" sz="1662" dirty="0"/>
            </a:p>
            <a:p>
              <a:endParaRPr lang="fi-FI" sz="1662" dirty="0"/>
            </a:p>
            <a:p>
              <a:endParaRPr lang="fi-FI" sz="1662" dirty="0"/>
            </a:p>
            <a:p>
              <a:r>
                <a:rPr lang="fi-FI" sz="1662" dirty="0"/>
                <a:t>LUOVUUS</a:t>
              </a: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1828800" y="3275012"/>
              <a:ext cx="3200400" cy="1588"/>
            </a:xfrm>
            <a:prstGeom prst="line">
              <a:avLst/>
            </a:prstGeom>
            <a:ln>
              <a:solidFill>
                <a:srgbClr val="3C029A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905000" y="4494212"/>
              <a:ext cx="3200400" cy="1588"/>
            </a:xfrm>
            <a:prstGeom prst="line">
              <a:avLst/>
            </a:prstGeom>
            <a:ln>
              <a:solidFill>
                <a:srgbClr val="3C029A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7596336" y="6433328"/>
            <a:ext cx="1923759" cy="220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831" dirty="0"/>
              <a:t>Lähde: Edward de </a:t>
            </a:r>
            <a:r>
              <a:rPr lang="fi-FI" sz="831" dirty="0" err="1"/>
              <a:t>Bono</a:t>
            </a:r>
            <a:endParaRPr lang="fi-FI" sz="831" dirty="0"/>
          </a:p>
        </p:txBody>
      </p:sp>
    </p:spTree>
    <p:extLst>
      <p:ext uri="{BB962C8B-B14F-4D97-AF65-F5344CB8AC3E}">
        <p14:creationId xmlns:p14="http://schemas.microsoft.com/office/powerpoint/2010/main" val="1968522018"/>
      </p:ext>
    </p:extLst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Flowchart: Process 3"/>
          <p:cNvSpPr/>
          <p:nvPr/>
        </p:nvSpPr>
        <p:spPr>
          <a:xfrm>
            <a:off x="0" y="0"/>
            <a:ext cx="9144000" cy="6858000"/>
          </a:xfrm>
          <a:prstGeom prst="flowChartProcess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5" name="Title 18"/>
          <p:cNvSpPr txBox="1">
            <a:spLocks/>
          </p:cNvSpPr>
          <p:nvPr/>
        </p:nvSpPr>
        <p:spPr>
          <a:xfrm>
            <a:off x="684213" y="715963"/>
            <a:ext cx="7772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chemeClr val="bg1"/>
                </a:solidFill>
              </a:rPr>
              <a:t>Kiertävät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ideat</a:t>
            </a:r>
            <a:r>
              <a:rPr lang="en-US" dirty="0" smtClean="0">
                <a:solidFill>
                  <a:schemeClr val="bg1"/>
                </a:solidFill>
              </a:rPr>
              <a:t> (</a:t>
            </a:r>
            <a:r>
              <a:rPr lang="en-US" dirty="0" err="1" smtClean="0">
                <a:solidFill>
                  <a:schemeClr val="bg1"/>
                </a:solidFill>
              </a:rPr>
              <a:t>Brainwriting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Content Placeholder 13"/>
          <p:cNvSpPr txBox="1">
            <a:spLocks/>
          </p:cNvSpPr>
          <p:nvPr/>
        </p:nvSpPr>
        <p:spPr>
          <a:xfrm>
            <a:off x="4998380" y="1571423"/>
            <a:ext cx="3501028" cy="43888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62" dirty="0" err="1" smtClean="0">
                <a:solidFill>
                  <a:schemeClr val="bg1"/>
                </a:solidFill>
              </a:rPr>
              <a:t>Kiertävät</a:t>
            </a:r>
            <a:r>
              <a:rPr lang="en-US" sz="1662" dirty="0" smtClean="0">
                <a:solidFill>
                  <a:schemeClr val="bg1"/>
                </a:solidFill>
              </a:rPr>
              <a:t> </a:t>
            </a:r>
            <a:r>
              <a:rPr lang="en-US" sz="1662" dirty="0" err="1" smtClean="0">
                <a:solidFill>
                  <a:schemeClr val="bg1"/>
                </a:solidFill>
              </a:rPr>
              <a:t>ideat</a:t>
            </a:r>
            <a:r>
              <a:rPr lang="en-US" sz="1662" dirty="0" smtClean="0">
                <a:solidFill>
                  <a:schemeClr val="bg1"/>
                </a:solidFill>
              </a:rPr>
              <a:t> (</a:t>
            </a:r>
            <a:r>
              <a:rPr lang="en-US" sz="1662" dirty="0" err="1" smtClean="0">
                <a:solidFill>
                  <a:schemeClr val="bg1"/>
                </a:solidFill>
              </a:rPr>
              <a:t>Brainwriting</a:t>
            </a:r>
            <a:r>
              <a:rPr lang="en-US" sz="1662" dirty="0" smtClean="0">
                <a:solidFill>
                  <a:schemeClr val="bg1"/>
                </a:solidFill>
              </a:rPr>
              <a:t>) on </a:t>
            </a:r>
            <a:r>
              <a:rPr lang="en-US" sz="1662" dirty="0" err="1" smtClean="0">
                <a:solidFill>
                  <a:schemeClr val="bg1"/>
                </a:solidFill>
              </a:rPr>
              <a:t>aivoriihen</a:t>
            </a:r>
            <a:r>
              <a:rPr lang="en-US" sz="1662" dirty="0" smtClean="0">
                <a:solidFill>
                  <a:schemeClr val="bg1"/>
                </a:solidFill>
              </a:rPr>
              <a:t> </a:t>
            </a:r>
            <a:r>
              <a:rPr lang="en-US" sz="1662" dirty="0" err="1" smtClean="0">
                <a:solidFill>
                  <a:schemeClr val="bg1"/>
                </a:solidFill>
              </a:rPr>
              <a:t>muunnelma</a:t>
            </a:r>
            <a:r>
              <a:rPr lang="en-US" sz="1662" dirty="0" smtClean="0">
                <a:solidFill>
                  <a:schemeClr val="bg1"/>
                </a:solidFill>
              </a:rPr>
              <a:t>, </a:t>
            </a:r>
            <a:r>
              <a:rPr lang="en-US" sz="1662" dirty="0" err="1" smtClean="0">
                <a:solidFill>
                  <a:schemeClr val="bg1"/>
                </a:solidFill>
              </a:rPr>
              <a:t>jossa</a:t>
            </a:r>
            <a:r>
              <a:rPr lang="en-US" sz="1662" dirty="0" smtClean="0">
                <a:solidFill>
                  <a:schemeClr val="bg1"/>
                </a:solidFill>
              </a:rPr>
              <a:t> </a:t>
            </a:r>
            <a:r>
              <a:rPr lang="en-US" sz="1662" dirty="0" err="1" smtClean="0">
                <a:solidFill>
                  <a:schemeClr val="bg1"/>
                </a:solidFill>
              </a:rPr>
              <a:t>jokainen</a:t>
            </a:r>
            <a:r>
              <a:rPr lang="en-US" sz="1662" dirty="0" smtClean="0">
                <a:solidFill>
                  <a:schemeClr val="bg1"/>
                </a:solidFill>
              </a:rPr>
              <a:t> </a:t>
            </a:r>
            <a:r>
              <a:rPr lang="en-US" sz="1662" dirty="0" err="1" smtClean="0">
                <a:solidFill>
                  <a:schemeClr val="bg1"/>
                </a:solidFill>
              </a:rPr>
              <a:t>osallistuja</a:t>
            </a:r>
            <a:r>
              <a:rPr lang="en-US" sz="1662" dirty="0" smtClean="0">
                <a:solidFill>
                  <a:schemeClr val="bg1"/>
                </a:solidFill>
              </a:rPr>
              <a:t> </a:t>
            </a:r>
            <a:r>
              <a:rPr lang="en-US" sz="1662" dirty="0" err="1" smtClean="0">
                <a:solidFill>
                  <a:schemeClr val="bg1"/>
                </a:solidFill>
              </a:rPr>
              <a:t>kirjaa</a:t>
            </a:r>
            <a:r>
              <a:rPr lang="en-US" sz="1662" dirty="0" smtClean="0">
                <a:solidFill>
                  <a:schemeClr val="bg1"/>
                </a:solidFill>
              </a:rPr>
              <a:t> </a:t>
            </a:r>
            <a:r>
              <a:rPr lang="en-US" sz="1662" dirty="0" err="1" smtClean="0">
                <a:solidFill>
                  <a:schemeClr val="bg1"/>
                </a:solidFill>
              </a:rPr>
              <a:t>ideoitaan</a:t>
            </a:r>
            <a:r>
              <a:rPr lang="en-US" sz="1662" dirty="0" smtClean="0">
                <a:solidFill>
                  <a:schemeClr val="bg1"/>
                </a:solidFill>
              </a:rPr>
              <a:t> </a:t>
            </a:r>
            <a:r>
              <a:rPr lang="en-US" sz="1662" dirty="0" err="1" smtClean="0">
                <a:solidFill>
                  <a:schemeClr val="bg1"/>
                </a:solidFill>
              </a:rPr>
              <a:t>paperille</a:t>
            </a:r>
            <a:r>
              <a:rPr lang="en-US" sz="1662" dirty="0" smtClean="0">
                <a:solidFill>
                  <a:schemeClr val="bg1"/>
                </a:solidFill>
              </a:rPr>
              <a:t> (A4). </a:t>
            </a:r>
            <a:r>
              <a:rPr lang="en-US" sz="1662" dirty="0" err="1" smtClean="0">
                <a:solidFill>
                  <a:schemeClr val="bg1"/>
                </a:solidFill>
              </a:rPr>
              <a:t>Papereita</a:t>
            </a:r>
            <a:r>
              <a:rPr lang="en-US" sz="1662" dirty="0" smtClean="0">
                <a:solidFill>
                  <a:schemeClr val="bg1"/>
                </a:solidFill>
              </a:rPr>
              <a:t> </a:t>
            </a:r>
            <a:r>
              <a:rPr lang="en-US" sz="1662" dirty="0" err="1" smtClean="0">
                <a:solidFill>
                  <a:schemeClr val="bg1"/>
                </a:solidFill>
              </a:rPr>
              <a:t>kierrätetään</a:t>
            </a:r>
            <a:r>
              <a:rPr lang="en-US" sz="1662" dirty="0" smtClean="0">
                <a:solidFill>
                  <a:schemeClr val="bg1"/>
                </a:solidFill>
              </a:rPr>
              <a:t> </a:t>
            </a:r>
            <a:r>
              <a:rPr lang="en-US" sz="1662" dirty="0" err="1" smtClean="0">
                <a:solidFill>
                  <a:schemeClr val="bg1"/>
                </a:solidFill>
              </a:rPr>
              <a:t>pienryhmissä</a:t>
            </a:r>
            <a:r>
              <a:rPr lang="en-US" sz="1662" dirty="0" smtClean="0">
                <a:solidFill>
                  <a:schemeClr val="bg1"/>
                </a:solidFill>
              </a:rPr>
              <a:t>, </a:t>
            </a:r>
            <a:r>
              <a:rPr lang="en-US" sz="1662" dirty="0" err="1" smtClean="0">
                <a:solidFill>
                  <a:schemeClr val="bg1"/>
                </a:solidFill>
              </a:rPr>
              <a:t>ideoita</a:t>
            </a:r>
            <a:r>
              <a:rPr lang="en-US" sz="1662" dirty="0" smtClean="0">
                <a:solidFill>
                  <a:schemeClr val="bg1"/>
                </a:solidFill>
              </a:rPr>
              <a:t> </a:t>
            </a:r>
            <a:r>
              <a:rPr lang="en-US" sz="1662" dirty="0" err="1" smtClean="0">
                <a:solidFill>
                  <a:schemeClr val="bg1"/>
                </a:solidFill>
              </a:rPr>
              <a:t>lisätään</a:t>
            </a:r>
            <a:r>
              <a:rPr lang="en-US" sz="1662" dirty="0" smtClean="0">
                <a:solidFill>
                  <a:schemeClr val="bg1"/>
                </a:solidFill>
              </a:rPr>
              <a:t> ja </a:t>
            </a:r>
            <a:r>
              <a:rPr lang="en-US" sz="1662" dirty="0" err="1" smtClean="0">
                <a:solidFill>
                  <a:schemeClr val="bg1"/>
                </a:solidFill>
              </a:rPr>
              <a:t>paperilla</a:t>
            </a:r>
            <a:r>
              <a:rPr lang="en-US" sz="1662" dirty="0" smtClean="0">
                <a:solidFill>
                  <a:schemeClr val="bg1"/>
                </a:solidFill>
              </a:rPr>
              <a:t> </a:t>
            </a:r>
            <a:r>
              <a:rPr lang="en-US" sz="1662" dirty="0" err="1" smtClean="0">
                <a:solidFill>
                  <a:schemeClr val="bg1"/>
                </a:solidFill>
              </a:rPr>
              <a:t>valmiina</a:t>
            </a:r>
            <a:r>
              <a:rPr lang="en-US" sz="1662" dirty="0" smtClean="0">
                <a:solidFill>
                  <a:schemeClr val="bg1"/>
                </a:solidFill>
              </a:rPr>
              <a:t> </a:t>
            </a:r>
            <a:r>
              <a:rPr lang="en-US" sz="1662" dirty="0" err="1" smtClean="0">
                <a:solidFill>
                  <a:schemeClr val="bg1"/>
                </a:solidFill>
              </a:rPr>
              <a:t>olevia</a:t>
            </a:r>
            <a:r>
              <a:rPr lang="en-US" sz="1662" dirty="0" smtClean="0">
                <a:solidFill>
                  <a:schemeClr val="bg1"/>
                </a:solidFill>
              </a:rPr>
              <a:t> </a:t>
            </a:r>
            <a:r>
              <a:rPr lang="en-US" sz="1662" dirty="0" err="1" smtClean="0">
                <a:solidFill>
                  <a:schemeClr val="bg1"/>
                </a:solidFill>
              </a:rPr>
              <a:t>ideoita</a:t>
            </a:r>
            <a:r>
              <a:rPr lang="en-US" sz="1662" dirty="0" smtClean="0">
                <a:solidFill>
                  <a:schemeClr val="bg1"/>
                </a:solidFill>
              </a:rPr>
              <a:t> </a:t>
            </a:r>
            <a:r>
              <a:rPr lang="en-US" sz="1662" dirty="0" err="1" smtClean="0">
                <a:solidFill>
                  <a:schemeClr val="bg1"/>
                </a:solidFill>
              </a:rPr>
              <a:t>jatkokehitellään</a:t>
            </a:r>
            <a:r>
              <a:rPr lang="en-US" sz="1662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r>
              <a:rPr lang="en-US" sz="1662" dirty="0" smtClean="0">
                <a:solidFill>
                  <a:schemeClr val="bg1"/>
                </a:solidFill>
              </a:rPr>
              <a:t> </a:t>
            </a:r>
            <a:endParaRPr lang="en-US" sz="1477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1477" dirty="0" err="1" smtClean="0">
                <a:solidFill>
                  <a:schemeClr val="bg1"/>
                </a:solidFill>
              </a:rPr>
              <a:t>Muunnokset</a:t>
            </a:r>
            <a:r>
              <a:rPr lang="en-US" sz="1477" dirty="0" smtClean="0">
                <a:solidFill>
                  <a:schemeClr val="bg1"/>
                </a:solidFill>
              </a:rPr>
              <a:t>: </a:t>
            </a:r>
          </a:p>
          <a:p>
            <a:pPr marL="0" indent="0">
              <a:buNone/>
            </a:pPr>
            <a:r>
              <a:rPr lang="en-US" sz="1477" dirty="0" smtClean="0">
                <a:solidFill>
                  <a:schemeClr val="bg1"/>
                </a:solidFill>
              </a:rPr>
              <a:t>* </a:t>
            </a:r>
            <a:r>
              <a:rPr lang="en-US" sz="1477" dirty="0" err="1" smtClean="0">
                <a:solidFill>
                  <a:schemeClr val="bg1"/>
                </a:solidFill>
              </a:rPr>
              <a:t>Joka</a:t>
            </a:r>
            <a:r>
              <a:rPr lang="en-US" sz="1477" dirty="0" smtClean="0">
                <a:solidFill>
                  <a:schemeClr val="bg1"/>
                </a:solidFill>
              </a:rPr>
              <a:t> </a:t>
            </a:r>
            <a:r>
              <a:rPr lang="en-US" sz="1477" dirty="0" err="1" smtClean="0">
                <a:solidFill>
                  <a:schemeClr val="bg1"/>
                </a:solidFill>
              </a:rPr>
              <a:t>paperilla</a:t>
            </a:r>
            <a:r>
              <a:rPr lang="en-US" sz="1477" dirty="0" smtClean="0">
                <a:solidFill>
                  <a:schemeClr val="bg1"/>
                </a:solidFill>
              </a:rPr>
              <a:t> </a:t>
            </a:r>
            <a:r>
              <a:rPr lang="en-US" sz="1477" dirty="0" err="1" smtClean="0">
                <a:solidFill>
                  <a:schemeClr val="bg1"/>
                </a:solidFill>
              </a:rPr>
              <a:t>eri</a:t>
            </a:r>
            <a:r>
              <a:rPr lang="en-US" sz="1477" dirty="0" smtClean="0">
                <a:solidFill>
                  <a:schemeClr val="bg1"/>
                </a:solidFill>
              </a:rPr>
              <a:t> </a:t>
            </a:r>
            <a:r>
              <a:rPr lang="en-US" sz="1477" dirty="0" err="1" smtClean="0">
                <a:solidFill>
                  <a:schemeClr val="bg1"/>
                </a:solidFill>
              </a:rPr>
              <a:t>kysymys</a:t>
            </a:r>
            <a:r>
              <a:rPr lang="en-US" sz="1477" dirty="0" smtClean="0">
                <a:solidFill>
                  <a:schemeClr val="bg1"/>
                </a:solidFill>
              </a:rPr>
              <a:t> / </a:t>
            </a:r>
            <a:r>
              <a:rPr lang="en-US" sz="1477" dirty="0" err="1" smtClean="0">
                <a:solidFill>
                  <a:schemeClr val="bg1"/>
                </a:solidFill>
              </a:rPr>
              <a:t>näkökulma</a:t>
            </a:r>
            <a:r>
              <a:rPr lang="en-US" sz="1477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r>
              <a:rPr lang="en-US" sz="1477" dirty="0" smtClean="0">
                <a:solidFill>
                  <a:schemeClr val="bg1"/>
                </a:solidFill>
              </a:rPr>
              <a:t>* </a:t>
            </a:r>
            <a:r>
              <a:rPr lang="en-US" sz="1477" dirty="0" err="1" smtClean="0">
                <a:solidFill>
                  <a:schemeClr val="bg1"/>
                </a:solidFill>
              </a:rPr>
              <a:t>Paperilla</a:t>
            </a:r>
            <a:r>
              <a:rPr lang="en-US" sz="1477" dirty="0" smtClean="0">
                <a:solidFill>
                  <a:schemeClr val="bg1"/>
                </a:solidFill>
              </a:rPr>
              <a:t> </a:t>
            </a:r>
            <a:r>
              <a:rPr lang="en-US" sz="1477" dirty="0" err="1" smtClean="0">
                <a:solidFill>
                  <a:schemeClr val="bg1"/>
                </a:solidFill>
              </a:rPr>
              <a:t>voi</a:t>
            </a:r>
            <a:r>
              <a:rPr lang="en-US" sz="1477" dirty="0" smtClean="0">
                <a:solidFill>
                  <a:schemeClr val="bg1"/>
                </a:solidFill>
              </a:rPr>
              <a:t> olla </a:t>
            </a:r>
            <a:r>
              <a:rPr lang="en-US" sz="1477" dirty="0" err="1" smtClean="0">
                <a:solidFill>
                  <a:schemeClr val="bg1"/>
                </a:solidFill>
              </a:rPr>
              <a:t>valmiina</a:t>
            </a:r>
            <a:r>
              <a:rPr lang="en-US" sz="1477" dirty="0" smtClean="0">
                <a:solidFill>
                  <a:schemeClr val="bg1"/>
                </a:solidFill>
              </a:rPr>
              <a:t> </a:t>
            </a:r>
            <a:r>
              <a:rPr lang="en-US" sz="1477" dirty="0" err="1" smtClean="0">
                <a:solidFill>
                  <a:schemeClr val="bg1"/>
                </a:solidFill>
              </a:rPr>
              <a:t>taulukko</a:t>
            </a:r>
            <a:r>
              <a:rPr lang="en-US" sz="1477" dirty="0" smtClean="0">
                <a:solidFill>
                  <a:schemeClr val="bg1"/>
                </a:solidFill>
              </a:rPr>
              <a:t>, </a:t>
            </a:r>
            <a:r>
              <a:rPr lang="en-US" sz="1477" dirty="0" err="1" smtClean="0">
                <a:solidFill>
                  <a:schemeClr val="bg1"/>
                </a:solidFill>
              </a:rPr>
              <a:t>johon</a:t>
            </a:r>
            <a:r>
              <a:rPr lang="en-US" sz="1477" dirty="0" smtClean="0">
                <a:solidFill>
                  <a:schemeClr val="bg1"/>
                </a:solidFill>
              </a:rPr>
              <a:t> </a:t>
            </a:r>
            <a:r>
              <a:rPr lang="en-US" sz="1477" dirty="0" err="1" smtClean="0">
                <a:solidFill>
                  <a:schemeClr val="bg1"/>
                </a:solidFill>
              </a:rPr>
              <a:t>kirjataan</a:t>
            </a:r>
            <a:r>
              <a:rPr lang="en-US" sz="1477" dirty="0" smtClean="0">
                <a:solidFill>
                  <a:schemeClr val="bg1"/>
                </a:solidFill>
              </a:rPr>
              <a:t> 3 </a:t>
            </a:r>
            <a:r>
              <a:rPr lang="en-US" sz="1477" dirty="0" err="1" smtClean="0">
                <a:solidFill>
                  <a:schemeClr val="bg1"/>
                </a:solidFill>
              </a:rPr>
              <a:t>ideaa</a:t>
            </a:r>
            <a:r>
              <a:rPr lang="en-US" sz="1477" dirty="0" smtClean="0">
                <a:solidFill>
                  <a:schemeClr val="bg1"/>
                </a:solidFill>
              </a:rPr>
              <a:t> </a:t>
            </a:r>
            <a:r>
              <a:rPr lang="en-US" sz="1477" dirty="0" err="1" smtClean="0">
                <a:solidFill>
                  <a:schemeClr val="bg1"/>
                </a:solidFill>
              </a:rPr>
              <a:t>kerrallaan</a:t>
            </a:r>
            <a:r>
              <a:rPr lang="en-US" sz="1477" dirty="0" smtClean="0">
                <a:solidFill>
                  <a:schemeClr val="bg1"/>
                </a:solidFill>
              </a:rPr>
              <a:t>. </a:t>
            </a:r>
          </a:p>
          <a:p>
            <a:pPr marL="0" indent="0">
              <a:buNone/>
            </a:pPr>
            <a:r>
              <a:rPr lang="en-US" sz="1477" dirty="0" smtClean="0">
                <a:solidFill>
                  <a:schemeClr val="bg1"/>
                </a:solidFill>
              </a:rPr>
              <a:t>* </a:t>
            </a:r>
            <a:r>
              <a:rPr lang="en-US" sz="1477" dirty="0" err="1" smtClean="0">
                <a:solidFill>
                  <a:schemeClr val="bg1"/>
                </a:solidFill>
              </a:rPr>
              <a:t>Taulukko</a:t>
            </a:r>
            <a:r>
              <a:rPr lang="en-US" sz="1477" dirty="0" smtClean="0">
                <a:solidFill>
                  <a:schemeClr val="bg1"/>
                </a:solidFill>
              </a:rPr>
              <a:t> </a:t>
            </a:r>
            <a:r>
              <a:rPr lang="en-US" sz="1477" dirty="0" err="1" smtClean="0">
                <a:solidFill>
                  <a:schemeClr val="bg1"/>
                </a:solidFill>
              </a:rPr>
              <a:t>voi</a:t>
            </a:r>
            <a:r>
              <a:rPr lang="en-US" sz="1477" dirty="0" smtClean="0">
                <a:solidFill>
                  <a:schemeClr val="bg1"/>
                </a:solidFill>
              </a:rPr>
              <a:t> </a:t>
            </a:r>
            <a:r>
              <a:rPr lang="en-US" sz="1477" dirty="0" err="1" smtClean="0">
                <a:solidFill>
                  <a:schemeClr val="bg1"/>
                </a:solidFill>
              </a:rPr>
              <a:t>sisältää</a:t>
            </a:r>
            <a:r>
              <a:rPr lang="en-US" sz="1477" dirty="0" smtClean="0">
                <a:solidFill>
                  <a:schemeClr val="bg1"/>
                </a:solidFill>
              </a:rPr>
              <a:t> </a:t>
            </a:r>
            <a:r>
              <a:rPr lang="en-US" sz="1477" dirty="0" err="1" smtClean="0">
                <a:solidFill>
                  <a:schemeClr val="bg1"/>
                </a:solidFill>
              </a:rPr>
              <a:t>inspiroivia</a:t>
            </a:r>
            <a:r>
              <a:rPr lang="en-US" sz="1477" dirty="0" smtClean="0">
                <a:solidFill>
                  <a:schemeClr val="bg1"/>
                </a:solidFill>
              </a:rPr>
              <a:t> </a:t>
            </a:r>
            <a:r>
              <a:rPr lang="en-US" sz="1477" dirty="0" err="1" smtClean="0">
                <a:solidFill>
                  <a:schemeClr val="bg1"/>
                </a:solidFill>
              </a:rPr>
              <a:t>sanoja</a:t>
            </a:r>
            <a:r>
              <a:rPr lang="en-US" sz="1477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r>
              <a:rPr lang="en-US" sz="1477" dirty="0" smtClean="0">
                <a:solidFill>
                  <a:schemeClr val="bg1"/>
                </a:solidFill>
              </a:rPr>
              <a:t>* </a:t>
            </a:r>
            <a:r>
              <a:rPr lang="en-US" sz="1477" dirty="0" err="1" smtClean="0">
                <a:solidFill>
                  <a:schemeClr val="bg1"/>
                </a:solidFill>
              </a:rPr>
              <a:t>Paperin</a:t>
            </a:r>
            <a:r>
              <a:rPr lang="en-US" sz="1477" dirty="0" smtClean="0">
                <a:solidFill>
                  <a:schemeClr val="bg1"/>
                </a:solidFill>
              </a:rPr>
              <a:t> </a:t>
            </a:r>
            <a:r>
              <a:rPr lang="en-US" sz="1477" dirty="0" err="1" smtClean="0">
                <a:solidFill>
                  <a:schemeClr val="bg1"/>
                </a:solidFill>
              </a:rPr>
              <a:t>voi</a:t>
            </a:r>
            <a:r>
              <a:rPr lang="en-US" sz="1477" dirty="0" smtClean="0">
                <a:solidFill>
                  <a:schemeClr val="bg1"/>
                </a:solidFill>
              </a:rPr>
              <a:t> </a:t>
            </a:r>
            <a:r>
              <a:rPr lang="en-US" sz="1477" dirty="0" err="1" smtClean="0">
                <a:solidFill>
                  <a:schemeClr val="bg1"/>
                </a:solidFill>
              </a:rPr>
              <a:t>myös</a:t>
            </a:r>
            <a:r>
              <a:rPr lang="en-US" sz="1477" dirty="0" smtClean="0">
                <a:solidFill>
                  <a:schemeClr val="bg1"/>
                </a:solidFill>
              </a:rPr>
              <a:t> </a:t>
            </a:r>
            <a:r>
              <a:rPr lang="en-US" sz="1477" dirty="0" err="1" smtClean="0">
                <a:solidFill>
                  <a:schemeClr val="bg1"/>
                </a:solidFill>
              </a:rPr>
              <a:t>liimata</a:t>
            </a:r>
            <a:r>
              <a:rPr lang="en-US" sz="1477" dirty="0" smtClean="0">
                <a:solidFill>
                  <a:schemeClr val="bg1"/>
                </a:solidFill>
              </a:rPr>
              <a:t> </a:t>
            </a:r>
            <a:r>
              <a:rPr lang="en-US" sz="1477" dirty="0" err="1" smtClean="0">
                <a:solidFill>
                  <a:schemeClr val="bg1"/>
                </a:solidFill>
              </a:rPr>
              <a:t>täyteen</a:t>
            </a:r>
            <a:r>
              <a:rPr lang="en-US" sz="1477" dirty="0" smtClean="0">
                <a:solidFill>
                  <a:schemeClr val="bg1"/>
                </a:solidFill>
              </a:rPr>
              <a:t> post-it-</a:t>
            </a:r>
            <a:r>
              <a:rPr lang="en-US" sz="1477" dirty="0" err="1" smtClean="0">
                <a:solidFill>
                  <a:schemeClr val="bg1"/>
                </a:solidFill>
              </a:rPr>
              <a:t>lappuja</a:t>
            </a:r>
            <a:r>
              <a:rPr lang="en-US" sz="1477" dirty="0" smtClean="0">
                <a:solidFill>
                  <a:schemeClr val="bg1"/>
                </a:solidFill>
              </a:rPr>
              <a:t>, </a:t>
            </a:r>
            <a:r>
              <a:rPr lang="en-US" sz="1477" dirty="0" err="1" smtClean="0">
                <a:solidFill>
                  <a:schemeClr val="bg1"/>
                </a:solidFill>
              </a:rPr>
              <a:t>mikä</a:t>
            </a:r>
            <a:r>
              <a:rPr lang="en-US" sz="1477" dirty="0" smtClean="0">
                <a:solidFill>
                  <a:schemeClr val="bg1"/>
                </a:solidFill>
              </a:rPr>
              <a:t> </a:t>
            </a:r>
            <a:r>
              <a:rPr lang="en-US" sz="1477" dirty="0" err="1" smtClean="0">
                <a:solidFill>
                  <a:schemeClr val="bg1"/>
                </a:solidFill>
              </a:rPr>
              <a:t>helpottaa</a:t>
            </a:r>
            <a:r>
              <a:rPr lang="en-US" sz="1477" dirty="0" smtClean="0">
                <a:solidFill>
                  <a:schemeClr val="bg1"/>
                </a:solidFill>
              </a:rPr>
              <a:t> </a:t>
            </a:r>
            <a:r>
              <a:rPr lang="en-US" sz="1477" dirty="0" err="1" smtClean="0">
                <a:solidFill>
                  <a:schemeClr val="bg1"/>
                </a:solidFill>
              </a:rPr>
              <a:t>ideoiden</a:t>
            </a:r>
            <a:r>
              <a:rPr lang="en-US" sz="1477" dirty="0" smtClean="0">
                <a:solidFill>
                  <a:schemeClr val="bg1"/>
                </a:solidFill>
              </a:rPr>
              <a:t> </a:t>
            </a:r>
            <a:r>
              <a:rPr lang="en-US" sz="1477" dirty="0" err="1" smtClean="0">
                <a:solidFill>
                  <a:schemeClr val="bg1"/>
                </a:solidFill>
              </a:rPr>
              <a:t>jatkotyöstöä</a:t>
            </a:r>
            <a:r>
              <a:rPr lang="en-US" sz="1477" dirty="0" smtClean="0">
                <a:solidFill>
                  <a:schemeClr val="bg1"/>
                </a:solidFill>
              </a:rPr>
              <a:t>. Post-it </a:t>
            </a:r>
            <a:r>
              <a:rPr lang="en-US" sz="1477" dirty="0" err="1" smtClean="0">
                <a:solidFill>
                  <a:schemeClr val="bg1"/>
                </a:solidFill>
              </a:rPr>
              <a:t>lappujen</a:t>
            </a:r>
            <a:r>
              <a:rPr lang="en-US" sz="1477" dirty="0" smtClean="0">
                <a:solidFill>
                  <a:schemeClr val="bg1"/>
                </a:solidFill>
              </a:rPr>
              <a:t> </a:t>
            </a:r>
            <a:r>
              <a:rPr lang="en-US" sz="1477" dirty="0" err="1" smtClean="0">
                <a:solidFill>
                  <a:schemeClr val="bg1"/>
                </a:solidFill>
              </a:rPr>
              <a:t>alla</a:t>
            </a:r>
            <a:r>
              <a:rPr lang="en-US" sz="1477" dirty="0" smtClean="0">
                <a:solidFill>
                  <a:schemeClr val="bg1"/>
                </a:solidFill>
              </a:rPr>
              <a:t> </a:t>
            </a:r>
            <a:r>
              <a:rPr lang="en-US" sz="1477" dirty="0" err="1" smtClean="0">
                <a:solidFill>
                  <a:schemeClr val="bg1"/>
                </a:solidFill>
              </a:rPr>
              <a:t>voi</a:t>
            </a:r>
            <a:r>
              <a:rPr lang="en-US" sz="1477" dirty="0" smtClean="0">
                <a:solidFill>
                  <a:schemeClr val="bg1"/>
                </a:solidFill>
              </a:rPr>
              <a:t> olla </a:t>
            </a:r>
            <a:r>
              <a:rPr lang="en-US" sz="1477" dirty="0" err="1" smtClean="0">
                <a:solidFill>
                  <a:schemeClr val="bg1"/>
                </a:solidFill>
              </a:rPr>
              <a:t>piiilossa</a:t>
            </a:r>
            <a:r>
              <a:rPr lang="en-US" sz="1477" dirty="0" smtClean="0">
                <a:solidFill>
                  <a:schemeClr val="bg1"/>
                </a:solidFill>
              </a:rPr>
              <a:t> “</a:t>
            </a:r>
            <a:r>
              <a:rPr lang="en-US" sz="1477" dirty="0" err="1" smtClean="0">
                <a:solidFill>
                  <a:schemeClr val="bg1"/>
                </a:solidFill>
              </a:rPr>
              <a:t>virikkeitä</a:t>
            </a:r>
            <a:r>
              <a:rPr lang="en-US" sz="1477" dirty="0" smtClean="0">
                <a:solidFill>
                  <a:schemeClr val="bg1"/>
                </a:solidFill>
              </a:rPr>
              <a:t>”.</a:t>
            </a:r>
            <a:endParaRPr lang="fi-FI" sz="1477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1662" dirty="0">
              <a:solidFill>
                <a:schemeClr val="bg1"/>
              </a:solidFill>
            </a:endParaRPr>
          </a:p>
        </p:txBody>
      </p:sp>
      <p:grpSp>
        <p:nvGrpSpPr>
          <p:cNvPr id="8" name="Group 89"/>
          <p:cNvGrpSpPr>
            <a:grpSpLocks/>
          </p:cNvGrpSpPr>
          <p:nvPr/>
        </p:nvGrpSpPr>
        <p:grpSpPr bwMode="auto">
          <a:xfrm>
            <a:off x="1482325" y="1797148"/>
            <a:ext cx="1023937" cy="1266092"/>
            <a:chOff x="7423883" y="1600200"/>
            <a:chExt cx="944563" cy="1371600"/>
          </a:xfrm>
        </p:grpSpPr>
        <p:grpSp>
          <p:nvGrpSpPr>
            <p:cNvPr id="9" name="Group 75"/>
            <p:cNvGrpSpPr>
              <a:grpSpLocks/>
            </p:cNvGrpSpPr>
            <p:nvPr/>
          </p:nvGrpSpPr>
          <p:grpSpPr bwMode="auto">
            <a:xfrm>
              <a:off x="7423891" y="2118360"/>
              <a:ext cx="457050" cy="853440"/>
              <a:chOff x="1728" y="1200"/>
              <a:chExt cx="720" cy="1344"/>
            </a:xfrm>
            <a:solidFill>
              <a:srgbClr val="7CB131"/>
            </a:solidFill>
          </p:grpSpPr>
          <p:sp>
            <p:nvSpPr>
              <p:cNvPr id="30" name="Oval 76"/>
              <p:cNvSpPr>
                <a:spLocks noChangeArrowheads="1"/>
              </p:cNvSpPr>
              <p:nvPr/>
            </p:nvSpPr>
            <p:spPr bwMode="auto">
              <a:xfrm>
                <a:off x="1920" y="1248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31" name="Oval 77"/>
              <p:cNvSpPr>
                <a:spLocks noChangeArrowheads="1"/>
              </p:cNvSpPr>
              <p:nvPr/>
            </p:nvSpPr>
            <p:spPr bwMode="auto">
              <a:xfrm>
                <a:off x="1776" y="1392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32" name="Oval 78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33" name="Oval 79"/>
              <p:cNvSpPr>
                <a:spLocks noChangeArrowheads="1"/>
              </p:cNvSpPr>
              <p:nvPr/>
            </p:nvSpPr>
            <p:spPr bwMode="auto">
              <a:xfrm>
                <a:off x="1776" y="201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34" name="Oval 80"/>
              <p:cNvSpPr>
                <a:spLocks noChangeArrowheads="1"/>
              </p:cNvSpPr>
              <p:nvPr/>
            </p:nvSpPr>
            <p:spPr bwMode="auto">
              <a:xfrm>
                <a:off x="1968" y="2208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35" name="Oval 81"/>
              <p:cNvSpPr>
                <a:spLocks noChangeArrowheads="1"/>
              </p:cNvSpPr>
              <p:nvPr/>
            </p:nvSpPr>
            <p:spPr bwMode="auto">
              <a:xfrm>
                <a:off x="2160" y="1200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36" name="Oval 82"/>
              <p:cNvSpPr>
                <a:spLocks noChangeArrowheads="1"/>
              </p:cNvSpPr>
              <p:nvPr/>
            </p:nvSpPr>
            <p:spPr bwMode="auto">
              <a:xfrm>
                <a:off x="2160" y="225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37" name="Oval 83"/>
              <p:cNvSpPr>
                <a:spLocks noChangeArrowheads="1"/>
              </p:cNvSpPr>
              <p:nvPr/>
            </p:nvSpPr>
            <p:spPr bwMode="auto">
              <a:xfrm>
                <a:off x="2160" y="201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38" name="Oval 84"/>
              <p:cNvSpPr>
                <a:spLocks noChangeArrowheads="1"/>
              </p:cNvSpPr>
              <p:nvPr/>
            </p:nvSpPr>
            <p:spPr bwMode="auto">
              <a:xfrm>
                <a:off x="2160" y="177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39" name="Oval 85"/>
              <p:cNvSpPr>
                <a:spLocks noChangeArrowheads="1"/>
              </p:cNvSpPr>
              <p:nvPr/>
            </p:nvSpPr>
            <p:spPr bwMode="auto">
              <a:xfrm>
                <a:off x="2160" y="153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40" name="Oval 86"/>
              <p:cNvSpPr>
                <a:spLocks noChangeArrowheads="1"/>
              </p:cNvSpPr>
              <p:nvPr/>
            </p:nvSpPr>
            <p:spPr bwMode="auto">
              <a:xfrm>
                <a:off x="2160" y="129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41" name="Oval 87"/>
              <p:cNvSpPr>
                <a:spLocks noChangeArrowheads="1"/>
              </p:cNvSpPr>
              <p:nvPr/>
            </p:nvSpPr>
            <p:spPr bwMode="auto">
              <a:xfrm>
                <a:off x="1968" y="1392"/>
                <a:ext cx="288" cy="912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42" name="Oval 88"/>
              <p:cNvSpPr>
                <a:spLocks noChangeArrowheads="1"/>
              </p:cNvSpPr>
              <p:nvPr/>
            </p:nvSpPr>
            <p:spPr bwMode="auto">
              <a:xfrm>
                <a:off x="1728" y="177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</p:grpSp>
        <p:grpSp>
          <p:nvGrpSpPr>
            <p:cNvPr id="10" name="Group 89"/>
            <p:cNvGrpSpPr>
              <a:grpSpLocks/>
            </p:cNvGrpSpPr>
            <p:nvPr/>
          </p:nvGrpSpPr>
          <p:grpSpPr bwMode="auto">
            <a:xfrm flipH="1">
              <a:off x="7911388" y="2118360"/>
              <a:ext cx="457050" cy="853440"/>
              <a:chOff x="1728" y="1200"/>
              <a:chExt cx="720" cy="1344"/>
            </a:xfrm>
            <a:solidFill>
              <a:srgbClr val="378CB9"/>
            </a:solidFill>
          </p:grpSpPr>
          <p:sp>
            <p:nvSpPr>
              <p:cNvPr id="17" name="Oval 90"/>
              <p:cNvSpPr>
                <a:spLocks noChangeArrowheads="1"/>
              </p:cNvSpPr>
              <p:nvPr/>
            </p:nvSpPr>
            <p:spPr bwMode="auto">
              <a:xfrm>
                <a:off x="1920" y="1248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8" name="Oval 91"/>
              <p:cNvSpPr>
                <a:spLocks noChangeArrowheads="1"/>
              </p:cNvSpPr>
              <p:nvPr/>
            </p:nvSpPr>
            <p:spPr bwMode="auto">
              <a:xfrm>
                <a:off x="1776" y="1392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9" name="Oval 92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20" name="Oval 93"/>
              <p:cNvSpPr>
                <a:spLocks noChangeArrowheads="1"/>
              </p:cNvSpPr>
              <p:nvPr/>
            </p:nvSpPr>
            <p:spPr bwMode="auto">
              <a:xfrm>
                <a:off x="1776" y="201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21" name="Oval 94"/>
              <p:cNvSpPr>
                <a:spLocks noChangeArrowheads="1"/>
              </p:cNvSpPr>
              <p:nvPr/>
            </p:nvSpPr>
            <p:spPr bwMode="auto">
              <a:xfrm>
                <a:off x="1968" y="2208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22" name="Oval 95"/>
              <p:cNvSpPr>
                <a:spLocks noChangeArrowheads="1"/>
              </p:cNvSpPr>
              <p:nvPr/>
            </p:nvSpPr>
            <p:spPr bwMode="auto">
              <a:xfrm>
                <a:off x="2160" y="1200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23" name="Oval 96"/>
              <p:cNvSpPr>
                <a:spLocks noChangeArrowheads="1"/>
              </p:cNvSpPr>
              <p:nvPr/>
            </p:nvSpPr>
            <p:spPr bwMode="auto">
              <a:xfrm>
                <a:off x="2160" y="225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24" name="Oval 97"/>
              <p:cNvSpPr>
                <a:spLocks noChangeArrowheads="1"/>
              </p:cNvSpPr>
              <p:nvPr/>
            </p:nvSpPr>
            <p:spPr bwMode="auto">
              <a:xfrm>
                <a:off x="2160" y="201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25" name="Oval 98"/>
              <p:cNvSpPr>
                <a:spLocks noChangeArrowheads="1"/>
              </p:cNvSpPr>
              <p:nvPr/>
            </p:nvSpPr>
            <p:spPr bwMode="auto">
              <a:xfrm>
                <a:off x="2160" y="177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26" name="Oval 99"/>
              <p:cNvSpPr>
                <a:spLocks noChangeArrowheads="1"/>
              </p:cNvSpPr>
              <p:nvPr/>
            </p:nvSpPr>
            <p:spPr bwMode="auto">
              <a:xfrm>
                <a:off x="2160" y="153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27" name="Oval 100"/>
              <p:cNvSpPr>
                <a:spLocks noChangeArrowheads="1"/>
              </p:cNvSpPr>
              <p:nvPr/>
            </p:nvSpPr>
            <p:spPr bwMode="auto">
              <a:xfrm>
                <a:off x="2160" y="129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28" name="Oval 101"/>
              <p:cNvSpPr>
                <a:spLocks noChangeArrowheads="1"/>
              </p:cNvSpPr>
              <p:nvPr/>
            </p:nvSpPr>
            <p:spPr bwMode="auto">
              <a:xfrm>
                <a:off x="1968" y="1392"/>
                <a:ext cx="288" cy="912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29" name="Oval 102"/>
              <p:cNvSpPr>
                <a:spLocks noChangeArrowheads="1"/>
              </p:cNvSpPr>
              <p:nvPr/>
            </p:nvSpPr>
            <p:spPr bwMode="auto">
              <a:xfrm>
                <a:off x="1728" y="177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</p:grpSp>
        <p:grpSp>
          <p:nvGrpSpPr>
            <p:cNvPr id="11" name="Group 103"/>
            <p:cNvGrpSpPr>
              <a:grpSpLocks/>
            </p:cNvGrpSpPr>
            <p:nvPr/>
          </p:nvGrpSpPr>
          <p:grpSpPr bwMode="auto">
            <a:xfrm rot="-8383776">
              <a:off x="7972339" y="1600200"/>
              <a:ext cx="182819" cy="1188720"/>
              <a:chOff x="3696" y="1776"/>
              <a:chExt cx="288" cy="1872"/>
            </a:xfrm>
          </p:grpSpPr>
          <p:sp>
            <p:nvSpPr>
              <p:cNvPr id="12" name="AutoShape 104"/>
              <p:cNvSpPr>
                <a:spLocks noChangeArrowheads="1"/>
              </p:cNvSpPr>
              <p:nvPr/>
            </p:nvSpPr>
            <p:spPr bwMode="auto">
              <a:xfrm>
                <a:off x="3696" y="1776"/>
                <a:ext cx="288" cy="480"/>
              </a:xfrm>
              <a:prstGeom prst="triangle">
                <a:avLst>
                  <a:gd name="adj" fmla="val 50000"/>
                </a:avLst>
              </a:prstGeom>
              <a:solidFill>
                <a:srgbClr val="FD7F0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662"/>
              </a:p>
            </p:txBody>
          </p:sp>
          <p:sp>
            <p:nvSpPr>
              <p:cNvPr id="13" name="AutoShape 105"/>
              <p:cNvSpPr>
                <a:spLocks noChangeArrowheads="1"/>
              </p:cNvSpPr>
              <p:nvPr/>
            </p:nvSpPr>
            <p:spPr bwMode="auto">
              <a:xfrm>
                <a:off x="3792" y="1776"/>
                <a:ext cx="115" cy="192"/>
              </a:xfrm>
              <a:prstGeom prst="triangle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662"/>
              </a:p>
            </p:txBody>
          </p:sp>
          <p:sp>
            <p:nvSpPr>
              <p:cNvPr id="14" name="Rectangle 106"/>
              <p:cNvSpPr>
                <a:spLocks noChangeArrowheads="1"/>
              </p:cNvSpPr>
              <p:nvPr/>
            </p:nvSpPr>
            <p:spPr bwMode="auto">
              <a:xfrm>
                <a:off x="3696" y="2256"/>
                <a:ext cx="288" cy="1392"/>
              </a:xfrm>
              <a:prstGeom prst="rect">
                <a:avLst/>
              </a:prstGeom>
              <a:solidFill>
                <a:srgbClr val="FD7F0D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662"/>
              </a:p>
            </p:txBody>
          </p:sp>
          <p:sp>
            <p:nvSpPr>
              <p:cNvPr id="15" name="Line 107"/>
              <p:cNvSpPr>
                <a:spLocks noChangeShapeType="1"/>
              </p:cNvSpPr>
              <p:nvPr/>
            </p:nvSpPr>
            <p:spPr bwMode="auto">
              <a:xfrm flipH="1">
                <a:off x="3744" y="2256"/>
                <a:ext cx="0" cy="13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662"/>
              </a:p>
            </p:txBody>
          </p:sp>
          <p:sp>
            <p:nvSpPr>
              <p:cNvPr id="16" name="Line 108"/>
              <p:cNvSpPr>
                <a:spLocks noChangeShapeType="1"/>
              </p:cNvSpPr>
              <p:nvPr/>
            </p:nvSpPr>
            <p:spPr bwMode="auto">
              <a:xfrm flipH="1">
                <a:off x="3888" y="2256"/>
                <a:ext cx="0" cy="13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662"/>
              </a:p>
            </p:txBody>
          </p:sp>
        </p:grpSp>
      </p:grpSp>
      <p:grpSp>
        <p:nvGrpSpPr>
          <p:cNvPr id="43" name="Group 89"/>
          <p:cNvGrpSpPr>
            <a:grpSpLocks/>
          </p:cNvGrpSpPr>
          <p:nvPr/>
        </p:nvGrpSpPr>
        <p:grpSpPr bwMode="auto">
          <a:xfrm>
            <a:off x="3433361" y="2148840"/>
            <a:ext cx="1023938" cy="1266092"/>
            <a:chOff x="7423883" y="1600200"/>
            <a:chExt cx="944563" cy="1371600"/>
          </a:xfrm>
        </p:grpSpPr>
        <p:grpSp>
          <p:nvGrpSpPr>
            <p:cNvPr id="44" name="Group 75"/>
            <p:cNvGrpSpPr>
              <a:grpSpLocks/>
            </p:cNvGrpSpPr>
            <p:nvPr/>
          </p:nvGrpSpPr>
          <p:grpSpPr bwMode="auto">
            <a:xfrm>
              <a:off x="7423891" y="2118360"/>
              <a:ext cx="457050" cy="853440"/>
              <a:chOff x="1728" y="1200"/>
              <a:chExt cx="720" cy="1344"/>
            </a:xfrm>
            <a:solidFill>
              <a:srgbClr val="7CB131"/>
            </a:solidFill>
          </p:grpSpPr>
          <p:sp>
            <p:nvSpPr>
              <p:cNvPr id="65" name="Oval 76"/>
              <p:cNvSpPr>
                <a:spLocks noChangeArrowheads="1"/>
              </p:cNvSpPr>
              <p:nvPr/>
            </p:nvSpPr>
            <p:spPr bwMode="auto">
              <a:xfrm>
                <a:off x="1920" y="1248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66" name="Oval 77"/>
              <p:cNvSpPr>
                <a:spLocks noChangeArrowheads="1"/>
              </p:cNvSpPr>
              <p:nvPr/>
            </p:nvSpPr>
            <p:spPr bwMode="auto">
              <a:xfrm>
                <a:off x="1776" y="1392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67" name="Oval 78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68" name="Oval 79"/>
              <p:cNvSpPr>
                <a:spLocks noChangeArrowheads="1"/>
              </p:cNvSpPr>
              <p:nvPr/>
            </p:nvSpPr>
            <p:spPr bwMode="auto">
              <a:xfrm>
                <a:off x="1776" y="201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69" name="Oval 80"/>
              <p:cNvSpPr>
                <a:spLocks noChangeArrowheads="1"/>
              </p:cNvSpPr>
              <p:nvPr/>
            </p:nvSpPr>
            <p:spPr bwMode="auto">
              <a:xfrm>
                <a:off x="1968" y="2208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70" name="Oval 81"/>
              <p:cNvSpPr>
                <a:spLocks noChangeArrowheads="1"/>
              </p:cNvSpPr>
              <p:nvPr/>
            </p:nvSpPr>
            <p:spPr bwMode="auto">
              <a:xfrm>
                <a:off x="2160" y="1200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71" name="Oval 82"/>
              <p:cNvSpPr>
                <a:spLocks noChangeArrowheads="1"/>
              </p:cNvSpPr>
              <p:nvPr/>
            </p:nvSpPr>
            <p:spPr bwMode="auto">
              <a:xfrm>
                <a:off x="2160" y="225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72" name="Oval 83"/>
              <p:cNvSpPr>
                <a:spLocks noChangeArrowheads="1"/>
              </p:cNvSpPr>
              <p:nvPr/>
            </p:nvSpPr>
            <p:spPr bwMode="auto">
              <a:xfrm>
                <a:off x="2160" y="201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73" name="Oval 84"/>
              <p:cNvSpPr>
                <a:spLocks noChangeArrowheads="1"/>
              </p:cNvSpPr>
              <p:nvPr/>
            </p:nvSpPr>
            <p:spPr bwMode="auto">
              <a:xfrm>
                <a:off x="2160" y="177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74" name="Oval 85"/>
              <p:cNvSpPr>
                <a:spLocks noChangeArrowheads="1"/>
              </p:cNvSpPr>
              <p:nvPr/>
            </p:nvSpPr>
            <p:spPr bwMode="auto">
              <a:xfrm>
                <a:off x="2160" y="153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75" name="Oval 86"/>
              <p:cNvSpPr>
                <a:spLocks noChangeArrowheads="1"/>
              </p:cNvSpPr>
              <p:nvPr/>
            </p:nvSpPr>
            <p:spPr bwMode="auto">
              <a:xfrm>
                <a:off x="2160" y="129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76" name="Oval 87"/>
              <p:cNvSpPr>
                <a:spLocks noChangeArrowheads="1"/>
              </p:cNvSpPr>
              <p:nvPr/>
            </p:nvSpPr>
            <p:spPr bwMode="auto">
              <a:xfrm>
                <a:off x="1968" y="1392"/>
                <a:ext cx="288" cy="912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77" name="Oval 88"/>
              <p:cNvSpPr>
                <a:spLocks noChangeArrowheads="1"/>
              </p:cNvSpPr>
              <p:nvPr/>
            </p:nvSpPr>
            <p:spPr bwMode="auto">
              <a:xfrm>
                <a:off x="1728" y="177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</p:grpSp>
        <p:grpSp>
          <p:nvGrpSpPr>
            <p:cNvPr id="45" name="Group 89"/>
            <p:cNvGrpSpPr>
              <a:grpSpLocks/>
            </p:cNvGrpSpPr>
            <p:nvPr/>
          </p:nvGrpSpPr>
          <p:grpSpPr bwMode="auto">
            <a:xfrm flipH="1">
              <a:off x="7911388" y="2118360"/>
              <a:ext cx="457050" cy="853440"/>
              <a:chOff x="1728" y="1200"/>
              <a:chExt cx="720" cy="1344"/>
            </a:xfrm>
            <a:solidFill>
              <a:srgbClr val="378CB9"/>
            </a:solidFill>
          </p:grpSpPr>
          <p:sp>
            <p:nvSpPr>
              <p:cNvPr id="52" name="Oval 90"/>
              <p:cNvSpPr>
                <a:spLocks noChangeArrowheads="1"/>
              </p:cNvSpPr>
              <p:nvPr/>
            </p:nvSpPr>
            <p:spPr bwMode="auto">
              <a:xfrm>
                <a:off x="1920" y="1248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53" name="Oval 91"/>
              <p:cNvSpPr>
                <a:spLocks noChangeArrowheads="1"/>
              </p:cNvSpPr>
              <p:nvPr/>
            </p:nvSpPr>
            <p:spPr bwMode="auto">
              <a:xfrm>
                <a:off x="1776" y="1392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54" name="Oval 92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55" name="Oval 93"/>
              <p:cNvSpPr>
                <a:spLocks noChangeArrowheads="1"/>
              </p:cNvSpPr>
              <p:nvPr/>
            </p:nvSpPr>
            <p:spPr bwMode="auto">
              <a:xfrm>
                <a:off x="1776" y="201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56" name="Oval 94"/>
              <p:cNvSpPr>
                <a:spLocks noChangeArrowheads="1"/>
              </p:cNvSpPr>
              <p:nvPr/>
            </p:nvSpPr>
            <p:spPr bwMode="auto">
              <a:xfrm>
                <a:off x="1968" y="2208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57" name="Oval 95"/>
              <p:cNvSpPr>
                <a:spLocks noChangeArrowheads="1"/>
              </p:cNvSpPr>
              <p:nvPr/>
            </p:nvSpPr>
            <p:spPr bwMode="auto">
              <a:xfrm>
                <a:off x="2160" y="1200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58" name="Oval 96"/>
              <p:cNvSpPr>
                <a:spLocks noChangeArrowheads="1"/>
              </p:cNvSpPr>
              <p:nvPr/>
            </p:nvSpPr>
            <p:spPr bwMode="auto">
              <a:xfrm>
                <a:off x="2160" y="225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59" name="Oval 97"/>
              <p:cNvSpPr>
                <a:spLocks noChangeArrowheads="1"/>
              </p:cNvSpPr>
              <p:nvPr/>
            </p:nvSpPr>
            <p:spPr bwMode="auto">
              <a:xfrm>
                <a:off x="2160" y="201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60" name="Oval 98"/>
              <p:cNvSpPr>
                <a:spLocks noChangeArrowheads="1"/>
              </p:cNvSpPr>
              <p:nvPr/>
            </p:nvSpPr>
            <p:spPr bwMode="auto">
              <a:xfrm>
                <a:off x="2160" y="177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61" name="Oval 99"/>
              <p:cNvSpPr>
                <a:spLocks noChangeArrowheads="1"/>
              </p:cNvSpPr>
              <p:nvPr/>
            </p:nvSpPr>
            <p:spPr bwMode="auto">
              <a:xfrm>
                <a:off x="2160" y="153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62" name="Oval 100"/>
              <p:cNvSpPr>
                <a:spLocks noChangeArrowheads="1"/>
              </p:cNvSpPr>
              <p:nvPr/>
            </p:nvSpPr>
            <p:spPr bwMode="auto">
              <a:xfrm>
                <a:off x="2160" y="129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63" name="Oval 101"/>
              <p:cNvSpPr>
                <a:spLocks noChangeArrowheads="1"/>
              </p:cNvSpPr>
              <p:nvPr/>
            </p:nvSpPr>
            <p:spPr bwMode="auto">
              <a:xfrm>
                <a:off x="1968" y="1392"/>
                <a:ext cx="288" cy="912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64" name="Oval 102"/>
              <p:cNvSpPr>
                <a:spLocks noChangeArrowheads="1"/>
              </p:cNvSpPr>
              <p:nvPr/>
            </p:nvSpPr>
            <p:spPr bwMode="auto">
              <a:xfrm>
                <a:off x="1728" y="177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</p:grpSp>
        <p:grpSp>
          <p:nvGrpSpPr>
            <p:cNvPr id="46" name="Group 103"/>
            <p:cNvGrpSpPr>
              <a:grpSpLocks/>
            </p:cNvGrpSpPr>
            <p:nvPr/>
          </p:nvGrpSpPr>
          <p:grpSpPr bwMode="auto">
            <a:xfrm rot="-8383776">
              <a:off x="7972339" y="1600200"/>
              <a:ext cx="182819" cy="1188720"/>
              <a:chOff x="3696" y="1776"/>
              <a:chExt cx="288" cy="1872"/>
            </a:xfrm>
          </p:grpSpPr>
          <p:sp>
            <p:nvSpPr>
              <p:cNvPr id="47" name="AutoShape 104"/>
              <p:cNvSpPr>
                <a:spLocks noChangeArrowheads="1"/>
              </p:cNvSpPr>
              <p:nvPr/>
            </p:nvSpPr>
            <p:spPr bwMode="auto">
              <a:xfrm>
                <a:off x="3696" y="1776"/>
                <a:ext cx="288" cy="480"/>
              </a:xfrm>
              <a:prstGeom prst="triangle">
                <a:avLst>
                  <a:gd name="adj" fmla="val 50000"/>
                </a:avLst>
              </a:prstGeom>
              <a:solidFill>
                <a:srgbClr val="FD7F0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662"/>
              </a:p>
            </p:txBody>
          </p:sp>
          <p:sp>
            <p:nvSpPr>
              <p:cNvPr id="48" name="AutoShape 105"/>
              <p:cNvSpPr>
                <a:spLocks noChangeArrowheads="1"/>
              </p:cNvSpPr>
              <p:nvPr/>
            </p:nvSpPr>
            <p:spPr bwMode="auto">
              <a:xfrm>
                <a:off x="3792" y="1776"/>
                <a:ext cx="115" cy="192"/>
              </a:xfrm>
              <a:prstGeom prst="triangle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662"/>
              </a:p>
            </p:txBody>
          </p:sp>
          <p:sp>
            <p:nvSpPr>
              <p:cNvPr id="49" name="Rectangle 106"/>
              <p:cNvSpPr>
                <a:spLocks noChangeArrowheads="1"/>
              </p:cNvSpPr>
              <p:nvPr/>
            </p:nvSpPr>
            <p:spPr bwMode="auto">
              <a:xfrm>
                <a:off x="3696" y="2256"/>
                <a:ext cx="288" cy="1392"/>
              </a:xfrm>
              <a:prstGeom prst="rect">
                <a:avLst/>
              </a:prstGeom>
              <a:solidFill>
                <a:srgbClr val="FD7F0D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662"/>
              </a:p>
            </p:txBody>
          </p:sp>
          <p:sp>
            <p:nvSpPr>
              <p:cNvPr id="50" name="Line 107"/>
              <p:cNvSpPr>
                <a:spLocks noChangeShapeType="1"/>
              </p:cNvSpPr>
              <p:nvPr/>
            </p:nvSpPr>
            <p:spPr bwMode="auto">
              <a:xfrm flipH="1">
                <a:off x="3744" y="2256"/>
                <a:ext cx="0" cy="13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662"/>
              </a:p>
            </p:txBody>
          </p:sp>
          <p:sp>
            <p:nvSpPr>
              <p:cNvPr id="51" name="Line 108"/>
              <p:cNvSpPr>
                <a:spLocks noChangeShapeType="1"/>
              </p:cNvSpPr>
              <p:nvPr/>
            </p:nvSpPr>
            <p:spPr bwMode="auto">
              <a:xfrm flipH="1">
                <a:off x="3888" y="2256"/>
                <a:ext cx="0" cy="13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662"/>
              </a:p>
            </p:txBody>
          </p:sp>
        </p:grpSp>
      </p:grpSp>
      <p:grpSp>
        <p:nvGrpSpPr>
          <p:cNvPr id="78" name="Group 89"/>
          <p:cNvGrpSpPr>
            <a:grpSpLocks/>
          </p:cNvGrpSpPr>
          <p:nvPr/>
        </p:nvGrpSpPr>
        <p:grpSpPr bwMode="auto">
          <a:xfrm>
            <a:off x="3415900" y="3907302"/>
            <a:ext cx="1023937" cy="1266092"/>
            <a:chOff x="7423883" y="1600200"/>
            <a:chExt cx="944563" cy="1371600"/>
          </a:xfrm>
        </p:grpSpPr>
        <p:grpSp>
          <p:nvGrpSpPr>
            <p:cNvPr id="79" name="Group 75"/>
            <p:cNvGrpSpPr>
              <a:grpSpLocks/>
            </p:cNvGrpSpPr>
            <p:nvPr/>
          </p:nvGrpSpPr>
          <p:grpSpPr bwMode="auto">
            <a:xfrm>
              <a:off x="7423891" y="2118360"/>
              <a:ext cx="457050" cy="853440"/>
              <a:chOff x="1728" y="1200"/>
              <a:chExt cx="720" cy="1344"/>
            </a:xfrm>
            <a:solidFill>
              <a:srgbClr val="7CB131"/>
            </a:solidFill>
          </p:grpSpPr>
          <p:sp>
            <p:nvSpPr>
              <p:cNvPr id="100" name="Oval 76"/>
              <p:cNvSpPr>
                <a:spLocks noChangeArrowheads="1"/>
              </p:cNvSpPr>
              <p:nvPr/>
            </p:nvSpPr>
            <p:spPr bwMode="auto">
              <a:xfrm>
                <a:off x="1920" y="1248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01" name="Oval 77"/>
              <p:cNvSpPr>
                <a:spLocks noChangeArrowheads="1"/>
              </p:cNvSpPr>
              <p:nvPr/>
            </p:nvSpPr>
            <p:spPr bwMode="auto">
              <a:xfrm>
                <a:off x="1776" y="1392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02" name="Oval 78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03" name="Oval 79"/>
              <p:cNvSpPr>
                <a:spLocks noChangeArrowheads="1"/>
              </p:cNvSpPr>
              <p:nvPr/>
            </p:nvSpPr>
            <p:spPr bwMode="auto">
              <a:xfrm>
                <a:off x="1776" y="201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04" name="Oval 80"/>
              <p:cNvSpPr>
                <a:spLocks noChangeArrowheads="1"/>
              </p:cNvSpPr>
              <p:nvPr/>
            </p:nvSpPr>
            <p:spPr bwMode="auto">
              <a:xfrm>
                <a:off x="1968" y="2208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05" name="Oval 81"/>
              <p:cNvSpPr>
                <a:spLocks noChangeArrowheads="1"/>
              </p:cNvSpPr>
              <p:nvPr/>
            </p:nvSpPr>
            <p:spPr bwMode="auto">
              <a:xfrm>
                <a:off x="2160" y="1200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06" name="Oval 82"/>
              <p:cNvSpPr>
                <a:spLocks noChangeArrowheads="1"/>
              </p:cNvSpPr>
              <p:nvPr/>
            </p:nvSpPr>
            <p:spPr bwMode="auto">
              <a:xfrm>
                <a:off x="2160" y="225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07" name="Oval 83"/>
              <p:cNvSpPr>
                <a:spLocks noChangeArrowheads="1"/>
              </p:cNvSpPr>
              <p:nvPr/>
            </p:nvSpPr>
            <p:spPr bwMode="auto">
              <a:xfrm>
                <a:off x="2160" y="201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08" name="Oval 84"/>
              <p:cNvSpPr>
                <a:spLocks noChangeArrowheads="1"/>
              </p:cNvSpPr>
              <p:nvPr/>
            </p:nvSpPr>
            <p:spPr bwMode="auto">
              <a:xfrm>
                <a:off x="2160" y="177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09" name="Oval 85"/>
              <p:cNvSpPr>
                <a:spLocks noChangeArrowheads="1"/>
              </p:cNvSpPr>
              <p:nvPr/>
            </p:nvSpPr>
            <p:spPr bwMode="auto">
              <a:xfrm>
                <a:off x="2160" y="153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10" name="Oval 86"/>
              <p:cNvSpPr>
                <a:spLocks noChangeArrowheads="1"/>
              </p:cNvSpPr>
              <p:nvPr/>
            </p:nvSpPr>
            <p:spPr bwMode="auto">
              <a:xfrm>
                <a:off x="2160" y="129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11" name="Oval 87"/>
              <p:cNvSpPr>
                <a:spLocks noChangeArrowheads="1"/>
              </p:cNvSpPr>
              <p:nvPr/>
            </p:nvSpPr>
            <p:spPr bwMode="auto">
              <a:xfrm>
                <a:off x="1968" y="1392"/>
                <a:ext cx="288" cy="912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12" name="Oval 88"/>
              <p:cNvSpPr>
                <a:spLocks noChangeArrowheads="1"/>
              </p:cNvSpPr>
              <p:nvPr/>
            </p:nvSpPr>
            <p:spPr bwMode="auto">
              <a:xfrm>
                <a:off x="1728" y="177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</p:grpSp>
        <p:grpSp>
          <p:nvGrpSpPr>
            <p:cNvPr id="80" name="Group 89"/>
            <p:cNvGrpSpPr>
              <a:grpSpLocks/>
            </p:cNvGrpSpPr>
            <p:nvPr/>
          </p:nvGrpSpPr>
          <p:grpSpPr bwMode="auto">
            <a:xfrm flipH="1">
              <a:off x="7911388" y="2118360"/>
              <a:ext cx="457050" cy="853440"/>
              <a:chOff x="1728" y="1200"/>
              <a:chExt cx="720" cy="1344"/>
            </a:xfrm>
            <a:solidFill>
              <a:srgbClr val="378CB9"/>
            </a:solidFill>
          </p:grpSpPr>
          <p:sp>
            <p:nvSpPr>
              <p:cNvPr id="87" name="Oval 90"/>
              <p:cNvSpPr>
                <a:spLocks noChangeArrowheads="1"/>
              </p:cNvSpPr>
              <p:nvPr/>
            </p:nvSpPr>
            <p:spPr bwMode="auto">
              <a:xfrm>
                <a:off x="1920" y="1248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88" name="Oval 91"/>
              <p:cNvSpPr>
                <a:spLocks noChangeArrowheads="1"/>
              </p:cNvSpPr>
              <p:nvPr/>
            </p:nvSpPr>
            <p:spPr bwMode="auto">
              <a:xfrm>
                <a:off x="1776" y="1392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89" name="Oval 92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90" name="Oval 93"/>
              <p:cNvSpPr>
                <a:spLocks noChangeArrowheads="1"/>
              </p:cNvSpPr>
              <p:nvPr/>
            </p:nvSpPr>
            <p:spPr bwMode="auto">
              <a:xfrm>
                <a:off x="1776" y="201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91" name="Oval 94"/>
              <p:cNvSpPr>
                <a:spLocks noChangeArrowheads="1"/>
              </p:cNvSpPr>
              <p:nvPr/>
            </p:nvSpPr>
            <p:spPr bwMode="auto">
              <a:xfrm>
                <a:off x="1968" y="2208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92" name="Oval 95"/>
              <p:cNvSpPr>
                <a:spLocks noChangeArrowheads="1"/>
              </p:cNvSpPr>
              <p:nvPr/>
            </p:nvSpPr>
            <p:spPr bwMode="auto">
              <a:xfrm>
                <a:off x="2160" y="1200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93" name="Oval 96"/>
              <p:cNvSpPr>
                <a:spLocks noChangeArrowheads="1"/>
              </p:cNvSpPr>
              <p:nvPr/>
            </p:nvSpPr>
            <p:spPr bwMode="auto">
              <a:xfrm>
                <a:off x="2160" y="225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94" name="Oval 97"/>
              <p:cNvSpPr>
                <a:spLocks noChangeArrowheads="1"/>
              </p:cNvSpPr>
              <p:nvPr/>
            </p:nvSpPr>
            <p:spPr bwMode="auto">
              <a:xfrm>
                <a:off x="2160" y="201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95" name="Oval 98"/>
              <p:cNvSpPr>
                <a:spLocks noChangeArrowheads="1"/>
              </p:cNvSpPr>
              <p:nvPr/>
            </p:nvSpPr>
            <p:spPr bwMode="auto">
              <a:xfrm>
                <a:off x="2160" y="177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96" name="Oval 99"/>
              <p:cNvSpPr>
                <a:spLocks noChangeArrowheads="1"/>
              </p:cNvSpPr>
              <p:nvPr/>
            </p:nvSpPr>
            <p:spPr bwMode="auto">
              <a:xfrm>
                <a:off x="2160" y="153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97" name="Oval 100"/>
              <p:cNvSpPr>
                <a:spLocks noChangeArrowheads="1"/>
              </p:cNvSpPr>
              <p:nvPr/>
            </p:nvSpPr>
            <p:spPr bwMode="auto">
              <a:xfrm>
                <a:off x="2160" y="129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98" name="Oval 101"/>
              <p:cNvSpPr>
                <a:spLocks noChangeArrowheads="1"/>
              </p:cNvSpPr>
              <p:nvPr/>
            </p:nvSpPr>
            <p:spPr bwMode="auto">
              <a:xfrm>
                <a:off x="1968" y="1392"/>
                <a:ext cx="288" cy="912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99" name="Oval 102"/>
              <p:cNvSpPr>
                <a:spLocks noChangeArrowheads="1"/>
              </p:cNvSpPr>
              <p:nvPr/>
            </p:nvSpPr>
            <p:spPr bwMode="auto">
              <a:xfrm>
                <a:off x="1728" y="177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</p:grpSp>
        <p:grpSp>
          <p:nvGrpSpPr>
            <p:cNvPr id="81" name="Group 103"/>
            <p:cNvGrpSpPr>
              <a:grpSpLocks/>
            </p:cNvGrpSpPr>
            <p:nvPr/>
          </p:nvGrpSpPr>
          <p:grpSpPr bwMode="auto">
            <a:xfrm rot="-8383776">
              <a:off x="7972339" y="1600200"/>
              <a:ext cx="182819" cy="1188720"/>
              <a:chOff x="3696" y="1776"/>
              <a:chExt cx="288" cy="1872"/>
            </a:xfrm>
          </p:grpSpPr>
          <p:sp>
            <p:nvSpPr>
              <p:cNvPr id="82" name="AutoShape 104"/>
              <p:cNvSpPr>
                <a:spLocks noChangeArrowheads="1"/>
              </p:cNvSpPr>
              <p:nvPr/>
            </p:nvSpPr>
            <p:spPr bwMode="auto">
              <a:xfrm>
                <a:off x="3696" y="1776"/>
                <a:ext cx="288" cy="480"/>
              </a:xfrm>
              <a:prstGeom prst="triangle">
                <a:avLst>
                  <a:gd name="adj" fmla="val 50000"/>
                </a:avLst>
              </a:prstGeom>
              <a:solidFill>
                <a:srgbClr val="FD7F0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662"/>
              </a:p>
            </p:txBody>
          </p:sp>
          <p:sp>
            <p:nvSpPr>
              <p:cNvPr id="83" name="AutoShape 105"/>
              <p:cNvSpPr>
                <a:spLocks noChangeArrowheads="1"/>
              </p:cNvSpPr>
              <p:nvPr/>
            </p:nvSpPr>
            <p:spPr bwMode="auto">
              <a:xfrm>
                <a:off x="3792" y="1776"/>
                <a:ext cx="115" cy="192"/>
              </a:xfrm>
              <a:prstGeom prst="triangle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662"/>
              </a:p>
            </p:txBody>
          </p:sp>
          <p:sp>
            <p:nvSpPr>
              <p:cNvPr id="84" name="Rectangle 106"/>
              <p:cNvSpPr>
                <a:spLocks noChangeArrowheads="1"/>
              </p:cNvSpPr>
              <p:nvPr/>
            </p:nvSpPr>
            <p:spPr bwMode="auto">
              <a:xfrm>
                <a:off x="3696" y="2256"/>
                <a:ext cx="288" cy="1392"/>
              </a:xfrm>
              <a:prstGeom prst="rect">
                <a:avLst/>
              </a:prstGeom>
              <a:solidFill>
                <a:srgbClr val="FD7F0D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662"/>
              </a:p>
            </p:txBody>
          </p:sp>
          <p:sp>
            <p:nvSpPr>
              <p:cNvPr id="85" name="Line 107"/>
              <p:cNvSpPr>
                <a:spLocks noChangeShapeType="1"/>
              </p:cNvSpPr>
              <p:nvPr/>
            </p:nvSpPr>
            <p:spPr bwMode="auto">
              <a:xfrm flipH="1">
                <a:off x="3744" y="2256"/>
                <a:ext cx="0" cy="13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662"/>
              </a:p>
            </p:txBody>
          </p:sp>
          <p:sp>
            <p:nvSpPr>
              <p:cNvPr id="86" name="Line 108"/>
              <p:cNvSpPr>
                <a:spLocks noChangeShapeType="1"/>
              </p:cNvSpPr>
              <p:nvPr/>
            </p:nvSpPr>
            <p:spPr bwMode="auto">
              <a:xfrm flipH="1">
                <a:off x="3888" y="2256"/>
                <a:ext cx="0" cy="13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662"/>
              </a:p>
            </p:txBody>
          </p:sp>
        </p:grpSp>
      </p:grpSp>
      <p:grpSp>
        <p:nvGrpSpPr>
          <p:cNvPr id="113" name="Group 89"/>
          <p:cNvGrpSpPr>
            <a:grpSpLocks/>
          </p:cNvGrpSpPr>
          <p:nvPr/>
        </p:nvGrpSpPr>
        <p:grpSpPr bwMode="auto">
          <a:xfrm>
            <a:off x="1676401" y="4413739"/>
            <a:ext cx="1023937" cy="1266092"/>
            <a:chOff x="7423883" y="1600200"/>
            <a:chExt cx="944563" cy="1371600"/>
          </a:xfrm>
        </p:grpSpPr>
        <p:grpSp>
          <p:nvGrpSpPr>
            <p:cNvPr id="114" name="Group 75"/>
            <p:cNvGrpSpPr>
              <a:grpSpLocks/>
            </p:cNvGrpSpPr>
            <p:nvPr/>
          </p:nvGrpSpPr>
          <p:grpSpPr bwMode="auto">
            <a:xfrm>
              <a:off x="7423891" y="2118360"/>
              <a:ext cx="457050" cy="853440"/>
              <a:chOff x="1728" y="1200"/>
              <a:chExt cx="720" cy="1344"/>
            </a:xfrm>
            <a:solidFill>
              <a:srgbClr val="7CB131"/>
            </a:solidFill>
          </p:grpSpPr>
          <p:sp>
            <p:nvSpPr>
              <p:cNvPr id="135" name="Oval 76"/>
              <p:cNvSpPr>
                <a:spLocks noChangeArrowheads="1"/>
              </p:cNvSpPr>
              <p:nvPr/>
            </p:nvSpPr>
            <p:spPr bwMode="auto">
              <a:xfrm>
                <a:off x="1920" y="1248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36" name="Oval 77"/>
              <p:cNvSpPr>
                <a:spLocks noChangeArrowheads="1"/>
              </p:cNvSpPr>
              <p:nvPr/>
            </p:nvSpPr>
            <p:spPr bwMode="auto">
              <a:xfrm>
                <a:off x="1776" y="1392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37" name="Oval 78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38" name="Oval 79"/>
              <p:cNvSpPr>
                <a:spLocks noChangeArrowheads="1"/>
              </p:cNvSpPr>
              <p:nvPr/>
            </p:nvSpPr>
            <p:spPr bwMode="auto">
              <a:xfrm>
                <a:off x="1776" y="201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39" name="Oval 80"/>
              <p:cNvSpPr>
                <a:spLocks noChangeArrowheads="1"/>
              </p:cNvSpPr>
              <p:nvPr/>
            </p:nvSpPr>
            <p:spPr bwMode="auto">
              <a:xfrm>
                <a:off x="1968" y="2208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40" name="Oval 81"/>
              <p:cNvSpPr>
                <a:spLocks noChangeArrowheads="1"/>
              </p:cNvSpPr>
              <p:nvPr/>
            </p:nvSpPr>
            <p:spPr bwMode="auto">
              <a:xfrm>
                <a:off x="2160" y="1200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41" name="Oval 82"/>
              <p:cNvSpPr>
                <a:spLocks noChangeArrowheads="1"/>
              </p:cNvSpPr>
              <p:nvPr/>
            </p:nvSpPr>
            <p:spPr bwMode="auto">
              <a:xfrm>
                <a:off x="2160" y="225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42" name="Oval 83"/>
              <p:cNvSpPr>
                <a:spLocks noChangeArrowheads="1"/>
              </p:cNvSpPr>
              <p:nvPr/>
            </p:nvSpPr>
            <p:spPr bwMode="auto">
              <a:xfrm>
                <a:off x="2160" y="201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43" name="Oval 84"/>
              <p:cNvSpPr>
                <a:spLocks noChangeArrowheads="1"/>
              </p:cNvSpPr>
              <p:nvPr/>
            </p:nvSpPr>
            <p:spPr bwMode="auto">
              <a:xfrm>
                <a:off x="2160" y="177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44" name="Oval 85"/>
              <p:cNvSpPr>
                <a:spLocks noChangeArrowheads="1"/>
              </p:cNvSpPr>
              <p:nvPr/>
            </p:nvSpPr>
            <p:spPr bwMode="auto">
              <a:xfrm>
                <a:off x="2160" y="153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45" name="Oval 86"/>
              <p:cNvSpPr>
                <a:spLocks noChangeArrowheads="1"/>
              </p:cNvSpPr>
              <p:nvPr/>
            </p:nvSpPr>
            <p:spPr bwMode="auto">
              <a:xfrm>
                <a:off x="2160" y="129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46" name="Oval 87"/>
              <p:cNvSpPr>
                <a:spLocks noChangeArrowheads="1"/>
              </p:cNvSpPr>
              <p:nvPr/>
            </p:nvSpPr>
            <p:spPr bwMode="auto">
              <a:xfrm>
                <a:off x="1968" y="1392"/>
                <a:ext cx="288" cy="912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47" name="Oval 88"/>
              <p:cNvSpPr>
                <a:spLocks noChangeArrowheads="1"/>
              </p:cNvSpPr>
              <p:nvPr/>
            </p:nvSpPr>
            <p:spPr bwMode="auto">
              <a:xfrm>
                <a:off x="1728" y="177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</p:grpSp>
        <p:grpSp>
          <p:nvGrpSpPr>
            <p:cNvPr id="115" name="Group 89"/>
            <p:cNvGrpSpPr>
              <a:grpSpLocks/>
            </p:cNvGrpSpPr>
            <p:nvPr/>
          </p:nvGrpSpPr>
          <p:grpSpPr bwMode="auto">
            <a:xfrm flipH="1">
              <a:off x="7911388" y="2118360"/>
              <a:ext cx="457050" cy="853440"/>
              <a:chOff x="1728" y="1200"/>
              <a:chExt cx="720" cy="1344"/>
            </a:xfrm>
            <a:solidFill>
              <a:srgbClr val="378CB9"/>
            </a:solidFill>
          </p:grpSpPr>
          <p:sp>
            <p:nvSpPr>
              <p:cNvPr id="122" name="Oval 90"/>
              <p:cNvSpPr>
                <a:spLocks noChangeArrowheads="1"/>
              </p:cNvSpPr>
              <p:nvPr/>
            </p:nvSpPr>
            <p:spPr bwMode="auto">
              <a:xfrm>
                <a:off x="1920" y="1248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23" name="Oval 91"/>
              <p:cNvSpPr>
                <a:spLocks noChangeArrowheads="1"/>
              </p:cNvSpPr>
              <p:nvPr/>
            </p:nvSpPr>
            <p:spPr bwMode="auto">
              <a:xfrm>
                <a:off x="1776" y="1392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24" name="Oval 92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25" name="Oval 93"/>
              <p:cNvSpPr>
                <a:spLocks noChangeArrowheads="1"/>
              </p:cNvSpPr>
              <p:nvPr/>
            </p:nvSpPr>
            <p:spPr bwMode="auto">
              <a:xfrm>
                <a:off x="1776" y="201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26" name="Oval 94"/>
              <p:cNvSpPr>
                <a:spLocks noChangeArrowheads="1"/>
              </p:cNvSpPr>
              <p:nvPr/>
            </p:nvSpPr>
            <p:spPr bwMode="auto">
              <a:xfrm>
                <a:off x="1968" y="2208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27" name="Oval 95"/>
              <p:cNvSpPr>
                <a:spLocks noChangeArrowheads="1"/>
              </p:cNvSpPr>
              <p:nvPr/>
            </p:nvSpPr>
            <p:spPr bwMode="auto">
              <a:xfrm>
                <a:off x="2160" y="1200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28" name="Oval 96"/>
              <p:cNvSpPr>
                <a:spLocks noChangeArrowheads="1"/>
              </p:cNvSpPr>
              <p:nvPr/>
            </p:nvSpPr>
            <p:spPr bwMode="auto">
              <a:xfrm>
                <a:off x="2160" y="225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29" name="Oval 97"/>
              <p:cNvSpPr>
                <a:spLocks noChangeArrowheads="1"/>
              </p:cNvSpPr>
              <p:nvPr/>
            </p:nvSpPr>
            <p:spPr bwMode="auto">
              <a:xfrm>
                <a:off x="2160" y="201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30" name="Oval 98"/>
              <p:cNvSpPr>
                <a:spLocks noChangeArrowheads="1"/>
              </p:cNvSpPr>
              <p:nvPr/>
            </p:nvSpPr>
            <p:spPr bwMode="auto">
              <a:xfrm>
                <a:off x="2160" y="177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31" name="Oval 99"/>
              <p:cNvSpPr>
                <a:spLocks noChangeArrowheads="1"/>
              </p:cNvSpPr>
              <p:nvPr/>
            </p:nvSpPr>
            <p:spPr bwMode="auto">
              <a:xfrm>
                <a:off x="2160" y="153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32" name="Oval 100"/>
              <p:cNvSpPr>
                <a:spLocks noChangeArrowheads="1"/>
              </p:cNvSpPr>
              <p:nvPr/>
            </p:nvSpPr>
            <p:spPr bwMode="auto">
              <a:xfrm>
                <a:off x="2160" y="129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33" name="Oval 101"/>
              <p:cNvSpPr>
                <a:spLocks noChangeArrowheads="1"/>
              </p:cNvSpPr>
              <p:nvPr/>
            </p:nvSpPr>
            <p:spPr bwMode="auto">
              <a:xfrm>
                <a:off x="1968" y="1392"/>
                <a:ext cx="288" cy="912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34" name="Oval 102"/>
              <p:cNvSpPr>
                <a:spLocks noChangeArrowheads="1"/>
              </p:cNvSpPr>
              <p:nvPr/>
            </p:nvSpPr>
            <p:spPr bwMode="auto">
              <a:xfrm>
                <a:off x="1728" y="177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</p:grpSp>
        <p:grpSp>
          <p:nvGrpSpPr>
            <p:cNvPr id="116" name="Group 103"/>
            <p:cNvGrpSpPr>
              <a:grpSpLocks/>
            </p:cNvGrpSpPr>
            <p:nvPr/>
          </p:nvGrpSpPr>
          <p:grpSpPr bwMode="auto">
            <a:xfrm rot="-8383776">
              <a:off x="7972339" y="1600200"/>
              <a:ext cx="182819" cy="1188720"/>
              <a:chOff x="3696" y="1776"/>
              <a:chExt cx="288" cy="1872"/>
            </a:xfrm>
          </p:grpSpPr>
          <p:sp>
            <p:nvSpPr>
              <p:cNvPr id="117" name="AutoShape 104"/>
              <p:cNvSpPr>
                <a:spLocks noChangeArrowheads="1"/>
              </p:cNvSpPr>
              <p:nvPr/>
            </p:nvSpPr>
            <p:spPr bwMode="auto">
              <a:xfrm>
                <a:off x="3696" y="1776"/>
                <a:ext cx="288" cy="480"/>
              </a:xfrm>
              <a:prstGeom prst="triangle">
                <a:avLst>
                  <a:gd name="adj" fmla="val 50000"/>
                </a:avLst>
              </a:prstGeom>
              <a:solidFill>
                <a:srgbClr val="FD7F0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662"/>
              </a:p>
            </p:txBody>
          </p:sp>
          <p:sp>
            <p:nvSpPr>
              <p:cNvPr id="118" name="AutoShape 105"/>
              <p:cNvSpPr>
                <a:spLocks noChangeArrowheads="1"/>
              </p:cNvSpPr>
              <p:nvPr/>
            </p:nvSpPr>
            <p:spPr bwMode="auto">
              <a:xfrm>
                <a:off x="3792" y="1776"/>
                <a:ext cx="115" cy="192"/>
              </a:xfrm>
              <a:prstGeom prst="triangle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662"/>
              </a:p>
            </p:txBody>
          </p:sp>
          <p:sp>
            <p:nvSpPr>
              <p:cNvPr id="119" name="Rectangle 106"/>
              <p:cNvSpPr>
                <a:spLocks noChangeArrowheads="1"/>
              </p:cNvSpPr>
              <p:nvPr/>
            </p:nvSpPr>
            <p:spPr bwMode="auto">
              <a:xfrm>
                <a:off x="3696" y="2256"/>
                <a:ext cx="288" cy="1392"/>
              </a:xfrm>
              <a:prstGeom prst="rect">
                <a:avLst/>
              </a:prstGeom>
              <a:solidFill>
                <a:srgbClr val="FD7F0D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662"/>
              </a:p>
            </p:txBody>
          </p:sp>
          <p:sp>
            <p:nvSpPr>
              <p:cNvPr id="120" name="Line 107"/>
              <p:cNvSpPr>
                <a:spLocks noChangeShapeType="1"/>
              </p:cNvSpPr>
              <p:nvPr/>
            </p:nvSpPr>
            <p:spPr bwMode="auto">
              <a:xfrm flipH="1">
                <a:off x="3744" y="2256"/>
                <a:ext cx="0" cy="13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662"/>
              </a:p>
            </p:txBody>
          </p:sp>
          <p:sp>
            <p:nvSpPr>
              <p:cNvPr id="121" name="Line 108"/>
              <p:cNvSpPr>
                <a:spLocks noChangeShapeType="1"/>
              </p:cNvSpPr>
              <p:nvPr/>
            </p:nvSpPr>
            <p:spPr bwMode="auto">
              <a:xfrm flipH="1">
                <a:off x="3888" y="2256"/>
                <a:ext cx="0" cy="13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662"/>
              </a:p>
            </p:txBody>
          </p:sp>
        </p:grpSp>
      </p:grpSp>
      <p:sp>
        <p:nvSpPr>
          <p:cNvPr id="148" name="_s107525"/>
          <p:cNvSpPr>
            <a:spLocks noChangeArrowheads="1" noTextEdit="1"/>
          </p:cNvSpPr>
          <p:nvPr/>
        </p:nvSpPr>
        <p:spPr bwMode="auto">
          <a:xfrm rot="627995">
            <a:off x="2562225" y="2361322"/>
            <a:ext cx="1019175" cy="868973"/>
          </a:xfrm>
          <a:custGeom>
            <a:avLst/>
            <a:gdLst>
              <a:gd name="T0" fmla="*/ 123955508 w 21600"/>
              <a:gd name="T1" fmla="*/ 3643168 h 21600"/>
              <a:gd name="T2" fmla="*/ 89184654 w 21600"/>
              <a:gd name="T3" fmla="*/ 32450264 h 21600"/>
              <a:gd name="T4" fmla="*/ 133829285 w 21600"/>
              <a:gd name="T5" fmla="*/ 39653007 h 21600"/>
              <a:gd name="T6" fmla="*/ 178476180 w 21600"/>
              <a:gd name="T7" fmla="*/ -25249438 h 21600"/>
              <a:gd name="T8" fmla="*/ 232994588 w 21600"/>
              <a:gd name="T9" fmla="*/ 25249438 h 21600"/>
              <a:gd name="T10" fmla="*/ 163559752 w 21600"/>
              <a:gd name="T11" fmla="*/ 64902445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2 w 21600"/>
              <a:gd name="T19" fmla="*/ 3162 h 21600"/>
              <a:gd name="T20" fmla="*/ 18438 w 21600"/>
              <a:gd name="T21" fmla="*/ 18438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1802" y="3670"/>
                </a:moveTo>
                <a:cubicBezTo>
                  <a:pt x="11470" y="3623"/>
                  <a:pt x="11135" y="3600"/>
                  <a:pt x="10800" y="3600"/>
                </a:cubicBezTo>
                <a:cubicBezTo>
                  <a:pt x="9536" y="3599"/>
                  <a:pt x="8294" y="3932"/>
                  <a:pt x="7199" y="4564"/>
                </a:cubicBezTo>
                <a:lnTo>
                  <a:pt x="5399" y="1446"/>
                </a:lnTo>
                <a:cubicBezTo>
                  <a:pt x="7041" y="499"/>
                  <a:pt x="8904" y="-1"/>
                  <a:pt x="10800" y="0"/>
                </a:cubicBezTo>
                <a:cubicBezTo>
                  <a:pt x="11302" y="0"/>
                  <a:pt x="11805" y="35"/>
                  <a:pt x="12303" y="105"/>
                </a:cubicBezTo>
                <a:lnTo>
                  <a:pt x="12678" y="-2569"/>
                </a:lnTo>
                <a:lnTo>
                  <a:pt x="16508" y="2513"/>
                </a:lnTo>
                <a:lnTo>
                  <a:pt x="11426" y="6343"/>
                </a:lnTo>
                <a:lnTo>
                  <a:pt x="11802" y="3670"/>
                </a:lnTo>
                <a:close/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endParaRPr lang="en-US" sz="1662"/>
          </a:p>
        </p:txBody>
      </p:sp>
      <p:sp>
        <p:nvSpPr>
          <p:cNvPr id="149" name="_s107526"/>
          <p:cNvSpPr>
            <a:spLocks noChangeArrowheads="1" noTextEdit="1"/>
          </p:cNvSpPr>
          <p:nvPr/>
        </p:nvSpPr>
        <p:spPr bwMode="auto">
          <a:xfrm rot="5400000">
            <a:off x="3071045" y="3355218"/>
            <a:ext cx="867508" cy="1019175"/>
          </a:xfrm>
          <a:custGeom>
            <a:avLst/>
            <a:gdLst>
              <a:gd name="T0" fmla="*/ 89696774 w 21600"/>
              <a:gd name="T1" fmla="*/ 4937997 h 21600"/>
              <a:gd name="T2" fmla="*/ 64574006 w 21600"/>
              <a:gd name="T3" fmla="*/ 44644631 h 21600"/>
              <a:gd name="T4" fmla="*/ 96861966 w 21600"/>
              <a:gd name="T5" fmla="*/ 54520672 h 21600"/>
              <a:gd name="T6" fmla="*/ 129149927 w 21600"/>
              <a:gd name="T7" fmla="*/ -34666200 h 21600"/>
              <a:gd name="T8" fmla="*/ 168601208 w 21600"/>
              <a:gd name="T9" fmla="*/ 34666200 h 21600"/>
              <a:gd name="T10" fmla="*/ 118359500 w 21600"/>
              <a:gd name="T11" fmla="*/ 89184654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2 w 21600"/>
              <a:gd name="T19" fmla="*/ 3162 h 21600"/>
              <a:gd name="T20" fmla="*/ 18438 w 21600"/>
              <a:gd name="T21" fmla="*/ 18438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1802" y="3670"/>
                </a:moveTo>
                <a:cubicBezTo>
                  <a:pt x="11470" y="3623"/>
                  <a:pt x="11135" y="3600"/>
                  <a:pt x="10800" y="3600"/>
                </a:cubicBezTo>
                <a:cubicBezTo>
                  <a:pt x="9536" y="3599"/>
                  <a:pt x="8294" y="3932"/>
                  <a:pt x="7199" y="4564"/>
                </a:cubicBezTo>
                <a:lnTo>
                  <a:pt x="5399" y="1446"/>
                </a:lnTo>
                <a:cubicBezTo>
                  <a:pt x="7041" y="499"/>
                  <a:pt x="8904" y="-1"/>
                  <a:pt x="10800" y="0"/>
                </a:cubicBezTo>
                <a:cubicBezTo>
                  <a:pt x="11302" y="0"/>
                  <a:pt x="11805" y="35"/>
                  <a:pt x="12303" y="105"/>
                </a:cubicBezTo>
                <a:lnTo>
                  <a:pt x="12678" y="-2569"/>
                </a:lnTo>
                <a:lnTo>
                  <a:pt x="16508" y="2513"/>
                </a:lnTo>
                <a:lnTo>
                  <a:pt x="11426" y="6343"/>
                </a:lnTo>
                <a:lnTo>
                  <a:pt x="11802" y="3670"/>
                </a:lnTo>
                <a:close/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endParaRPr lang="en-US" sz="1662"/>
          </a:p>
        </p:txBody>
      </p:sp>
      <p:sp>
        <p:nvSpPr>
          <p:cNvPr id="150" name="_s107527"/>
          <p:cNvSpPr>
            <a:spLocks noChangeArrowheads="1" noTextEdit="1"/>
          </p:cNvSpPr>
          <p:nvPr/>
        </p:nvSpPr>
        <p:spPr bwMode="auto">
          <a:xfrm rot="10049322">
            <a:off x="2545949" y="4412860"/>
            <a:ext cx="1019175" cy="867508"/>
          </a:xfrm>
          <a:custGeom>
            <a:avLst/>
            <a:gdLst>
              <a:gd name="T0" fmla="*/ 123955508 w 21600"/>
              <a:gd name="T1" fmla="*/ 3623321 h 21600"/>
              <a:gd name="T2" fmla="*/ 89184654 w 21600"/>
              <a:gd name="T3" fmla="*/ 32287960 h 21600"/>
              <a:gd name="T4" fmla="*/ 133829285 w 21600"/>
              <a:gd name="T5" fmla="*/ 39453152 h 21600"/>
              <a:gd name="T6" fmla="*/ 178476180 w 21600"/>
              <a:gd name="T7" fmla="*/ -25120854 h 21600"/>
              <a:gd name="T8" fmla="*/ 232994588 w 21600"/>
              <a:gd name="T9" fmla="*/ 25120854 h 21600"/>
              <a:gd name="T10" fmla="*/ 163559752 w 21600"/>
              <a:gd name="T11" fmla="*/ 64574006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2 w 21600"/>
              <a:gd name="T19" fmla="*/ 3162 h 21600"/>
              <a:gd name="T20" fmla="*/ 18438 w 21600"/>
              <a:gd name="T21" fmla="*/ 18438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1802" y="3670"/>
                </a:moveTo>
                <a:cubicBezTo>
                  <a:pt x="11470" y="3623"/>
                  <a:pt x="11135" y="3600"/>
                  <a:pt x="10800" y="3600"/>
                </a:cubicBezTo>
                <a:cubicBezTo>
                  <a:pt x="9536" y="3599"/>
                  <a:pt x="8294" y="3932"/>
                  <a:pt x="7199" y="4564"/>
                </a:cubicBezTo>
                <a:lnTo>
                  <a:pt x="5399" y="1446"/>
                </a:lnTo>
                <a:cubicBezTo>
                  <a:pt x="7041" y="499"/>
                  <a:pt x="8904" y="-1"/>
                  <a:pt x="10800" y="0"/>
                </a:cubicBezTo>
                <a:cubicBezTo>
                  <a:pt x="11302" y="0"/>
                  <a:pt x="11805" y="35"/>
                  <a:pt x="12303" y="105"/>
                </a:cubicBezTo>
                <a:lnTo>
                  <a:pt x="12678" y="-2569"/>
                </a:lnTo>
                <a:lnTo>
                  <a:pt x="16508" y="2513"/>
                </a:lnTo>
                <a:lnTo>
                  <a:pt x="11426" y="6343"/>
                </a:lnTo>
                <a:lnTo>
                  <a:pt x="11802" y="3670"/>
                </a:lnTo>
                <a:close/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endParaRPr lang="en-US" sz="1662"/>
          </a:p>
        </p:txBody>
      </p:sp>
      <p:sp>
        <p:nvSpPr>
          <p:cNvPr id="151" name="_s107528"/>
          <p:cNvSpPr>
            <a:spLocks noChangeArrowheads="1" noTextEdit="1"/>
          </p:cNvSpPr>
          <p:nvPr/>
        </p:nvSpPr>
        <p:spPr bwMode="auto">
          <a:xfrm rot="18749400">
            <a:off x="1005409" y="2844003"/>
            <a:ext cx="868974" cy="1019175"/>
          </a:xfrm>
          <a:custGeom>
            <a:avLst/>
            <a:gdLst>
              <a:gd name="T0" fmla="*/ 90152109 w 21600"/>
              <a:gd name="T1" fmla="*/ 4937997 h 21600"/>
              <a:gd name="T2" fmla="*/ 64902601 w 21600"/>
              <a:gd name="T3" fmla="*/ 44644631 h 21600"/>
              <a:gd name="T4" fmla="*/ 97352943 w 21600"/>
              <a:gd name="T5" fmla="*/ 54520672 h 21600"/>
              <a:gd name="T6" fmla="*/ 129805202 w 21600"/>
              <a:gd name="T7" fmla="*/ -34666200 h 21600"/>
              <a:gd name="T8" fmla="*/ 169458295 w 21600"/>
              <a:gd name="T9" fmla="*/ 34666200 h 21600"/>
              <a:gd name="T10" fmla="*/ 118959279 w 21600"/>
              <a:gd name="T11" fmla="*/ 89184654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2 w 21600"/>
              <a:gd name="T19" fmla="*/ 3162 h 21600"/>
              <a:gd name="T20" fmla="*/ 18438 w 21600"/>
              <a:gd name="T21" fmla="*/ 18438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1802" y="3670"/>
                </a:moveTo>
                <a:cubicBezTo>
                  <a:pt x="11470" y="3623"/>
                  <a:pt x="11135" y="3600"/>
                  <a:pt x="10800" y="3600"/>
                </a:cubicBezTo>
                <a:cubicBezTo>
                  <a:pt x="9536" y="3599"/>
                  <a:pt x="8294" y="3932"/>
                  <a:pt x="7199" y="4564"/>
                </a:cubicBezTo>
                <a:lnTo>
                  <a:pt x="5399" y="1446"/>
                </a:lnTo>
                <a:cubicBezTo>
                  <a:pt x="7041" y="499"/>
                  <a:pt x="8904" y="-1"/>
                  <a:pt x="10800" y="0"/>
                </a:cubicBezTo>
                <a:cubicBezTo>
                  <a:pt x="11302" y="0"/>
                  <a:pt x="11805" y="35"/>
                  <a:pt x="12303" y="105"/>
                </a:cubicBezTo>
                <a:lnTo>
                  <a:pt x="12678" y="-2569"/>
                </a:lnTo>
                <a:lnTo>
                  <a:pt x="16508" y="2513"/>
                </a:lnTo>
                <a:lnTo>
                  <a:pt x="11426" y="6343"/>
                </a:lnTo>
                <a:lnTo>
                  <a:pt x="11802" y="3670"/>
                </a:lnTo>
                <a:close/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endParaRPr lang="en-US" sz="1662"/>
          </a:p>
        </p:txBody>
      </p:sp>
      <p:sp>
        <p:nvSpPr>
          <p:cNvPr id="152" name="_s107527"/>
          <p:cNvSpPr>
            <a:spLocks noChangeArrowheads="1" noTextEdit="1"/>
          </p:cNvSpPr>
          <p:nvPr/>
        </p:nvSpPr>
        <p:spPr bwMode="auto">
          <a:xfrm rot="14166143">
            <a:off x="1140717" y="4217659"/>
            <a:ext cx="940777" cy="941387"/>
          </a:xfrm>
          <a:custGeom>
            <a:avLst/>
            <a:gdLst>
              <a:gd name="T0" fmla="*/ 123955508 w 21600"/>
              <a:gd name="T1" fmla="*/ 3643168 h 21600"/>
              <a:gd name="T2" fmla="*/ 89184654 w 21600"/>
              <a:gd name="T3" fmla="*/ 32450264 h 21600"/>
              <a:gd name="T4" fmla="*/ 133829285 w 21600"/>
              <a:gd name="T5" fmla="*/ 39653007 h 21600"/>
              <a:gd name="T6" fmla="*/ 178476180 w 21600"/>
              <a:gd name="T7" fmla="*/ -25249438 h 21600"/>
              <a:gd name="T8" fmla="*/ 232994588 w 21600"/>
              <a:gd name="T9" fmla="*/ 25249438 h 21600"/>
              <a:gd name="T10" fmla="*/ 163559752 w 21600"/>
              <a:gd name="T11" fmla="*/ 64902445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2 w 21600"/>
              <a:gd name="T19" fmla="*/ 3162 h 21600"/>
              <a:gd name="T20" fmla="*/ 18438 w 21600"/>
              <a:gd name="T21" fmla="*/ 18438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1802" y="3670"/>
                </a:moveTo>
                <a:cubicBezTo>
                  <a:pt x="11470" y="3623"/>
                  <a:pt x="11135" y="3600"/>
                  <a:pt x="10800" y="3600"/>
                </a:cubicBezTo>
                <a:cubicBezTo>
                  <a:pt x="9536" y="3599"/>
                  <a:pt x="8294" y="3932"/>
                  <a:pt x="7199" y="4564"/>
                </a:cubicBezTo>
                <a:lnTo>
                  <a:pt x="5399" y="1446"/>
                </a:lnTo>
                <a:cubicBezTo>
                  <a:pt x="7041" y="499"/>
                  <a:pt x="8904" y="-1"/>
                  <a:pt x="10800" y="0"/>
                </a:cubicBezTo>
                <a:cubicBezTo>
                  <a:pt x="11302" y="0"/>
                  <a:pt x="11805" y="35"/>
                  <a:pt x="12303" y="105"/>
                </a:cubicBezTo>
                <a:lnTo>
                  <a:pt x="12678" y="-2569"/>
                </a:lnTo>
                <a:lnTo>
                  <a:pt x="16508" y="2513"/>
                </a:lnTo>
                <a:lnTo>
                  <a:pt x="11426" y="6343"/>
                </a:lnTo>
                <a:lnTo>
                  <a:pt x="11802" y="3670"/>
                </a:lnTo>
                <a:close/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endParaRPr lang="en-US" sz="1662"/>
          </a:p>
        </p:txBody>
      </p:sp>
      <p:grpSp>
        <p:nvGrpSpPr>
          <p:cNvPr id="153" name="Group 89"/>
          <p:cNvGrpSpPr>
            <a:grpSpLocks/>
          </p:cNvGrpSpPr>
          <p:nvPr/>
        </p:nvGrpSpPr>
        <p:grpSpPr bwMode="auto">
          <a:xfrm>
            <a:off x="567724" y="3077308"/>
            <a:ext cx="1023938" cy="1266092"/>
            <a:chOff x="7423883" y="1600200"/>
            <a:chExt cx="944563" cy="1371600"/>
          </a:xfrm>
        </p:grpSpPr>
        <p:grpSp>
          <p:nvGrpSpPr>
            <p:cNvPr id="154" name="Group 75"/>
            <p:cNvGrpSpPr>
              <a:grpSpLocks/>
            </p:cNvGrpSpPr>
            <p:nvPr/>
          </p:nvGrpSpPr>
          <p:grpSpPr bwMode="auto">
            <a:xfrm>
              <a:off x="7423891" y="2118360"/>
              <a:ext cx="457050" cy="853440"/>
              <a:chOff x="1728" y="1200"/>
              <a:chExt cx="720" cy="1344"/>
            </a:xfrm>
            <a:solidFill>
              <a:srgbClr val="7CB131"/>
            </a:solidFill>
          </p:grpSpPr>
          <p:sp>
            <p:nvSpPr>
              <p:cNvPr id="175" name="Oval 76"/>
              <p:cNvSpPr>
                <a:spLocks noChangeArrowheads="1"/>
              </p:cNvSpPr>
              <p:nvPr/>
            </p:nvSpPr>
            <p:spPr bwMode="auto">
              <a:xfrm>
                <a:off x="1920" y="1248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76" name="Oval 77"/>
              <p:cNvSpPr>
                <a:spLocks noChangeArrowheads="1"/>
              </p:cNvSpPr>
              <p:nvPr/>
            </p:nvSpPr>
            <p:spPr bwMode="auto">
              <a:xfrm>
                <a:off x="1776" y="1392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77" name="Oval 78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78" name="Oval 79"/>
              <p:cNvSpPr>
                <a:spLocks noChangeArrowheads="1"/>
              </p:cNvSpPr>
              <p:nvPr/>
            </p:nvSpPr>
            <p:spPr bwMode="auto">
              <a:xfrm>
                <a:off x="1776" y="201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79" name="Oval 80"/>
              <p:cNvSpPr>
                <a:spLocks noChangeArrowheads="1"/>
              </p:cNvSpPr>
              <p:nvPr/>
            </p:nvSpPr>
            <p:spPr bwMode="auto">
              <a:xfrm>
                <a:off x="1968" y="2208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80" name="Oval 81"/>
              <p:cNvSpPr>
                <a:spLocks noChangeArrowheads="1"/>
              </p:cNvSpPr>
              <p:nvPr/>
            </p:nvSpPr>
            <p:spPr bwMode="auto">
              <a:xfrm>
                <a:off x="2160" y="1200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81" name="Oval 82"/>
              <p:cNvSpPr>
                <a:spLocks noChangeArrowheads="1"/>
              </p:cNvSpPr>
              <p:nvPr/>
            </p:nvSpPr>
            <p:spPr bwMode="auto">
              <a:xfrm>
                <a:off x="2160" y="225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82" name="Oval 83"/>
              <p:cNvSpPr>
                <a:spLocks noChangeArrowheads="1"/>
              </p:cNvSpPr>
              <p:nvPr/>
            </p:nvSpPr>
            <p:spPr bwMode="auto">
              <a:xfrm>
                <a:off x="2160" y="201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83" name="Oval 84"/>
              <p:cNvSpPr>
                <a:spLocks noChangeArrowheads="1"/>
              </p:cNvSpPr>
              <p:nvPr/>
            </p:nvSpPr>
            <p:spPr bwMode="auto">
              <a:xfrm>
                <a:off x="2160" y="177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84" name="Oval 85"/>
              <p:cNvSpPr>
                <a:spLocks noChangeArrowheads="1"/>
              </p:cNvSpPr>
              <p:nvPr/>
            </p:nvSpPr>
            <p:spPr bwMode="auto">
              <a:xfrm>
                <a:off x="2160" y="153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85" name="Oval 86"/>
              <p:cNvSpPr>
                <a:spLocks noChangeArrowheads="1"/>
              </p:cNvSpPr>
              <p:nvPr/>
            </p:nvSpPr>
            <p:spPr bwMode="auto">
              <a:xfrm>
                <a:off x="2160" y="129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86" name="Oval 87"/>
              <p:cNvSpPr>
                <a:spLocks noChangeArrowheads="1"/>
              </p:cNvSpPr>
              <p:nvPr/>
            </p:nvSpPr>
            <p:spPr bwMode="auto">
              <a:xfrm>
                <a:off x="1968" y="1392"/>
                <a:ext cx="288" cy="912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87" name="Oval 88"/>
              <p:cNvSpPr>
                <a:spLocks noChangeArrowheads="1"/>
              </p:cNvSpPr>
              <p:nvPr/>
            </p:nvSpPr>
            <p:spPr bwMode="auto">
              <a:xfrm>
                <a:off x="1728" y="177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</p:grpSp>
        <p:grpSp>
          <p:nvGrpSpPr>
            <p:cNvPr id="155" name="Group 89"/>
            <p:cNvGrpSpPr>
              <a:grpSpLocks/>
            </p:cNvGrpSpPr>
            <p:nvPr/>
          </p:nvGrpSpPr>
          <p:grpSpPr bwMode="auto">
            <a:xfrm flipH="1">
              <a:off x="7911388" y="2118360"/>
              <a:ext cx="457050" cy="853440"/>
              <a:chOff x="1728" y="1200"/>
              <a:chExt cx="720" cy="1344"/>
            </a:xfrm>
            <a:solidFill>
              <a:srgbClr val="378CB9"/>
            </a:solidFill>
          </p:grpSpPr>
          <p:sp>
            <p:nvSpPr>
              <p:cNvPr id="162" name="Oval 90"/>
              <p:cNvSpPr>
                <a:spLocks noChangeArrowheads="1"/>
              </p:cNvSpPr>
              <p:nvPr/>
            </p:nvSpPr>
            <p:spPr bwMode="auto">
              <a:xfrm>
                <a:off x="1920" y="1248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63" name="Oval 91"/>
              <p:cNvSpPr>
                <a:spLocks noChangeArrowheads="1"/>
              </p:cNvSpPr>
              <p:nvPr/>
            </p:nvSpPr>
            <p:spPr bwMode="auto">
              <a:xfrm>
                <a:off x="1776" y="1392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64" name="Oval 92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65" name="Oval 93"/>
              <p:cNvSpPr>
                <a:spLocks noChangeArrowheads="1"/>
              </p:cNvSpPr>
              <p:nvPr/>
            </p:nvSpPr>
            <p:spPr bwMode="auto">
              <a:xfrm>
                <a:off x="1776" y="201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66" name="Oval 94"/>
              <p:cNvSpPr>
                <a:spLocks noChangeArrowheads="1"/>
              </p:cNvSpPr>
              <p:nvPr/>
            </p:nvSpPr>
            <p:spPr bwMode="auto">
              <a:xfrm>
                <a:off x="1968" y="2208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67" name="Oval 95"/>
              <p:cNvSpPr>
                <a:spLocks noChangeArrowheads="1"/>
              </p:cNvSpPr>
              <p:nvPr/>
            </p:nvSpPr>
            <p:spPr bwMode="auto">
              <a:xfrm>
                <a:off x="2160" y="1200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68" name="Oval 96"/>
              <p:cNvSpPr>
                <a:spLocks noChangeArrowheads="1"/>
              </p:cNvSpPr>
              <p:nvPr/>
            </p:nvSpPr>
            <p:spPr bwMode="auto">
              <a:xfrm>
                <a:off x="2160" y="225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69" name="Oval 97"/>
              <p:cNvSpPr>
                <a:spLocks noChangeArrowheads="1"/>
              </p:cNvSpPr>
              <p:nvPr/>
            </p:nvSpPr>
            <p:spPr bwMode="auto">
              <a:xfrm>
                <a:off x="2160" y="201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70" name="Oval 98"/>
              <p:cNvSpPr>
                <a:spLocks noChangeArrowheads="1"/>
              </p:cNvSpPr>
              <p:nvPr/>
            </p:nvSpPr>
            <p:spPr bwMode="auto">
              <a:xfrm>
                <a:off x="2160" y="177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71" name="Oval 99"/>
              <p:cNvSpPr>
                <a:spLocks noChangeArrowheads="1"/>
              </p:cNvSpPr>
              <p:nvPr/>
            </p:nvSpPr>
            <p:spPr bwMode="auto">
              <a:xfrm>
                <a:off x="2160" y="153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72" name="Oval 100"/>
              <p:cNvSpPr>
                <a:spLocks noChangeArrowheads="1"/>
              </p:cNvSpPr>
              <p:nvPr/>
            </p:nvSpPr>
            <p:spPr bwMode="auto">
              <a:xfrm>
                <a:off x="2160" y="129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73" name="Oval 101"/>
              <p:cNvSpPr>
                <a:spLocks noChangeArrowheads="1"/>
              </p:cNvSpPr>
              <p:nvPr/>
            </p:nvSpPr>
            <p:spPr bwMode="auto">
              <a:xfrm>
                <a:off x="1968" y="1392"/>
                <a:ext cx="288" cy="912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  <p:sp>
            <p:nvSpPr>
              <p:cNvPr id="174" name="Oval 102"/>
              <p:cNvSpPr>
                <a:spLocks noChangeArrowheads="1"/>
              </p:cNvSpPr>
              <p:nvPr/>
            </p:nvSpPr>
            <p:spPr bwMode="auto">
              <a:xfrm>
                <a:off x="1728" y="1776"/>
                <a:ext cx="288" cy="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fi-FI" sz="1662">
                  <a:latin typeface="Arial" pitchFamily="30" charset="0"/>
                  <a:ea typeface="ＭＳ Ｐゴシック" pitchFamily="30" charset="-128"/>
                  <a:cs typeface="ＭＳ Ｐゴシック" pitchFamily="30" charset="-128"/>
                </a:endParaRPr>
              </a:p>
            </p:txBody>
          </p:sp>
        </p:grpSp>
        <p:grpSp>
          <p:nvGrpSpPr>
            <p:cNvPr id="156" name="Group 103"/>
            <p:cNvGrpSpPr>
              <a:grpSpLocks/>
            </p:cNvGrpSpPr>
            <p:nvPr/>
          </p:nvGrpSpPr>
          <p:grpSpPr bwMode="auto">
            <a:xfrm rot="-8383776">
              <a:off x="7972339" y="1600200"/>
              <a:ext cx="182819" cy="1188720"/>
              <a:chOff x="3696" y="1776"/>
              <a:chExt cx="288" cy="1872"/>
            </a:xfrm>
          </p:grpSpPr>
          <p:sp>
            <p:nvSpPr>
              <p:cNvPr id="157" name="AutoShape 104"/>
              <p:cNvSpPr>
                <a:spLocks noChangeArrowheads="1"/>
              </p:cNvSpPr>
              <p:nvPr/>
            </p:nvSpPr>
            <p:spPr bwMode="auto">
              <a:xfrm>
                <a:off x="3696" y="1776"/>
                <a:ext cx="288" cy="480"/>
              </a:xfrm>
              <a:prstGeom prst="triangle">
                <a:avLst>
                  <a:gd name="adj" fmla="val 50000"/>
                </a:avLst>
              </a:prstGeom>
              <a:solidFill>
                <a:srgbClr val="FD7F0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662"/>
              </a:p>
            </p:txBody>
          </p:sp>
          <p:sp>
            <p:nvSpPr>
              <p:cNvPr id="158" name="AutoShape 105"/>
              <p:cNvSpPr>
                <a:spLocks noChangeArrowheads="1"/>
              </p:cNvSpPr>
              <p:nvPr/>
            </p:nvSpPr>
            <p:spPr bwMode="auto">
              <a:xfrm>
                <a:off x="3792" y="1776"/>
                <a:ext cx="115" cy="192"/>
              </a:xfrm>
              <a:prstGeom prst="triangle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662"/>
              </a:p>
            </p:txBody>
          </p:sp>
          <p:sp>
            <p:nvSpPr>
              <p:cNvPr id="159" name="Rectangle 106"/>
              <p:cNvSpPr>
                <a:spLocks noChangeArrowheads="1"/>
              </p:cNvSpPr>
              <p:nvPr/>
            </p:nvSpPr>
            <p:spPr bwMode="auto">
              <a:xfrm>
                <a:off x="3696" y="2256"/>
                <a:ext cx="288" cy="1392"/>
              </a:xfrm>
              <a:prstGeom prst="rect">
                <a:avLst/>
              </a:prstGeom>
              <a:solidFill>
                <a:srgbClr val="FD7F0D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662"/>
              </a:p>
            </p:txBody>
          </p:sp>
          <p:sp>
            <p:nvSpPr>
              <p:cNvPr id="160" name="Line 107"/>
              <p:cNvSpPr>
                <a:spLocks noChangeShapeType="1"/>
              </p:cNvSpPr>
              <p:nvPr/>
            </p:nvSpPr>
            <p:spPr bwMode="auto">
              <a:xfrm flipH="1">
                <a:off x="3744" y="2256"/>
                <a:ext cx="0" cy="13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662"/>
              </a:p>
            </p:txBody>
          </p:sp>
          <p:sp>
            <p:nvSpPr>
              <p:cNvPr id="161" name="Line 108"/>
              <p:cNvSpPr>
                <a:spLocks noChangeShapeType="1"/>
              </p:cNvSpPr>
              <p:nvPr/>
            </p:nvSpPr>
            <p:spPr bwMode="auto">
              <a:xfrm flipH="1">
                <a:off x="3888" y="2256"/>
                <a:ext cx="0" cy="13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662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53552643"/>
      </p:ext>
    </p:extLst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>Elementtitaulu</a:t>
            </a:r>
            <a:endParaRPr lang="fi-FI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i-FI" dirty="0"/>
              <a:t>Esimerkki: </a:t>
            </a:r>
            <a:r>
              <a:rPr lang="fi-FI" dirty="0" smtClean="0"/>
              <a:t>Pikkujoulujen </a:t>
            </a:r>
            <a:r>
              <a:rPr lang="fi-FI" dirty="0"/>
              <a:t>suunnittelu 150 hengelle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00681-479A-0E4F-A336-362E91A057F9}" type="slidenum">
              <a:rPr lang="fi-FI" smtClean="0"/>
              <a:pPr/>
              <a:t>9</a:t>
            </a:fld>
            <a:endParaRPr lang="fi-FI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762000" y="2605747"/>
          <a:ext cx="6477000" cy="3324664"/>
        </p:xfrm>
        <a:graphic>
          <a:graphicData uri="http://schemas.openxmlformats.org/drawingml/2006/table">
            <a:tbl>
              <a:tblPr/>
              <a:tblGrid>
                <a:gridCol w="1619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19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9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192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9084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2" charset="0"/>
                          <a:ea typeface="ＭＳ Ｐゴシック" pitchFamily="32" charset="-128"/>
                          <a:cs typeface="ＭＳ Ｐゴシック" pitchFamily="32" charset="-128"/>
                          <a:sym typeface="Arial" pitchFamily="32" charset="0"/>
                        </a:rPr>
                        <a:t>Elementit / Teema</a:t>
                      </a:r>
                    </a:p>
                  </a:txBody>
                  <a:tcPr marT="42203" marB="422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2" charset="0"/>
                          <a:ea typeface="ＭＳ Ｐゴシック" pitchFamily="32" charset="-128"/>
                          <a:cs typeface="ＭＳ Ｐゴシック" pitchFamily="32" charset="-128"/>
                          <a:sym typeface="Arial" pitchFamily="32" charset="0"/>
                        </a:rPr>
                        <a:t>Musiikki</a:t>
                      </a:r>
                    </a:p>
                  </a:txBody>
                  <a:tcPr marT="42203" marB="422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2" charset="0"/>
                          <a:ea typeface="ＭＳ Ｐゴシック" pitchFamily="32" charset="-128"/>
                          <a:cs typeface="ＭＳ Ｐゴシック" pitchFamily="32" charset="-128"/>
                          <a:sym typeface="Arial" pitchFamily="32" charset="0"/>
                        </a:rPr>
                        <a:t>Tarjoilut</a:t>
                      </a:r>
                    </a:p>
                  </a:txBody>
                  <a:tcPr marT="42203" marB="422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2" charset="0"/>
                          <a:ea typeface="ＭＳ Ｐゴシック" pitchFamily="32" charset="-128"/>
                          <a:cs typeface="ＭＳ Ｐゴシック" pitchFamily="32" charset="-128"/>
                          <a:sym typeface="Arial" pitchFamily="32" charset="0"/>
                        </a:rPr>
                        <a:t>Paikka ja lavasteet</a:t>
                      </a:r>
                    </a:p>
                  </a:txBody>
                  <a:tcPr marT="42203" marB="422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81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2" charset="0"/>
                          <a:ea typeface="ＭＳ Ｐゴシック" pitchFamily="32" charset="-128"/>
                          <a:cs typeface="ＭＳ Ｐゴシック" pitchFamily="32" charset="-128"/>
                          <a:sym typeface="Arial" pitchFamily="32" charset="0"/>
                        </a:rPr>
                        <a:t>Suomirock</a:t>
                      </a:r>
                    </a:p>
                  </a:txBody>
                  <a:tcPr marT="42203" marB="422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2" charset="0"/>
                          <a:ea typeface="ＭＳ Ｐゴシック" pitchFamily="32" charset="-128"/>
                          <a:cs typeface="ＭＳ Ｐゴシック" pitchFamily="32" charset="-128"/>
                          <a:sym typeface="Arial" pitchFamily="32" charset="0"/>
                        </a:rPr>
                        <a:t>Bändi soittaa 90-luvun suomirokkia</a:t>
                      </a:r>
                    </a:p>
                  </a:txBody>
                  <a:tcPr marT="42203" marB="422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2" charset="0"/>
                          <a:ea typeface="ＭＳ Ｐゴシック" pitchFamily="32" charset="-128"/>
                          <a:cs typeface="ＭＳ Ｐゴシック" pitchFamily="32" charset="-128"/>
                          <a:sym typeface="Arial" pitchFamily="32" charset="0"/>
                        </a:rPr>
                        <a:t>M</a:t>
                      </a:r>
                      <a:r>
                        <a:rPr kumimoji="0" lang="fi-FI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2" charset="0"/>
                          <a:ea typeface="ＭＳ Ｐゴシック" pitchFamily="32" charset="-128"/>
                          <a:cs typeface="ＭＳ Ｐゴシック" pitchFamily="32" charset="-128"/>
                          <a:sym typeface="Arial" pitchFamily="32" charset="0"/>
                        </a:rPr>
                        <a:t>akkaraa, perunasalaattia ja vodkaa</a:t>
                      </a:r>
                    </a:p>
                  </a:txBody>
                  <a:tcPr marT="42203" marB="422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2" charset="0"/>
                          <a:ea typeface="ＭＳ Ｐゴシック" pitchFamily="32" charset="-128"/>
                          <a:cs typeface="ＭＳ Ｐゴシック" pitchFamily="32" charset="-128"/>
                          <a:sym typeface="Arial" pitchFamily="32" charset="0"/>
                        </a:rPr>
                        <a:t>I</a:t>
                      </a:r>
                      <a:r>
                        <a:rPr kumimoji="0" lang="fi-FI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2" charset="0"/>
                          <a:ea typeface="ＭＳ Ｐゴシック" pitchFamily="32" charset="-128"/>
                          <a:cs typeface="ＭＳ Ｐゴシック" pitchFamily="32" charset="-128"/>
                          <a:sym typeface="Arial" pitchFamily="32" charset="0"/>
                        </a:rPr>
                        <a:t>so hirsitupa. </a:t>
                      </a: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2" charset="0"/>
                          <a:ea typeface="ＭＳ Ｐゴシック" pitchFamily="32" charset="-128"/>
                          <a:cs typeface="ＭＳ Ｐゴシック" pitchFamily="32" charset="-128"/>
                          <a:sym typeface="Arial" pitchFamily="32" charset="0"/>
                        </a:rPr>
                        <a:t>K</a:t>
                      </a:r>
                      <a:r>
                        <a:rPr kumimoji="0" lang="fi-FI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2" charset="0"/>
                          <a:ea typeface="ＭＳ Ｐゴシック" pitchFamily="32" charset="-128"/>
                          <a:cs typeface="ＭＳ Ｐゴシック" pitchFamily="32" charset="-128"/>
                          <a:sym typeface="Arial" pitchFamily="32" charset="0"/>
                        </a:rPr>
                        <a:t>esäinen tunnelma keskellä talvea / hiihtokisafiilis</a:t>
                      </a:r>
                    </a:p>
                  </a:txBody>
                  <a:tcPr marT="42203" marB="422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84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2" charset="0"/>
                          <a:ea typeface="ＭＳ Ｐゴシック" pitchFamily="32" charset="-128"/>
                          <a:cs typeface="ＭＳ Ｐゴシック" pitchFamily="32" charset="-128"/>
                          <a:sym typeface="Arial" pitchFamily="32" charset="0"/>
                        </a:rPr>
                        <a:t>Space</a:t>
                      </a:r>
                    </a:p>
                  </a:txBody>
                  <a:tcPr marT="42203" marB="422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2" charset="0"/>
                          <a:ea typeface="ＭＳ Ｐゴシック" pitchFamily="32" charset="-128"/>
                          <a:cs typeface="ＭＳ Ｐゴシック" pitchFamily="32" charset="-128"/>
                          <a:sym typeface="Arial" pitchFamily="32" charset="0"/>
                        </a:rPr>
                        <a:t>3 DJ:tä soittaa vuorollaan äänimaisemia, vokaalitonta musiikkia tai teknoa</a:t>
                      </a:r>
                    </a:p>
                  </a:txBody>
                  <a:tcPr marT="42203" marB="422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2" charset="0"/>
                          <a:ea typeface="ＭＳ Ｐゴシック" pitchFamily="32" charset="-128"/>
                          <a:cs typeface="ＭＳ Ｐゴシック" pitchFamily="32" charset="-128"/>
                          <a:sym typeface="Arial" pitchFamily="32" charset="0"/>
                        </a:rPr>
                        <a:t>Energiapatukoita ja energiajuomia, pieneen kokoon pakattuja asioita, vitamiinporetabletteja</a:t>
                      </a:r>
                    </a:p>
                  </a:txBody>
                  <a:tcPr marT="42203" marB="422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2" charset="0"/>
                          <a:ea typeface="ＭＳ Ｐゴシック" pitchFamily="32" charset="-128"/>
                          <a:cs typeface="ＭＳ Ｐゴシック" pitchFamily="32" charset="-128"/>
                          <a:sym typeface="Arial" pitchFamily="32" charset="0"/>
                        </a:rPr>
                        <a:t>Teollisuushali, klitteriä, elektroniikkaromua, projisointeja</a:t>
                      </a:r>
                    </a:p>
                  </a:txBody>
                  <a:tcPr marT="42203" marB="422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681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2" charset="0"/>
                          <a:ea typeface="ＭＳ Ｐゴシック" pitchFamily="32" charset="-128"/>
                          <a:cs typeface="ＭＳ Ｐゴシック" pitchFamily="32" charset="-128"/>
                          <a:sym typeface="Arial" pitchFamily="32" charset="0"/>
                        </a:rPr>
                        <a:t>Venetsia</a:t>
                      </a:r>
                    </a:p>
                  </a:txBody>
                  <a:tcPr marT="42203" marB="422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2" charset="0"/>
                          <a:ea typeface="ＭＳ Ｐゴシック" pitchFamily="32" charset="-128"/>
                          <a:cs typeface="ＭＳ Ｐゴシック" pitchFamily="32" charset="-128"/>
                          <a:sym typeface="Arial" pitchFamily="32" charset="0"/>
                        </a:rPr>
                        <a:t>Klassista musiikkia, kansanmusiikkia tai kansainvälistä  lavatanssimusiikkia</a:t>
                      </a:r>
                    </a:p>
                  </a:txBody>
                  <a:tcPr marT="42203" marB="422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2" charset="0"/>
                          <a:ea typeface="ＭＳ Ｐゴシック" pitchFamily="32" charset="-128"/>
                          <a:cs typeface="ＭＳ Ｐゴシック" pitchFamily="32" charset="-128"/>
                          <a:sym typeface="Arial" pitchFamily="32" charset="0"/>
                        </a:rPr>
                        <a:t>Kauniita salaatteja, italialaisia viinejä, cocktailpaloja</a:t>
                      </a:r>
                    </a:p>
                  </a:txBody>
                  <a:tcPr marT="42203" marB="422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2" charset="0"/>
                          <a:ea typeface="ＭＳ Ｐゴシック" pitchFamily="32" charset="-128"/>
                          <a:cs typeface="ＭＳ Ｐゴシック" pitchFamily="32" charset="-128"/>
                          <a:sym typeface="Arial" pitchFamily="32" charset="0"/>
                        </a:rPr>
                        <a:t>Tyylikäs huvila / tanssisali</a:t>
                      </a:r>
                    </a:p>
                  </a:txBody>
                  <a:tcPr marT="42203" marB="422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Footer Placeholder 3"/>
          <p:cNvSpPr txBox="1">
            <a:spLocks/>
          </p:cNvSpPr>
          <p:nvPr/>
        </p:nvSpPr>
        <p:spPr>
          <a:xfrm>
            <a:off x="6115050" y="6324597"/>
            <a:ext cx="4015154" cy="365125"/>
          </a:xfrm>
          <a:prstGeom prst="rect">
            <a:avLst/>
          </a:prstGeom>
        </p:spPr>
        <p:txBody>
          <a:bodyPr vert="horz" lIns="84406" tIns="42203" rIns="84406" bIns="42203" rtlCol="0" anchor="ctr">
            <a:normAutofit/>
          </a:bodyPr>
          <a:lstStyle/>
          <a:p>
            <a:pPr defTabSz="422041">
              <a:defRPr/>
            </a:pPr>
            <a:r>
              <a:rPr lang="en-US" sz="1108" dirty="0">
                <a:solidFill>
                  <a:srgbClr val="7432B7"/>
                </a:solidFill>
              </a:rPr>
              <a:t>&gt; </a:t>
            </a:r>
            <a:r>
              <a:rPr lang="en-US" sz="1108" dirty="0" err="1" smtClean="0">
                <a:solidFill>
                  <a:srgbClr val="7432B7"/>
                </a:solidFill>
              </a:rPr>
              <a:t>ks</a:t>
            </a:r>
            <a:r>
              <a:rPr lang="en-US" sz="1108" dirty="0" smtClean="0">
                <a:solidFill>
                  <a:srgbClr val="7432B7"/>
                </a:solidFill>
              </a:rPr>
              <a:t>. </a:t>
            </a:r>
            <a:r>
              <a:rPr lang="en-US" sz="1108" dirty="0" err="1" smtClean="0">
                <a:solidFill>
                  <a:srgbClr val="7432B7"/>
                </a:solidFill>
              </a:rPr>
              <a:t>Fasilitaattorin</a:t>
            </a:r>
            <a:r>
              <a:rPr lang="en-US" sz="1108" dirty="0" smtClean="0">
                <a:solidFill>
                  <a:srgbClr val="7432B7"/>
                </a:solidFill>
              </a:rPr>
              <a:t> </a:t>
            </a:r>
            <a:r>
              <a:rPr lang="en-US" sz="1108" dirty="0">
                <a:solidFill>
                  <a:srgbClr val="7432B7"/>
                </a:solidFill>
              </a:rPr>
              <a:t>käsikirja &gt; Ideointimenetelmät</a:t>
            </a:r>
            <a:endParaRPr lang="fi-FI" sz="1108" dirty="0">
              <a:solidFill>
                <a:srgbClr val="7432B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5070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ustom 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466</TotalTime>
  <Words>1149</Words>
  <Application>Microsoft Office PowerPoint</Application>
  <PresentationFormat>On-screen Show (4:3)</PresentationFormat>
  <Paragraphs>183</Paragraphs>
  <Slides>34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9" baseType="lpstr">
      <vt:lpstr>ＭＳ Ｐゴシック</vt:lpstr>
      <vt:lpstr>Arial</vt:lpstr>
      <vt:lpstr>Calibri</vt:lpstr>
      <vt:lpstr>Tahoma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Innovaatio-ilmasto</vt:lpstr>
      <vt:lpstr>PowerPoint Presentation</vt:lpstr>
      <vt:lpstr>PowerPoint Presentation</vt:lpstr>
      <vt:lpstr>Elementtitaulu</vt:lpstr>
      <vt:lpstr>Divergenssi ja konvergenssi</vt:lpstr>
      <vt:lpstr>Priorosointimenetelmiä</vt:lpstr>
      <vt:lpstr>Kriteerikenttä</vt:lpstr>
      <vt:lpstr>Näin tapat luovan ajattelun tehokkaimmin:</vt:lpstr>
      <vt:lpstr>Hauskuus – huh, miten vaativa homma!</vt:lpstr>
      <vt:lpstr>PowerPoint Presentation</vt:lpstr>
      <vt:lpstr>PowerPoint Presentation</vt:lpstr>
      <vt:lpstr>PowerPoint Presentation</vt:lpstr>
      <vt:lpstr>https://www.youtube.com/watch?v=mEBiWM2WO1s</vt:lpstr>
      <vt:lpstr>https://www.youtube.com/watch?v=z1oDUtgTLG0</vt:lpstr>
      <vt:lpstr>PowerPoint Presentation</vt:lpstr>
      <vt:lpstr>PowerPoint Presentation</vt:lpstr>
      <vt:lpstr>Suurten riskien ja mahdollisuuksien alueet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Nuoret Espoon Työväenopistoon!  </vt:lpstr>
      <vt:lpstr>PowerPoint Presentation</vt:lpstr>
      <vt:lpstr>Puhevammaisten viikolle näkyvyyttä  </vt:lpstr>
      <vt:lpstr>PowerPoint Presentation</vt:lpstr>
      <vt:lpstr>Torikortteleille lisää kävijöitä 2</vt:lpstr>
      <vt:lpstr>PowerPoint Presentation</vt:lpstr>
      <vt:lpstr>PowerPoint Presentation</vt:lpstr>
    </vt:vector>
  </TitlesOfParts>
  <Company>Metropolia AMK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MINNO® Innovaatioprojektit</dc:title>
  <dc:creator>Laura-Maija Hero</dc:creator>
  <cp:lastModifiedBy>Laura-Maija Hero</cp:lastModifiedBy>
  <cp:revision>27</cp:revision>
  <dcterms:created xsi:type="dcterms:W3CDTF">2016-01-27T08:04:57Z</dcterms:created>
  <dcterms:modified xsi:type="dcterms:W3CDTF">2017-08-31T12:45:14Z</dcterms:modified>
</cp:coreProperties>
</file>