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8" r:id="rId3"/>
    <p:sldId id="271" r:id="rId4"/>
    <p:sldId id="283" r:id="rId5"/>
    <p:sldId id="284" r:id="rId6"/>
    <p:sldId id="285" r:id="rId7"/>
    <p:sldId id="286" r:id="rId8"/>
    <p:sldId id="293" r:id="rId9"/>
    <p:sldId id="294" r:id="rId10"/>
    <p:sldId id="292" r:id="rId11"/>
    <p:sldId id="288" r:id="rId12"/>
    <p:sldId id="289" r:id="rId13"/>
    <p:sldId id="291" r:id="rId14"/>
    <p:sldId id="295" r:id="rId15"/>
    <p:sldId id="290" r:id="rId16"/>
    <p:sldId id="296" r:id="rId17"/>
    <p:sldId id="273" r:id="rId18"/>
    <p:sldId id="274" r:id="rId19"/>
    <p:sldId id="275" r:id="rId20"/>
    <p:sldId id="276" r:id="rId21"/>
    <p:sldId id="278" r:id="rId22"/>
    <p:sldId id="279" r:id="rId23"/>
    <p:sldId id="281" r:id="rId24"/>
    <p:sldId id="280" r:id="rId25"/>
    <p:sldId id="277" r:id="rId26"/>
    <p:sldId id="287" r:id="rId27"/>
    <p:sldId id="282" r:id="rId28"/>
  </p:sldIdLst>
  <p:sldSz cx="12192000" cy="6858000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90" d="100"/>
          <a:sy n="90" d="100"/>
        </p:scale>
        <p:origin x="528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7335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3555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57850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3523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21556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14555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9210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8664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7538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8634" y="715963"/>
            <a:ext cx="10356852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918633" y="2003426"/>
            <a:ext cx="5077884" cy="33178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93370" y="2003426"/>
            <a:ext cx="5082117" cy="332939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048000" y="6551615"/>
            <a:ext cx="59055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9048750" y="6551615"/>
            <a:ext cx="194662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914400" y="6551615"/>
            <a:ext cx="2032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5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12688126"/>
      </p:ext>
    </p:extLst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675" indent="0" algn="ctr">
              <a:buNone/>
              <a:defRPr sz="3200"/>
            </a:lvl1pPr>
            <a:lvl2pPr marL="337500" indent="0" algn="ctr">
              <a:buNone/>
              <a:defRPr sz="2800"/>
            </a:lvl2pPr>
            <a:lvl3pPr marL="607500" indent="0" algn="ctr">
              <a:buNone/>
              <a:defRPr sz="2800"/>
            </a:lvl3pPr>
            <a:lvl4pPr marL="877500" indent="0" algn="ctr">
              <a:buNone/>
              <a:defRPr sz="2000"/>
            </a:lvl4pPr>
            <a:lvl5pPr marL="1093500" indent="0" algn="ctr">
              <a:buNone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420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02806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8588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140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9538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920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23880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24261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1316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F0FFEF4-6DFB-40EC-A31E-79632E98FD5E}" type="datetimeFigureOut">
              <a:rPr lang="fi-FI" smtClean="0"/>
              <a:t>18.9.2017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896796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  <p:sldLayoutId id="2147483680" r:id="rId19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48qOA2Z_xQ" TargetMode="External"/><Relationship Id="rId2" Type="http://schemas.openxmlformats.org/officeDocument/2006/relationships/hyperlink" Target="https://www.youtube.com/watch?v=B7M0fVXdov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/0Bw7gccNOdlxuUW5UNzJZRFNQbFU/edit?authuser=1" TargetMode="External"/><Relationship Id="rId7" Type="http://schemas.openxmlformats.org/officeDocument/2006/relationships/hyperlink" Target="http://wmblogs.wm.edu/sabennett91/innovation-and-cutting-edge-classes-challenge-my-perspectives/" TargetMode="External"/><Relationship Id="rId2" Type="http://schemas.openxmlformats.org/officeDocument/2006/relationships/hyperlink" Target="https://www.tekes.fi/globalassets/julkaisut/palvelujen_tuotteistamisesta_kilpailuetua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fi/search?client=ms-android-huawei&amp;biw=360&amp;bih=275&amp;tbm=isch&amp;sa=1&amp;ei=3F-_WcyfKKjv6QTsqpngCw&amp;q=prototype&amp;oq=prototype&amp;gs_l=mobile-gws-img.3..0l3j0i30k1l2.27118.27660.0.29256.3.3.0.0.0.0.193.374.0j2.2.0....0...1.1j4.64.mobile-gws-img..1.2.371...0i13k1j0i7i30k1.204.P26IwlTnU9g#imgrc=rY8qAGVNPf_ePM" TargetMode="External"/><Relationship Id="rId5" Type="http://schemas.openxmlformats.org/officeDocument/2006/relationships/hyperlink" Target="https://www.google.fi/amp/s/realtimeboard.com/blog/templates-service-design-personas-service-blueprint/amp/" TargetMode="External"/><Relationship Id="rId4" Type="http://schemas.openxmlformats.org/officeDocument/2006/relationships/hyperlink" Target="https://www.google.fi/search?client=ms-android-huawei&amp;biw=360&amp;bih=275&amp;tbm=isch&amp;sa=1&amp;ei=3F-_WcyfKKjv6QTsqpngCw&amp;q=prototype&amp;oq=prototype&amp;gs_l=mobile-gws-img.3..0l3j0i30k1l2.27118.27660.0.29256.3.3.0.0.0.0.193.374.0j2.2.0....0...1.1j4.64.mobile-gws-img..1.2.371...0i13k1j0i7i30k1.204.P26IwlTnU9g#imgrc=9H1rQJ0U9wz0JM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lainherrat-taus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686" y="228049"/>
            <a:ext cx="6552679" cy="368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uperTEAM_punainen_neg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3" y="5550492"/>
            <a:ext cx="1118869" cy="111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20002" y="4509121"/>
            <a:ext cx="1988045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i-FI" sz="2800" dirty="0"/>
          </a:p>
          <a:p>
            <a:pPr algn="ctr"/>
            <a:r>
              <a:rPr lang="fi-FI" sz="1400" dirty="0"/>
              <a:t>Laura-Maija Hero 2017</a:t>
            </a:r>
          </a:p>
          <a:p>
            <a:pPr algn="ctr"/>
            <a:endParaRPr lang="fi-FI" sz="1350" dirty="0"/>
          </a:p>
        </p:txBody>
      </p:sp>
      <p:sp>
        <p:nvSpPr>
          <p:cNvPr id="5" name="Otsikko 1"/>
          <p:cNvSpPr>
            <a:spLocks noGrp="1"/>
          </p:cNvSpPr>
          <p:nvPr>
            <p:ph type="ctrTitle"/>
          </p:nvPr>
        </p:nvSpPr>
        <p:spPr>
          <a:xfrm>
            <a:off x="2089577" y="2999530"/>
            <a:ext cx="7272808" cy="1828801"/>
          </a:xfrm>
        </p:spPr>
        <p:txBody>
          <a:bodyPr/>
          <a:lstStyle/>
          <a:p>
            <a:r>
              <a:rPr lang="fi-FI" dirty="0" smtClean="0">
                <a:latin typeface="Garamond" panose="02020404030301010803" pitchFamily="18" charset="0"/>
              </a:rPr>
              <a:t>Proto ja </a:t>
            </a:r>
            <a:r>
              <a:rPr lang="fi-FI" dirty="0" err="1" smtClean="0">
                <a:latin typeface="Garamond" panose="02020404030301010803" pitchFamily="18" charset="0"/>
              </a:rPr>
              <a:t>prototypointi</a:t>
            </a:r>
            <a:endParaRPr lang="fi-FI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1009" y="5229200"/>
            <a:ext cx="5823992" cy="562002"/>
          </a:xfrm>
        </p:spPr>
        <p:txBody>
          <a:bodyPr>
            <a:normAutofit fontScale="70000" lnSpcReduction="20000"/>
          </a:bodyPr>
          <a:lstStyle/>
          <a:p>
            <a:pPr marL="27675" indent="0">
              <a:buNone/>
            </a:pPr>
            <a:r>
              <a:rPr lang="fi-FI" dirty="0" smtClean="0"/>
              <a:t>Palvelun </a:t>
            </a:r>
            <a:r>
              <a:rPr lang="fi-FI" dirty="0" err="1" smtClean="0"/>
              <a:t>blueprint</a:t>
            </a:r>
            <a:r>
              <a:rPr lang="fi-FI" dirty="0" smtClean="0"/>
              <a:t> eli mallintaminen – Fyysiset elementit, asiakkaan polku, Palvelun näkyvät ja piilotetut osat, tukifunktiot…….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288" t="20601" r="20863" b="13601"/>
          <a:stretch/>
        </p:blipFill>
        <p:spPr>
          <a:xfrm>
            <a:off x="2667001" y="764704"/>
            <a:ext cx="6809523" cy="421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4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"/>
            <a:ext cx="10643966" cy="7098193"/>
          </a:xfrm>
        </p:spPr>
      </p:pic>
      <p:sp>
        <p:nvSpPr>
          <p:cNvPr id="5" name="TextBox 4"/>
          <p:cNvSpPr txBox="1"/>
          <p:nvPr/>
        </p:nvSpPr>
        <p:spPr>
          <a:xfrm>
            <a:off x="3719736" y="5157193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Nikkaroimalla </a:t>
            </a:r>
            <a:r>
              <a:rPr lang="fi-FI" dirty="0" err="1"/>
              <a:t>protoaminen</a:t>
            </a:r>
            <a:r>
              <a:rPr lang="fi-FI" dirty="0"/>
              <a:t> – CD bokseja, känny sisällä, peili, vähän spraymaalia…</a:t>
            </a:r>
          </a:p>
        </p:txBody>
      </p:sp>
    </p:spTree>
    <p:extLst>
      <p:ext uri="{BB962C8B-B14F-4D97-AF65-F5344CB8AC3E}">
        <p14:creationId xmlns:p14="http://schemas.microsoft.com/office/powerpoint/2010/main" val="6688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-108478"/>
            <a:ext cx="9361040" cy="6991889"/>
          </a:xfrm>
        </p:spPr>
      </p:pic>
      <p:sp>
        <p:nvSpPr>
          <p:cNvPr id="5" name="TextBox 4"/>
          <p:cNvSpPr txBox="1"/>
          <p:nvPr/>
        </p:nvSpPr>
        <p:spPr>
          <a:xfrm>
            <a:off x="3575721" y="5301209"/>
            <a:ext cx="6227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Askaretelemalla</a:t>
            </a:r>
            <a:r>
              <a:rPr lang="fi-FI" dirty="0"/>
              <a:t> </a:t>
            </a:r>
            <a:r>
              <a:rPr lang="fi-FI" dirty="0" err="1"/>
              <a:t>protoaminen</a:t>
            </a:r>
            <a:r>
              <a:rPr lang="fi-FI" dirty="0"/>
              <a:t> – Toiminnallinen ympäristö rakennettu kokeiluja varten</a:t>
            </a:r>
          </a:p>
        </p:txBody>
      </p:sp>
    </p:spTree>
    <p:extLst>
      <p:ext uri="{BB962C8B-B14F-4D97-AF65-F5344CB8AC3E}">
        <p14:creationId xmlns:p14="http://schemas.microsoft.com/office/powerpoint/2010/main" val="190490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108160"/>
            <a:ext cx="9010434" cy="6757825"/>
          </a:xfrm>
        </p:spPr>
      </p:pic>
      <p:sp>
        <p:nvSpPr>
          <p:cNvPr id="5" name="TextBox 4"/>
          <p:cNvSpPr txBox="1"/>
          <p:nvPr/>
        </p:nvSpPr>
        <p:spPr>
          <a:xfrm>
            <a:off x="2999656" y="5877272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Body</a:t>
            </a:r>
            <a:r>
              <a:rPr lang="fi-FI" dirty="0"/>
              <a:t> </a:t>
            </a:r>
            <a:r>
              <a:rPr lang="fi-FI" dirty="0" err="1"/>
              <a:t>storming</a:t>
            </a:r>
            <a:r>
              <a:rPr lang="fi-FI" dirty="0"/>
              <a:t> – näyttelemällä tai esittelemällä </a:t>
            </a:r>
            <a:r>
              <a:rPr lang="fi-FI" dirty="0" err="1"/>
              <a:t>protoaminen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9038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Paperiproto – Toimii!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 </a:t>
            </a:r>
            <a:r>
              <a:rPr lang="fi-FI" dirty="0">
                <a:hlinkClick r:id="rId2"/>
              </a:rPr>
              <a:t>https://</a:t>
            </a:r>
            <a:r>
              <a:rPr lang="fi-FI" dirty="0" smtClean="0">
                <a:hlinkClick r:id="rId2"/>
              </a:rPr>
              <a:t>www.youtube.com/watch?v=B7M0fVXdovM</a:t>
            </a:r>
            <a:endParaRPr lang="fi-FI" dirty="0" smtClean="0"/>
          </a:p>
          <a:p>
            <a:endParaRPr lang="fi-FI" dirty="0"/>
          </a:p>
          <a:p>
            <a:r>
              <a:rPr lang="fi-FI" dirty="0">
                <a:hlinkClick r:id="rId3"/>
              </a:rPr>
              <a:t>https://</a:t>
            </a:r>
            <a:r>
              <a:rPr lang="fi-FI" dirty="0" smtClean="0">
                <a:hlinkClick r:id="rId3"/>
              </a:rPr>
              <a:t>www.youtube.com/watch?v=x48qOA2Z_xQ</a:t>
            </a:r>
            <a:endParaRPr lang="fi-FI" dirty="0" smtClean="0"/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1967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664" y="5305977"/>
            <a:ext cx="5823992" cy="970450"/>
          </a:xfrm>
        </p:spPr>
        <p:txBody>
          <a:bodyPr>
            <a:normAutofit fontScale="90000"/>
          </a:bodyPr>
          <a:lstStyle/>
          <a:p>
            <a:r>
              <a:rPr lang="fi-FI" dirty="0"/>
              <a:t>Videoprotohttps://www.youtube.com/watch?v=Hoj7v0j8w6o&amp;pbjreload=10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680" y="404665"/>
            <a:ext cx="5823992" cy="3024336"/>
          </a:xfrm>
        </p:spPr>
        <p:txBody>
          <a:bodyPr/>
          <a:lstStyle/>
          <a:p>
            <a:pPr marL="27675" indent="0">
              <a:buNone/>
            </a:pPr>
            <a:r>
              <a:rPr lang="fi-FI" dirty="0" smtClean="0"/>
              <a:t>Ideoita: Powerpoint </a:t>
            </a:r>
            <a:r>
              <a:rPr lang="fi-FI" dirty="0" err="1" smtClean="0"/>
              <a:t>prototyyppaaminen</a:t>
            </a:r>
            <a:r>
              <a:rPr lang="fi-FI" dirty="0" smtClean="0"/>
              <a:t>.. </a:t>
            </a:r>
            <a:r>
              <a:rPr lang="fi-FI" dirty="0" err="1" smtClean="0"/>
              <a:t>Print</a:t>
            </a:r>
            <a:r>
              <a:rPr lang="fi-FI" dirty="0" smtClean="0"/>
              <a:t> </a:t>
            </a:r>
            <a:r>
              <a:rPr lang="fi-FI" dirty="0" err="1" smtClean="0"/>
              <a:t>screen</a:t>
            </a:r>
            <a:r>
              <a:rPr lang="fi-FI" dirty="0" smtClean="0"/>
              <a:t> kännyssä, koneella…. Näytöllä tapahtuvien asioiden äänittäminen eli videoiminen automaattisesti… tai kuvien käsittely ja </a:t>
            </a:r>
            <a:r>
              <a:rPr lang="fi-FI" dirty="0" err="1" smtClean="0"/>
              <a:t>animointi</a:t>
            </a:r>
            <a:r>
              <a:rPr lang="fi-FI" dirty="0" smtClean="0"/>
              <a:t> </a:t>
            </a:r>
            <a:r>
              <a:rPr lang="fi-FI" dirty="0" err="1" smtClean="0"/>
              <a:t>powerpointilla</a:t>
            </a:r>
            <a:r>
              <a:rPr lang="fi-FI" dirty="0" smtClean="0"/>
              <a:t>..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7242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328" y="-1714499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66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06891" y="3501009"/>
            <a:ext cx="5829300" cy="1102519"/>
          </a:xfrm>
        </p:spPr>
        <p:txBody>
          <a:bodyPr>
            <a:normAutofit fontScale="90000"/>
          </a:bodyPr>
          <a:lstStyle/>
          <a:p>
            <a:r>
              <a:rPr lang="fi-FI" sz="2000" dirty="0">
                <a:solidFill>
                  <a:schemeClr val="tx1"/>
                </a:solidFill>
              </a:rPr>
              <a:t>Christian Grönroosin (2009) mukaan palveluilla on yleisesti ottaen kolme yleisluonteista peruspiirrettä:</a:t>
            </a:r>
            <a:br>
              <a:rPr lang="fi-FI" sz="2000" dirty="0">
                <a:solidFill>
                  <a:schemeClr val="tx1"/>
                </a:solidFill>
              </a:rPr>
            </a:br>
            <a:r>
              <a:rPr lang="fi-FI" sz="2000" dirty="0">
                <a:solidFill>
                  <a:schemeClr val="tx1"/>
                </a:solidFill>
              </a:rPr>
              <a:t> </a:t>
            </a:r>
            <a:br>
              <a:rPr lang="fi-FI" sz="2000" dirty="0">
                <a:solidFill>
                  <a:schemeClr val="tx1"/>
                </a:solidFill>
              </a:rPr>
            </a:br>
            <a:r>
              <a:rPr lang="fi-FI" sz="2000" dirty="0">
                <a:solidFill>
                  <a:schemeClr val="tx1"/>
                </a:solidFill>
              </a:rPr>
              <a:t>1. Palvelut ovat prosesseja, jotka koostuvat toiminnoista tai joukoista toimintoja.</a:t>
            </a:r>
            <a:br>
              <a:rPr lang="fi-FI" sz="2000" dirty="0">
                <a:solidFill>
                  <a:schemeClr val="tx1"/>
                </a:solidFill>
              </a:rPr>
            </a:br>
            <a:r>
              <a:rPr lang="fi-FI" sz="2000" dirty="0">
                <a:solidFill>
                  <a:schemeClr val="tx1"/>
                </a:solidFill>
              </a:rPr>
              <a:t>2. Palvelut tuotetaan ja kulutetaan ainakin jossain määrin samanaikaisesti.</a:t>
            </a:r>
            <a:br>
              <a:rPr lang="fi-FI" sz="2000" dirty="0">
                <a:solidFill>
                  <a:schemeClr val="tx1"/>
                </a:solidFill>
              </a:rPr>
            </a:br>
            <a:r>
              <a:rPr lang="fi-FI" sz="2000" dirty="0">
                <a:solidFill>
                  <a:schemeClr val="tx1"/>
                </a:solidFill>
              </a:rPr>
              <a:t>3. Asiakas osallistuu ainakin jossain määrin palvelun tuotantoprosessiin kanssatuottajana. (Grönroos 2009, 79.)</a:t>
            </a:r>
            <a:br>
              <a:rPr lang="fi-FI" sz="2000" dirty="0">
                <a:solidFill>
                  <a:schemeClr val="tx1"/>
                </a:solidFill>
              </a:rPr>
            </a:br>
            <a:endParaRPr lang="fi-FI" sz="2000" dirty="0">
              <a:solidFill>
                <a:schemeClr val="tx1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201-DE89-4879-AF27-881A689A1B5F}" type="datetime1">
              <a:rPr lang="fi-FI" sz="400"/>
              <a:t>18.9.2017</a:t>
            </a:fld>
            <a:endParaRPr lang="fi-FI" sz="40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sz="40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z="400"/>
              <a:t>17</a:t>
            </a:fld>
            <a:endParaRPr lang="fi-FI" sz="400"/>
          </a:p>
        </p:txBody>
      </p:sp>
    </p:spTree>
    <p:extLst>
      <p:ext uri="{BB962C8B-B14F-4D97-AF65-F5344CB8AC3E}">
        <p14:creationId xmlns:p14="http://schemas.microsoft.com/office/powerpoint/2010/main" val="365687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Palveluinnovaatiot?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Miksi?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9AFCE-24E5-4FD0-B7FE-DD5269B30115}" type="datetime1">
              <a:rPr lang="fi-FI" smtClean="0"/>
              <a:t>18.9.2017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18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493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Palvelun sisällön keskeiset </a:t>
            </a:r>
            <a:r>
              <a:rPr lang="fi-FI" dirty="0" smtClean="0"/>
              <a:t>elementit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720" y="5661248"/>
            <a:ext cx="5829300" cy="2961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050" dirty="0"/>
              <a:t>(</a:t>
            </a:r>
            <a:r>
              <a:rPr lang="fi-FI" sz="1050" dirty="0" err="1"/>
              <a:t>Mukaellen</a:t>
            </a:r>
            <a:r>
              <a:rPr lang="fi-FI" sz="1050" dirty="0"/>
              <a:t> Jaakkola, Orava &amp; Varjonen. 2009, 12.)</a:t>
            </a:r>
          </a:p>
          <a:p>
            <a:endParaRPr lang="en-US" sz="1050" dirty="0">
              <a:latin typeface="Tahoma"/>
              <a:cs typeface="Tahoma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985" y="1910240"/>
            <a:ext cx="4050030" cy="303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8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4</a:t>
            </a:r>
            <a:r>
              <a:rPr lang="fi-FI" dirty="0" smtClean="0"/>
              <a:t>.Rundi!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Prototyyppi palvelusta, tuotteesta, prosessista tai toimintatavasta</a:t>
            </a:r>
          </a:p>
          <a:p>
            <a:r>
              <a:rPr lang="fi-FI" dirty="0" smtClean="0"/>
              <a:t>Palvelun kehittäminen ja kuinka palvelun proto kannattaa ilmaista</a:t>
            </a:r>
          </a:p>
          <a:p>
            <a:r>
              <a:rPr lang="fi-FI" dirty="0" smtClean="0"/>
              <a:t>Torstaina 21.9 proto valmis ja esittelykunnossa </a:t>
            </a:r>
            <a:r>
              <a:rPr lang="fi-FI" dirty="0" err="1" smtClean="0"/>
              <a:t>asiakkalle</a:t>
            </a:r>
            <a:r>
              <a:rPr lang="fi-FI" dirty="0" smtClean="0"/>
              <a:t>!</a:t>
            </a:r>
          </a:p>
          <a:p>
            <a:pPr marL="27675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0645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Palvelun sisällön keskeiset </a:t>
            </a:r>
            <a:r>
              <a:rPr lang="fi-FI" dirty="0" smtClean="0"/>
              <a:t>elementit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8088" y="6309320"/>
            <a:ext cx="5829300" cy="2961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050" dirty="0"/>
              <a:t>(Jaakkola, Orava &amp; Varjonen 2009, 1.)</a:t>
            </a:r>
            <a:endParaRPr lang="en-US" sz="1050" dirty="0">
              <a:latin typeface="Tahoma"/>
              <a:cs typeface="Tahoma"/>
            </a:endParaRPr>
          </a:p>
        </p:txBody>
      </p:sp>
      <p:sp>
        <p:nvSpPr>
          <p:cNvPr id="5" name="Tekstiruutu 4"/>
          <p:cNvSpPr txBox="1"/>
          <p:nvPr/>
        </p:nvSpPr>
        <p:spPr>
          <a:xfrm>
            <a:off x="3174206" y="2157414"/>
            <a:ext cx="588645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350" dirty="0"/>
              <a:t>Tuotteistamisella voidaan tarkoittaa uusien ja olemassa olevien palvelujen määrittelyä, systematisoimista ja ainakin osittaista vakioimista, joka voi kohdistua sekä yrityksen sisäisiin että asiakkaille näkyviin prosesseihin. </a:t>
            </a:r>
          </a:p>
          <a:p>
            <a:endParaRPr lang="fi-FI" sz="1350" dirty="0"/>
          </a:p>
          <a:p>
            <a:r>
              <a:rPr lang="fi-FI" sz="1350" dirty="0"/>
              <a:t>Tuotteistamisen tavoitteena on uudistaa ja kehittää palveluliiketoimintaa niin, että laadun ja tuottavuuden parantumisen kautta asiakkaan saama hyöty maksimoituu ja yrityksen kannattavuus paranee.</a:t>
            </a:r>
          </a:p>
        </p:txBody>
      </p:sp>
    </p:spTree>
    <p:extLst>
      <p:ext uri="{BB962C8B-B14F-4D97-AF65-F5344CB8AC3E}">
        <p14:creationId xmlns:p14="http://schemas.microsoft.com/office/powerpoint/2010/main" val="269946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iruutu 7"/>
          <p:cNvSpPr txBox="1">
            <a:spLocks noGrp="1"/>
          </p:cNvSpPr>
          <p:nvPr>
            <p:ph type="ctrTitle"/>
          </p:nvPr>
        </p:nvSpPr>
        <p:spPr>
          <a:xfrm>
            <a:off x="3398495" y="1670771"/>
            <a:ext cx="534954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2800" dirty="0"/>
              <a:t>Palvelun </a:t>
            </a:r>
            <a:r>
              <a:rPr lang="fi-FI" sz="2800" dirty="0" err="1"/>
              <a:t>Blueprinting</a:t>
            </a:r>
            <a:r>
              <a:rPr lang="fi-FI" sz="2800" dirty="0"/>
              <a:t>:</a:t>
            </a:r>
          </a:p>
          <a:p>
            <a:pPr algn="ctr"/>
            <a:r>
              <a:rPr lang="fi-FI" sz="2800" dirty="0"/>
              <a:t>Näytä palvelun prototyyppi </a:t>
            </a:r>
            <a:br>
              <a:rPr lang="fi-FI" sz="2800" dirty="0"/>
            </a:br>
            <a:r>
              <a:rPr lang="fi-FI" sz="2800" dirty="0"/>
              <a:t>polkuina asiakkaan näkökulmasta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437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61F7-F4D3-41E2-AE50-D130A378A561}" type="datetime1">
              <a:rPr lang="fi-FI" smtClean="0"/>
              <a:t>18.9.2017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22</a:t>
            </a:fld>
            <a:endParaRPr lang="fi-FI"/>
          </a:p>
        </p:txBody>
      </p:sp>
      <p:pic>
        <p:nvPicPr>
          <p:cNvPr id="7" name="Picture 3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6" b="3240"/>
          <a:stretch/>
        </p:blipFill>
        <p:spPr bwMode="auto">
          <a:xfrm>
            <a:off x="3359697" y="760657"/>
            <a:ext cx="5564981" cy="3829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kstiruutu 7"/>
          <p:cNvSpPr txBox="1"/>
          <p:nvPr/>
        </p:nvSpPr>
        <p:spPr>
          <a:xfrm>
            <a:off x="4223792" y="4798070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>
                <a:solidFill>
                  <a:srgbClr val="FF0000"/>
                </a:solidFill>
              </a:rPr>
              <a:t>Palvelun </a:t>
            </a:r>
            <a:r>
              <a:rPr lang="fi-FI" dirty="0" err="1">
                <a:solidFill>
                  <a:srgbClr val="FF0000"/>
                </a:solidFill>
              </a:rPr>
              <a:t>Blueprinting</a:t>
            </a:r>
            <a:r>
              <a:rPr lang="fi-FI" dirty="0">
                <a:solidFill>
                  <a:srgbClr val="FF0000"/>
                </a:solidFill>
              </a:rPr>
              <a:t> – </a:t>
            </a:r>
          </a:p>
          <a:p>
            <a:pPr algn="ctr"/>
            <a:r>
              <a:rPr lang="fi-FI" dirty="0">
                <a:solidFill>
                  <a:srgbClr val="FF0000"/>
                </a:solidFill>
              </a:rPr>
              <a:t>Näytä palvelun prototyyppi polkuina </a:t>
            </a:r>
          </a:p>
          <a:p>
            <a:pPr algn="ctr"/>
            <a:r>
              <a:rPr lang="fi-FI" dirty="0">
                <a:solidFill>
                  <a:srgbClr val="FF0000"/>
                </a:solidFill>
              </a:rPr>
              <a:t>asiakkaan näkökulmasta</a:t>
            </a:r>
          </a:p>
          <a:p>
            <a:pPr algn="ctr"/>
            <a:r>
              <a:rPr lang="fi-FI" dirty="0">
                <a:solidFill>
                  <a:srgbClr val="FF0000"/>
                </a:solidFill>
              </a:rPr>
              <a:t>Pyri näyttämään, miksi on uusi innovaatio.</a:t>
            </a:r>
          </a:p>
        </p:txBody>
      </p:sp>
    </p:spTree>
    <p:extLst>
      <p:ext uri="{BB962C8B-B14F-4D97-AF65-F5344CB8AC3E}">
        <p14:creationId xmlns:p14="http://schemas.microsoft.com/office/powerpoint/2010/main" val="145664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2921182" y="815709"/>
            <a:ext cx="5829300" cy="1102519"/>
          </a:xfrm>
        </p:spPr>
        <p:txBody>
          <a:bodyPr>
            <a:normAutofit fontScale="90000"/>
          </a:bodyPr>
          <a:lstStyle/>
          <a:p>
            <a:r>
              <a:rPr lang="fi-FI" dirty="0"/>
              <a:t>Palvelutuokiot palvelupolulla.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974306" y="5022056"/>
            <a:ext cx="4800600" cy="1314450"/>
          </a:xfrm>
        </p:spPr>
        <p:txBody>
          <a:bodyPr/>
          <a:lstStyle/>
          <a:p>
            <a:r>
              <a:rPr lang="fi-FI" sz="900" dirty="0"/>
              <a:t>(</a:t>
            </a:r>
            <a:r>
              <a:rPr lang="fi-FI" sz="900" dirty="0" err="1"/>
              <a:t>Mukaellen</a:t>
            </a:r>
            <a:r>
              <a:rPr lang="fi-FI" sz="900" dirty="0"/>
              <a:t> </a:t>
            </a:r>
            <a:r>
              <a:rPr lang="fi-FI" sz="900" dirty="0" err="1"/>
              <a:t>Tuulaniemi</a:t>
            </a:r>
            <a:r>
              <a:rPr lang="fi-FI" sz="900" dirty="0"/>
              <a:t>. 2011, 79.)</a:t>
            </a:r>
          </a:p>
          <a:p>
            <a:endParaRPr lang="fi-FI" sz="9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9CBA-1911-4833-BBE4-003B81652641}" type="datetime1">
              <a:rPr lang="fi-FI" smtClean="0"/>
              <a:t>18.9.2017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23</a:t>
            </a:fld>
            <a:endParaRPr lang="fi-FI"/>
          </a:p>
        </p:txBody>
      </p:sp>
      <p:pic>
        <p:nvPicPr>
          <p:cNvPr id="7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" t="32130" b="10258"/>
          <a:stretch/>
        </p:blipFill>
        <p:spPr bwMode="auto">
          <a:xfrm>
            <a:off x="3931920" y="2718673"/>
            <a:ext cx="3942398" cy="17492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5928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7B1F1-402B-40F3-8E18-81FAF068131E}" type="datetime1">
              <a:rPr lang="fi-FI" smtClean="0"/>
              <a:t>18.9.2017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24</a:t>
            </a:fld>
            <a:endParaRPr lang="fi-FI"/>
          </a:p>
        </p:txBody>
      </p:sp>
      <p:pic>
        <p:nvPicPr>
          <p:cNvPr id="7" name="Picture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" t="2151" b="806"/>
          <a:stretch/>
        </p:blipFill>
        <p:spPr bwMode="auto">
          <a:xfrm>
            <a:off x="4132899" y="1955722"/>
            <a:ext cx="3926205" cy="29465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Suorakulmio 7"/>
          <p:cNvSpPr/>
          <p:nvPr/>
        </p:nvSpPr>
        <p:spPr>
          <a:xfrm>
            <a:off x="4895850" y="5138485"/>
            <a:ext cx="3429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1050" dirty="0" err="1"/>
              <a:t>Mukaellen</a:t>
            </a:r>
            <a:r>
              <a:rPr lang="fi-FI" sz="1050" dirty="0"/>
              <a:t> Jaakkola, Orava &amp; Varjonen 2009, 9</a:t>
            </a:r>
          </a:p>
        </p:txBody>
      </p:sp>
      <p:sp>
        <p:nvSpPr>
          <p:cNvPr id="9" name="Tekstiruutu 8"/>
          <p:cNvSpPr txBox="1"/>
          <p:nvPr/>
        </p:nvSpPr>
        <p:spPr>
          <a:xfrm>
            <a:off x="2968413" y="743892"/>
            <a:ext cx="6036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/>
              <a:t>Esimerkki </a:t>
            </a:r>
            <a:r>
              <a:rPr lang="fi-FI" sz="2400" b="1" dirty="0" err="1"/>
              <a:t>palvelutarjooman</a:t>
            </a:r>
            <a:r>
              <a:rPr lang="fi-FI" sz="2400" b="1" dirty="0"/>
              <a:t> analysoinnista</a:t>
            </a:r>
          </a:p>
        </p:txBody>
      </p:sp>
    </p:spTree>
    <p:extLst>
      <p:ext uri="{BB962C8B-B14F-4D97-AF65-F5344CB8AC3E}">
        <p14:creationId xmlns:p14="http://schemas.microsoft.com/office/powerpoint/2010/main" val="144461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188494" y="1926433"/>
            <a:ext cx="5829300" cy="1102519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Tuotteistamisen asteet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067175" y="4979195"/>
            <a:ext cx="4800600" cy="478631"/>
          </a:xfrm>
        </p:spPr>
        <p:txBody>
          <a:bodyPr/>
          <a:lstStyle/>
          <a:p>
            <a:pPr algn="l"/>
            <a:r>
              <a:rPr lang="fi-FI" sz="900" dirty="0"/>
              <a:t>Jaakkola, Orava &amp; Varjonen 2009, 19.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25</a:t>
            </a:fld>
            <a:endParaRPr lang="fi-FI"/>
          </a:p>
        </p:txBody>
      </p:sp>
      <p:pic>
        <p:nvPicPr>
          <p:cNvPr id="7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9" t="7237" b="41530"/>
          <a:stretch/>
        </p:blipFill>
        <p:spPr bwMode="auto">
          <a:xfrm>
            <a:off x="4067175" y="3210560"/>
            <a:ext cx="3890486" cy="15559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604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L</a:t>
            </a:r>
            <a:r>
              <a:rPr lang="fi-FI" dirty="0" smtClean="0"/>
              <a:t>ähteet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1009" y="1484785"/>
            <a:ext cx="5823992" cy="5112568"/>
          </a:xfrm>
        </p:spPr>
        <p:txBody>
          <a:bodyPr>
            <a:normAutofit fontScale="40000" lnSpcReduction="20000"/>
          </a:bodyPr>
          <a:lstStyle/>
          <a:p>
            <a:pPr marL="27675" indent="0">
              <a:buNone/>
            </a:pPr>
            <a:endParaRPr lang="fi-FI" dirty="0" smtClean="0">
              <a:effectLst/>
            </a:endParaRPr>
          </a:p>
          <a:p>
            <a:pPr marL="27675" indent="0">
              <a:buNone/>
            </a:pPr>
            <a:r>
              <a:rPr lang="fi-FI" dirty="0" smtClean="0">
                <a:effectLst/>
              </a:rPr>
              <a:t>Jaakkola ym. 2009. Palvelujen tuotteistamisesta kilpailuetua. Opas yrityksille</a:t>
            </a:r>
            <a:r>
              <a:rPr lang="fi-FI" dirty="0">
                <a:effectLst/>
              </a:rPr>
              <a:t>. </a:t>
            </a:r>
            <a:r>
              <a:rPr lang="fi-FI" dirty="0">
                <a:effectLst/>
                <a:hlinkClick r:id="rId2"/>
              </a:rPr>
              <a:t>https://</a:t>
            </a:r>
            <a:r>
              <a:rPr lang="fi-FI" dirty="0" smtClean="0">
                <a:effectLst/>
                <a:hlinkClick r:id="rId2"/>
              </a:rPr>
              <a:t>www.tekes.fi/globalassets/julkaisut/palvelujen_tuotteistamisesta_kilpailuetua.pdf</a:t>
            </a:r>
            <a:endParaRPr lang="fi-FI" dirty="0" smtClean="0">
              <a:effectLst/>
            </a:endParaRPr>
          </a:p>
          <a:p>
            <a:pPr marL="27675" indent="0">
              <a:buNone/>
            </a:pPr>
            <a:endParaRPr lang="fi-FI" dirty="0">
              <a:effectLst/>
            </a:endParaRPr>
          </a:p>
          <a:p>
            <a:pPr marL="27675" indent="0">
              <a:buNone/>
            </a:pPr>
            <a:endParaRPr lang="fi-FI" dirty="0" smtClean="0">
              <a:effectLst/>
            </a:endParaRPr>
          </a:p>
          <a:p>
            <a:pPr marL="27675" indent="0">
              <a:buNone/>
            </a:pPr>
            <a:r>
              <a:rPr lang="fi-FI" dirty="0" smtClean="0">
                <a:effectLst/>
              </a:rPr>
              <a:t>Prototyyppi </a:t>
            </a:r>
            <a:r>
              <a:rPr lang="fi-FI" dirty="0">
                <a:effectLst/>
              </a:rPr>
              <a:t>minikoossa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u="sng" dirty="0">
                <a:effectLst/>
                <a:hlinkClick r:id="rId3"/>
              </a:rPr>
              <a:t>https://sites.google.com/s/0Bw7gccNOdlxuUW5UNzJZRFNQbFU/edit?authuser=1</a:t>
            </a: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 err="1">
                <a:effectLst/>
              </a:rPr>
              <a:t>Prototyyppaaminen</a:t>
            </a:r>
            <a:r>
              <a:rPr lang="fi-FI" dirty="0">
                <a:effectLst/>
              </a:rPr>
              <a:t> oikeilla materiaaleilla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u="sng" dirty="0">
                <a:effectLst/>
                <a:hlinkClick r:id="rId4"/>
              </a:rPr>
              <a:t>https://www.google.fi/search?client=ms-android-huawei&amp;biw=360&amp;bih=275&amp;tbm=isch&amp;sa=1&amp;ei=3F-_WcyfKKjv6QTsqpngCw&amp;q=prototype&amp;oq=prototype&amp;gs_l=mobile-gws-img.3..0l3j0i30k1l2.27118.27660.0.29256.3.3.0.0.0.0.193.374.0j2.2.0....0...1.1j4.64.mobile-gws-img..1.2.371...0i13k1j0i7i30k1.204.P26IwlTnU9g#imgrc=9H1rQJ0U9wz0JM</a:t>
            </a:r>
            <a:r>
              <a:rPr lang="fi-FI" dirty="0">
                <a:effectLst/>
              </a:rPr>
              <a:t>: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>"</a:t>
            </a:r>
            <a:r>
              <a:rPr lang="fi-FI" dirty="0" err="1">
                <a:effectLst/>
              </a:rPr>
              <a:t>Body</a:t>
            </a:r>
            <a:r>
              <a:rPr lang="fi-FI" dirty="0">
                <a:effectLst/>
              </a:rPr>
              <a:t> </a:t>
            </a:r>
            <a:r>
              <a:rPr lang="fi-FI" dirty="0" err="1">
                <a:effectLst/>
              </a:rPr>
              <a:t>storming</a:t>
            </a:r>
            <a:r>
              <a:rPr lang="fi-FI" dirty="0">
                <a:effectLst/>
              </a:rPr>
              <a:t>" </a:t>
            </a:r>
            <a:r>
              <a:rPr lang="fi-FI" dirty="0" err="1">
                <a:effectLst/>
              </a:rPr>
              <a:t>prototyyppaaminen</a:t>
            </a:r>
            <a:r>
              <a:rPr lang="fi-FI" dirty="0">
                <a:effectLst/>
              </a:rPr>
              <a:t> näyttelemällä tai esittämällä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 err="1">
                <a:effectLst/>
              </a:rPr>
              <a:t>DigiPalvelupolkuesitys</a:t>
            </a: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 err="1">
                <a:effectLst/>
              </a:rPr>
              <a:t>Animoitu</a:t>
            </a:r>
            <a:r>
              <a:rPr lang="fi-FI" dirty="0">
                <a:effectLst/>
              </a:rPr>
              <a:t> kalvosetti esim. mitä </a:t>
            </a:r>
            <a:r>
              <a:rPr lang="fi-FI" dirty="0" err="1">
                <a:effectLst/>
              </a:rPr>
              <a:t>screenillä</a:t>
            </a:r>
            <a:r>
              <a:rPr lang="fi-FI" dirty="0">
                <a:effectLst/>
              </a:rPr>
              <a:t> milloinkin näkyy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>Palvelun </a:t>
            </a:r>
            <a:r>
              <a:rPr lang="fi-FI" dirty="0" err="1">
                <a:effectLst/>
              </a:rPr>
              <a:t>blueprint</a:t>
            </a: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u="sng" dirty="0">
                <a:effectLst/>
                <a:hlinkClick r:id="rId5"/>
              </a:rPr>
              <a:t>https://www.google.fi/amp/s/realtimeboard.com/blog/templates-service-design-personas-service-blueprint/amp/</a:t>
            </a: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 err="1">
                <a:effectLst/>
              </a:rPr>
              <a:t>Rapid</a:t>
            </a:r>
            <a:r>
              <a:rPr lang="fi-FI" dirty="0">
                <a:effectLst/>
              </a:rPr>
              <a:t> </a:t>
            </a:r>
            <a:r>
              <a:rPr lang="fi-FI" dirty="0" err="1">
                <a:effectLst/>
              </a:rPr>
              <a:t>prototyping</a:t>
            </a: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u="sng" dirty="0">
                <a:effectLst/>
                <a:hlinkClick r:id="rId6"/>
              </a:rPr>
              <a:t>https://www.google.fi/search?client=ms-android-huawei&amp;biw=360&amp;bih=275&amp;tbm=isch&amp;sa=1&amp;ei=3F-_WcyfKKjv6QTsqpngCw&amp;q=prototype&amp;oq=prototype&amp;gs_l=mobile-gws-img.3..0l3j0i30k1l2.27118.27660.0.29256.3.3.0.0.0.0.193.374.0j2.2.0....0...1.1j4.64.mobile-gws-img..1.2.371...0i13k1j0i7i30k1.204.P26IwlTnU9g#imgrc=rY8qAGVNPf_ePM</a:t>
            </a:r>
            <a:r>
              <a:rPr lang="fi-FI" dirty="0">
                <a:effectLst/>
              </a:rPr>
              <a:t>: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>Askarreltu proto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u="sng" dirty="0">
                <a:effectLst/>
                <a:hlinkClick r:id="rId7"/>
              </a:rPr>
              <a:t>http://wmblogs.wm.edu/sabennett91/innovation-and-cutting-edge-classes-challenge-my-perspectives/</a:t>
            </a: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7277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27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3009906" y="950536"/>
            <a:ext cx="6302266" cy="4911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5097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" t="399" r="24401" b="-399"/>
          <a:stretch/>
        </p:blipFill>
        <p:spPr>
          <a:xfrm>
            <a:off x="2667000" y="0"/>
            <a:ext cx="688538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9816" y="2492896"/>
            <a:ext cx="493757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b="1" dirty="0"/>
              <a:t>Voimia ja innostusta torstaille &lt;3</a:t>
            </a:r>
          </a:p>
          <a:p>
            <a:endParaRPr lang="fi-FI" sz="1600" b="1" dirty="0"/>
          </a:p>
          <a:p>
            <a:r>
              <a:rPr lang="fi-FI" sz="1600" b="1" dirty="0"/>
              <a:t>Yleensä tässä vaiheessa into on karissut </a:t>
            </a:r>
          </a:p>
          <a:p>
            <a:r>
              <a:rPr lang="fi-FI" sz="1600" b="1" dirty="0"/>
              <a:t>joiltakin – kuinka saat sen takaisin?</a:t>
            </a:r>
          </a:p>
          <a:p>
            <a:r>
              <a:rPr lang="fi-FI" sz="1600" b="1" dirty="0" err="1"/>
              <a:t>Verme</a:t>
            </a:r>
            <a:r>
              <a:rPr lang="fi-FI" sz="1600" b="1" dirty="0"/>
              <a:t>? Kortit?</a:t>
            </a:r>
          </a:p>
          <a:p>
            <a:endParaRPr lang="fi-FI" sz="1600" b="1" dirty="0"/>
          </a:p>
          <a:p>
            <a:r>
              <a:rPr lang="fi-FI" sz="1600" b="1" dirty="0"/>
              <a:t>JA PÄIVITTÄKÄÄ SIVUJANNE </a:t>
            </a:r>
          </a:p>
          <a:p>
            <a:r>
              <a:rPr lang="fi-FI" sz="1600" b="1" dirty="0"/>
              <a:t>SITESISSA! </a:t>
            </a:r>
          </a:p>
          <a:p>
            <a:r>
              <a:rPr lang="fi-FI" sz="1600" b="1" dirty="0"/>
              <a:t>ME KATSOTAAN NIITÄ VIIKOITTAIN!</a:t>
            </a:r>
          </a:p>
          <a:p>
            <a:endParaRPr lang="fi-FI" sz="1600" b="1" dirty="0"/>
          </a:p>
          <a:p>
            <a:endParaRPr lang="fi-FI" sz="1600" b="1" dirty="0"/>
          </a:p>
          <a:p>
            <a:r>
              <a:rPr lang="fi-FI" sz="1600" b="1" dirty="0" err="1"/>
              <a:t>Mä</a:t>
            </a:r>
            <a:r>
              <a:rPr lang="fi-FI" sz="1600" b="1" dirty="0"/>
              <a:t> olen niin ylpeä Teistä!</a:t>
            </a:r>
          </a:p>
          <a:p>
            <a:endParaRPr lang="fi-FI" sz="1600" b="1" dirty="0"/>
          </a:p>
          <a:p>
            <a:endParaRPr lang="fi-FI" sz="1600" b="1" dirty="0"/>
          </a:p>
          <a:p>
            <a:endParaRPr lang="fi-FI" sz="1600" b="1" dirty="0"/>
          </a:p>
          <a:p>
            <a:pPr algn="r"/>
            <a:r>
              <a:rPr lang="fi-FI" sz="1600" b="1" dirty="0"/>
              <a:t>Laura-Maija</a:t>
            </a:r>
          </a:p>
        </p:txBody>
      </p:sp>
    </p:spTree>
    <p:extLst>
      <p:ext uri="{BB962C8B-B14F-4D97-AF65-F5344CB8AC3E}">
        <p14:creationId xmlns:p14="http://schemas.microsoft.com/office/powerpoint/2010/main" val="52284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Proto innovaation kehitysprosessissa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027" y="1731963"/>
            <a:ext cx="7216421" cy="4059237"/>
          </a:xfrm>
        </p:spPr>
      </p:pic>
    </p:spTree>
    <p:extLst>
      <p:ext uri="{BB962C8B-B14F-4D97-AF65-F5344CB8AC3E}">
        <p14:creationId xmlns:p14="http://schemas.microsoft.com/office/powerpoint/2010/main" val="78560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Prototyyppi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 </a:t>
            </a:r>
            <a:r>
              <a:rPr lang="fi-FI" b="1" dirty="0">
                <a:effectLst/>
              </a:rPr>
              <a:t>Prototyyppi</a:t>
            </a:r>
            <a:r>
              <a:rPr lang="fi-FI" dirty="0">
                <a:effectLst/>
              </a:rPr>
              <a:t> tarkoittaa alkuperäistä, ensimmäistä versiota</a:t>
            </a:r>
            <a:r>
              <a:rPr lang="fi-FI" dirty="0" smtClean="0">
                <a:effectLst/>
              </a:rPr>
              <a:t>.</a:t>
            </a:r>
          </a:p>
          <a:p>
            <a:r>
              <a:rPr lang="fi-FI" dirty="0">
                <a:effectLst/>
              </a:rPr>
              <a:t>Prototyypin luominen on  menetelmä, jossa koekappale eli prototyyppi (aikainen arvio tai ”paras arvaus” lopullisesta käytännöstä tai tuotteesta) rakennetaan, testataan ja arvioidaan</a:t>
            </a:r>
            <a:r>
              <a:rPr lang="fi-FI" dirty="0" smtClean="0">
                <a:effectLst/>
              </a:rPr>
              <a:t>.</a:t>
            </a:r>
          </a:p>
          <a:p>
            <a:r>
              <a:rPr lang="fi-FI" dirty="0">
                <a:effectLst/>
              </a:rPr>
              <a:t>Suunnittele prototyyppi niin, että saat vastauksen, olisiko tuote kelvollinen markkinoille.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638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Prototypointi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>
                <a:effectLst/>
              </a:rPr>
              <a:t>Prototyypin kehittely on tärkeä osa </a:t>
            </a:r>
            <a:r>
              <a:rPr lang="fi-FI" dirty="0" err="1">
                <a:effectLst/>
              </a:rPr>
              <a:t>Start</a:t>
            </a:r>
            <a:r>
              <a:rPr lang="fi-FI" dirty="0">
                <a:effectLst/>
              </a:rPr>
              <a:t> </a:t>
            </a:r>
            <a:r>
              <a:rPr lang="fi-FI" dirty="0" err="1">
                <a:effectLst/>
              </a:rPr>
              <a:t>Up</a:t>
            </a:r>
            <a:r>
              <a:rPr lang="fi-FI" dirty="0">
                <a:effectLst/>
              </a:rPr>
              <a:t> -kokemusta, koska yleensä asiakkaiden vaatimukset eivät ole tiedossa. Potentiaalisten asiakkaiden annettaessa kokeilla tuotetta, saadaan arvokasta tietoa tuotteen tai käytännön ominaisuuksista asiakkaan näkökulmasta.</a:t>
            </a:r>
          </a:p>
          <a:p>
            <a:r>
              <a:rPr lang="fi-FI" dirty="0">
                <a:effectLst/>
              </a:rPr>
              <a:t>Prototyypin kehittely on luonteenomaisesti yrityksen ja erehdyksen kautta tapahtuva prosessi kehittelijöiden ja käyttäjien välillä.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1785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Tuotteen proto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M</a:t>
            </a:r>
            <a:r>
              <a:rPr lang="fi-FI" dirty="0" smtClean="0"/>
              <a:t>alli, joka antaa aidontuntuisen kokemuksen</a:t>
            </a:r>
          </a:p>
          <a:p>
            <a:r>
              <a:rPr lang="fi-FI" dirty="0" smtClean="0"/>
              <a:t>Pyri laadukkaaseen protoon!</a:t>
            </a:r>
          </a:p>
          <a:p>
            <a:r>
              <a:rPr lang="fi-FI" dirty="0" smtClean="0"/>
              <a:t>Proto valmistetaan konseptin aidontuntuista esittelyä ja testausta varten</a:t>
            </a:r>
          </a:p>
          <a:p>
            <a:r>
              <a:rPr lang="fi-FI" dirty="0" smtClean="0"/>
              <a:t>Joudut miettimään ensin, onko konseptinne tuote, palvelu, toimintamalli, markkinoinnin tai muu prosessi-innovaatio</a:t>
            </a:r>
          </a:p>
          <a:p>
            <a:r>
              <a:rPr lang="fi-FI" dirty="0" smtClean="0"/>
              <a:t>Jos palvelu, toimintamalli tai prosessi-innovaatio &gt;&gt; </a:t>
            </a:r>
            <a:r>
              <a:rPr lang="fi-FI" dirty="0" err="1" smtClean="0"/>
              <a:t>Blueprinting</a:t>
            </a:r>
            <a:r>
              <a:rPr lang="fi-FI" dirty="0" smtClean="0"/>
              <a:t> eli mallintaminen graafisesti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993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332657"/>
            <a:ext cx="4006014" cy="5343023"/>
          </a:xfrm>
        </p:spPr>
      </p:pic>
      <p:sp>
        <p:nvSpPr>
          <p:cNvPr id="5" name="TextBox 4"/>
          <p:cNvSpPr txBox="1"/>
          <p:nvPr/>
        </p:nvSpPr>
        <p:spPr>
          <a:xfrm>
            <a:off x="3333954" y="5949281"/>
            <a:ext cx="5497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Tuoteproto – testaan kestävyyttä, materiaaleja, värejä, </a:t>
            </a:r>
          </a:p>
          <a:p>
            <a:r>
              <a:rPr lang="fi-FI" dirty="0"/>
              <a:t>ohikulkijan kokemusta</a:t>
            </a:r>
          </a:p>
        </p:txBody>
      </p:sp>
    </p:spTree>
    <p:extLst>
      <p:ext uri="{BB962C8B-B14F-4D97-AF65-F5344CB8AC3E}">
        <p14:creationId xmlns:p14="http://schemas.microsoft.com/office/powerpoint/2010/main" val="347585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57" y="332656"/>
            <a:ext cx="6502697" cy="4898698"/>
          </a:xfrm>
        </p:spPr>
      </p:pic>
      <p:sp>
        <p:nvSpPr>
          <p:cNvPr id="5" name="TextBox 4"/>
          <p:cNvSpPr txBox="1"/>
          <p:nvPr/>
        </p:nvSpPr>
        <p:spPr>
          <a:xfrm>
            <a:off x="3287688" y="5535062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Tuoteproto testissä aidossa yhteydessä: Tarttuuko lika, häiritseekö korvat leikkiä, onko väljyys sopiva, onko materiaali hiostava?</a:t>
            </a:r>
          </a:p>
        </p:txBody>
      </p:sp>
    </p:spTree>
    <p:extLst>
      <p:ext uri="{BB962C8B-B14F-4D97-AF65-F5344CB8AC3E}">
        <p14:creationId xmlns:p14="http://schemas.microsoft.com/office/powerpoint/2010/main" val="279468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E8B826"/>
      </a:accent1>
      <a:accent2>
        <a:srgbClr val="E2CA72"/>
      </a:accent2>
      <a:accent3>
        <a:srgbClr val="BD723B"/>
      </a:accent3>
      <a:accent4>
        <a:srgbClr val="AE9376"/>
      </a:accent4>
      <a:accent5>
        <a:srgbClr val="A77F41"/>
      </a:accent5>
      <a:accent6>
        <a:srgbClr val="A1AE79"/>
      </a:accent6>
      <a:hlink>
        <a:srgbClr val="F1D06A"/>
      </a:hlink>
      <a:folHlink>
        <a:srgbClr val="EDDCA8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D5CBAF11-69B7-47EA-BC01-41F77058C2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9339</TotalTime>
  <Words>493</Words>
  <Application>Microsoft Office PowerPoint</Application>
  <PresentationFormat>Widescreen</PresentationFormat>
  <Paragraphs>92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Calisto MT</vt:lpstr>
      <vt:lpstr>Garamond</vt:lpstr>
      <vt:lpstr>Tahoma</vt:lpstr>
      <vt:lpstr>Trebuchet MS</vt:lpstr>
      <vt:lpstr>Wingdings 2</vt:lpstr>
      <vt:lpstr>Slate</vt:lpstr>
      <vt:lpstr>Proto ja prototypointi</vt:lpstr>
      <vt:lpstr>4.Rundi!</vt:lpstr>
      <vt:lpstr>PowerPoint Presentation</vt:lpstr>
      <vt:lpstr>Proto innovaation kehitysprosessissa</vt:lpstr>
      <vt:lpstr>Prototyyppi</vt:lpstr>
      <vt:lpstr>Prototypointi</vt:lpstr>
      <vt:lpstr>Tuotteen proto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Paperiproto – Toimii!</vt:lpstr>
      <vt:lpstr>Videoprotohttps://www.youtube.com/watch?v=Hoj7v0j8w6o&amp;pbjreload=10</vt:lpstr>
      <vt:lpstr>PowerPoint Presentation</vt:lpstr>
      <vt:lpstr>Christian Grönroosin (2009) mukaan palveluilla on yleisesti ottaen kolme yleisluonteista peruspiirrettä:   1. Palvelut ovat prosesseja, jotka koostuvat toiminnoista tai joukoista toimintoja. 2. Palvelut tuotetaan ja kulutetaan ainakin jossain määrin samanaikaisesti. 3. Asiakas osallistuu ainakin jossain määrin palvelun tuotantoprosessiin kanssatuottajana. (Grönroos 2009, 79.) </vt:lpstr>
      <vt:lpstr>Palveluinnovaatiot?</vt:lpstr>
      <vt:lpstr>Palvelun sisällön keskeiset elementit</vt:lpstr>
      <vt:lpstr>Palvelun sisällön keskeiset elementit</vt:lpstr>
      <vt:lpstr>Palvelun Blueprinting: Näytä palvelun prototyyppi  polkuina asiakkaan näkökulmasta</vt:lpstr>
      <vt:lpstr>PowerPoint Presentation</vt:lpstr>
      <vt:lpstr>Palvelutuokiot palvelupolulla.</vt:lpstr>
      <vt:lpstr>PowerPoint Presentation</vt:lpstr>
      <vt:lpstr>Tuotteistamisen asteet</vt:lpstr>
      <vt:lpstr>Lähteet</vt:lpstr>
      <vt:lpstr>PowerPoint Presentation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29</cp:revision>
  <cp:lastPrinted>2016-11-10T10:44:06Z</cp:lastPrinted>
  <dcterms:created xsi:type="dcterms:W3CDTF">2016-11-09T12:08:47Z</dcterms:created>
  <dcterms:modified xsi:type="dcterms:W3CDTF">2017-09-18T10:09:36Z</dcterms:modified>
</cp:coreProperties>
</file>