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1"/>
  </p:notesMasterIdLst>
  <p:handoutMasterIdLst>
    <p:handoutMasterId r:id="rId22"/>
  </p:handoutMasterIdLst>
  <p:sldIdLst>
    <p:sldId id="283" r:id="rId2"/>
    <p:sldId id="334" r:id="rId3"/>
    <p:sldId id="335" r:id="rId4"/>
    <p:sldId id="316" r:id="rId5"/>
    <p:sldId id="291" r:id="rId6"/>
    <p:sldId id="336" r:id="rId7"/>
    <p:sldId id="288" r:id="rId8"/>
    <p:sldId id="332" r:id="rId9"/>
    <p:sldId id="297" r:id="rId10"/>
    <p:sldId id="305" r:id="rId11"/>
    <p:sldId id="337" r:id="rId12"/>
    <p:sldId id="328" r:id="rId13"/>
    <p:sldId id="308" r:id="rId14"/>
    <p:sldId id="309" r:id="rId15"/>
    <p:sldId id="311" r:id="rId16"/>
    <p:sldId id="312" r:id="rId17"/>
    <p:sldId id="314" r:id="rId18"/>
    <p:sldId id="293" r:id="rId19"/>
    <p:sldId id="280" r:id="rId20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 userDrawn="1">
          <p15:clr>
            <a:srgbClr val="A4A3A4"/>
          </p15:clr>
        </p15:guide>
        <p15:guide id="2" pos="499" userDrawn="1">
          <p15:clr>
            <a:srgbClr val="A4A3A4"/>
          </p15:clr>
        </p15:guide>
        <p15:guide id="3" pos="5760" userDrawn="1">
          <p15:clr>
            <a:srgbClr val="A4A3A4"/>
          </p15:clr>
        </p15:guide>
        <p15:guide id="4" pos="2880">
          <p15:clr>
            <a:srgbClr val="A4A3A4"/>
          </p15:clr>
        </p15:guide>
        <p15:guide id="5" pos="5327">
          <p15:clr>
            <a:srgbClr val="A4A3A4"/>
          </p15:clr>
        </p15:guide>
        <p15:guide id="6" pos="29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CCFF"/>
    <a:srgbClr val="EE8216"/>
    <a:srgbClr val="323232"/>
    <a:srgbClr val="282828"/>
    <a:srgbClr val="F0F0F0"/>
    <a:srgbClr val="EAEAEA"/>
    <a:srgbClr val="767878"/>
    <a:srgbClr val="4F5150"/>
    <a:srgbClr val="4448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 autoAdjust="0"/>
    <p:restoredTop sz="96667" autoAdjust="0"/>
  </p:normalViewPr>
  <p:slideViewPr>
    <p:cSldViewPr snapToGrid="0" showGuides="1">
      <p:cViewPr varScale="1">
        <p:scale>
          <a:sx n="71" d="100"/>
          <a:sy n="71" d="100"/>
        </p:scale>
        <p:origin x="1356" y="60"/>
      </p:cViewPr>
      <p:guideLst>
        <p:guide orient="horz" pos="164"/>
        <p:guide pos="499"/>
        <p:guide pos="5760"/>
        <p:guide pos="2880"/>
        <p:guide pos="5327"/>
        <p:guide pos="29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7035396B-0CCB-4525-82C3-74449B81E493}" type="datetime1">
              <a:rPr lang="en-US"/>
              <a:pPr>
                <a:defRPr/>
              </a:pPr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5CA3E485-D739-4876-9E5A-5548085B7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66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AA75C00-A36C-49A1-B7C6-B5508F07070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94060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sosceles Triangle 10"/>
          <p:cNvSpPr>
            <a:spLocks noChangeArrowheads="1"/>
          </p:cNvSpPr>
          <p:nvPr userDrawn="1"/>
        </p:nvSpPr>
        <p:spPr bwMode="auto">
          <a:xfrm>
            <a:off x="8501063" y="4127500"/>
            <a:ext cx="274637" cy="185738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i-FI">
              <a:latin typeface="Arial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 userDrawn="1"/>
        </p:nvSpPr>
        <p:spPr bwMode="auto">
          <a:xfrm>
            <a:off x="8634413" y="4144963"/>
            <a:ext cx="509587" cy="211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i-FI">
              <a:latin typeface="Arial" charset="0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6"/>
          <a:stretch>
            <a:fillRect/>
          </a:stretch>
        </p:blipFill>
        <p:spPr bwMode="auto">
          <a:xfrm>
            <a:off x="0" y="3984625"/>
            <a:ext cx="9144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Kuva 13" descr="nauhat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5"/>
          <a:stretch>
            <a:fillRect/>
          </a:stretch>
        </p:blipFill>
        <p:spPr bwMode="auto">
          <a:xfrm>
            <a:off x="5621338" y="377825"/>
            <a:ext cx="35226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846763"/>
            <a:ext cx="146526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217299692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25305065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4134878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0117160"/>
      </p:ext>
    </p:extLst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1672104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7DA56-9BEA-4548-A468-6CD2D1BA8DF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8046821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Esittäjän/esityksen 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AEAC18D-B76E-4C0F-8B38-57674427506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5801275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defRPr sz="100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4C181461-DE47-4FBB-B408-32DB6D85658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1102955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22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95416177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39744516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50614523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846763"/>
            <a:ext cx="14652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0269251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9" descr="nauha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6"/>
          <a:stretch>
            <a:fillRect/>
          </a:stretch>
        </p:blipFill>
        <p:spPr bwMode="auto"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605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68BB053-BFC9-45DD-A525-08C3B46FB62E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i-FI"/>
          </a:p>
        </p:txBody>
      </p:sp>
      <p:pic>
        <p:nvPicPr>
          <p:cNvPr id="1033" name="Picture 3" descr="Metropolia_RGB_v02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5592763"/>
            <a:ext cx="12303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ＭＳ Ｐゴシック" pitchFamily="34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323232"/>
          </a:solidFill>
          <a:latin typeface="Arial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ＭＳ Ｐゴシック" pitchFamily="34" charset="-128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ＭＳ Ｐゴシック" pitchFamily="34" charset="-128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ＭＳ Ｐゴシック" pitchFamily="34" charset="-128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ＭＳ Ｐゴシック" pitchFamily="34" charset="-128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ＭＳ Ｐゴシック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1675" y="4187825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fi-FI" b="1" dirty="0" smtClean="0"/>
              <a:t>Mistä tunnistan innovaation?</a:t>
            </a:r>
            <a:br>
              <a:rPr lang="fi-FI" b="1" dirty="0" smtClean="0"/>
            </a:br>
            <a:r>
              <a:rPr lang="fi-FI" b="1" spc="300" dirty="0" smtClean="0">
                <a:ea typeface="+mj-ea"/>
              </a:rPr>
              <a:t/>
            </a:r>
            <a:br>
              <a:rPr lang="fi-FI" b="1" spc="300" dirty="0" smtClean="0">
                <a:ea typeface="+mj-ea"/>
              </a:rPr>
            </a:br>
            <a:r>
              <a:rPr lang="fi-FI" sz="1400" b="1" spc="0" dirty="0" smtClean="0">
                <a:ea typeface="+mj-ea"/>
              </a:rPr>
              <a:t>Juha Järvinen</a:t>
            </a:r>
            <a:br>
              <a:rPr lang="fi-FI" sz="1400" b="1" spc="0" dirty="0" smtClean="0">
                <a:ea typeface="+mj-ea"/>
              </a:rPr>
            </a:br>
            <a:r>
              <a:rPr lang="fi-FI" sz="1200" spc="0" dirty="0" smtClean="0">
                <a:ea typeface="+mj-ea"/>
              </a:rPr>
              <a:t>asiantuntija, innovaatiot</a:t>
            </a:r>
            <a:r>
              <a:rPr lang="fi-FI" b="1" spc="0" dirty="0" smtClean="0">
                <a:ea typeface="+mj-ea"/>
              </a:rPr>
              <a:t/>
            </a:r>
            <a:br>
              <a:rPr lang="fi-FI" b="1" spc="0" dirty="0" smtClean="0">
                <a:ea typeface="+mj-ea"/>
              </a:rPr>
            </a:br>
            <a:r>
              <a:rPr lang="fi-FI" sz="2000" b="1" spc="0" dirty="0" smtClean="0">
                <a:ea typeface="+mj-ea"/>
              </a:rPr>
              <a:t/>
            </a:r>
            <a:br>
              <a:rPr lang="fi-FI" sz="2000" b="1" spc="0" dirty="0" smtClean="0">
                <a:ea typeface="+mj-ea"/>
              </a:rPr>
            </a:br>
            <a:endParaRPr lang="fi-FI" sz="2000" spc="0" dirty="0">
              <a:ea typeface="+mj-ea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>
            <a:off x="7019772" y="5364439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/>
              <a:t>Kuva.</a:t>
            </a:r>
            <a:endParaRPr lang="fi-FI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76748"/>
            <a:ext cx="6400800" cy="4572000"/>
          </a:xfrm>
          <a:prstGeom prst="rect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724150" y="3414028"/>
            <a:ext cx="2939779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fi-FI" sz="1800" dirty="0" err="1" smtClean="0">
                <a:latin typeface="+mn-lt"/>
              </a:rPr>
              <a:t>Brownie</a:t>
            </a:r>
            <a:r>
              <a:rPr lang="fi-FI" sz="1800" dirty="0" smtClean="0">
                <a:latin typeface="+mn-lt"/>
              </a:rPr>
              <a:t> </a:t>
            </a:r>
            <a:r>
              <a:rPr lang="fi-FI" sz="1800" b="1" dirty="0" err="1" smtClean="0">
                <a:latin typeface="+mn-lt"/>
              </a:rPr>
              <a:t>Wise</a:t>
            </a:r>
            <a:r>
              <a:rPr lang="fi-FI" sz="1800" dirty="0" smtClean="0">
                <a:latin typeface="+mn-lt"/>
              </a:rPr>
              <a:t> (1913-1992)</a:t>
            </a:r>
            <a:endParaRPr lang="fi-FI" sz="18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091" y="3395663"/>
            <a:ext cx="2465362" cy="24955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4" name="Elbow Connector 13"/>
          <p:cNvCxnSpPr>
            <a:stCxn id="9" idx="0"/>
          </p:cNvCxnSpPr>
          <p:nvPr/>
        </p:nvCxnSpPr>
        <p:spPr bwMode="auto">
          <a:xfrm rot="16200000" flipV="1">
            <a:off x="6093542" y="2469433"/>
            <a:ext cx="395288" cy="1457172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222509" y="2799872"/>
            <a:ext cx="14414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i-FI" sz="1800" b="1" dirty="0" smtClean="0">
                <a:latin typeface="+mn-lt"/>
              </a:rPr>
              <a:t>Stanley Co.</a:t>
            </a:r>
            <a:endParaRPr lang="fi-FI" sz="1800" b="1" dirty="0">
              <a:latin typeface="+mn-lt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464025" y="3393298"/>
            <a:ext cx="818865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</a:t>
            </a:r>
            <a:r>
              <a:rPr lang="fi-FI" sz="2000" b="1" dirty="0">
                <a:latin typeface="+mn-lt"/>
              </a:rPr>
              <a:t>: omaperäinen, </a:t>
            </a:r>
            <a:r>
              <a:rPr lang="fi-FI" sz="2000" b="1" dirty="0" smtClean="0">
                <a:latin typeface="+mn-lt"/>
              </a:rPr>
              <a:t>uusi parannus</a:t>
            </a:r>
          </a:p>
          <a:p>
            <a:pPr algn="ctr"/>
            <a:r>
              <a:rPr lang="fi-FI" sz="2000" b="1" dirty="0" smtClean="0">
                <a:latin typeface="+mn-lt"/>
              </a:rPr>
              <a:t>olemassa olevaan tuotteeseen ja liiketoimintamalli</a:t>
            </a:r>
            <a:endParaRPr lang="fi-FI" sz="2000" b="1" dirty="0">
              <a:latin typeface="+mn-lt"/>
            </a:endParaRPr>
          </a:p>
        </p:txBody>
      </p:sp>
      <p:pic>
        <p:nvPicPr>
          <p:cNvPr id="12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411" y="128943"/>
            <a:ext cx="1529919" cy="2003465"/>
          </a:xfrm>
          <a:prstGeom prst="rect">
            <a:avLst/>
          </a:prstGeom>
        </p:spPr>
      </p:pic>
      <p:sp>
        <p:nvSpPr>
          <p:cNvPr id="13" name="Tekstiruutu 2"/>
          <p:cNvSpPr txBox="1"/>
          <p:nvPr/>
        </p:nvSpPr>
        <p:spPr>
          <a:xfrm>
            <a:off x="3735001" y="128943"/>
            <a:ext cx="164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Earl</a:t>
            </a:r>
            <a:r>
              <a:rPr lang="fi-FI" sz="18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fi-FI" sz="1800" b="1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Tupper</a:t>
            </a:r>
            <a:endParaRPr lang="fi-FI" sz="1800" b="1" dirty="0" smtClean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fi-FI" sz="18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1907-1983</a:t>
            </a:r>
            <a:endParaRPr lang="fi-FI" sz="18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kstiruutu 3"/>
          <p:cNvSpPr txBox="1"/>
          <p:nvPr/>
        </p:nvSpPr>
        <p:spPr>
          <a:xfrm>
            <a:off x="7019772" y="5927070"/>
            <a:ext cx="1356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Kuva © </a:t>
            </a:r>
            <a:r>
              <a:rPr lang="fi-FI" sz="1000" dirty="0" err="1" smtClean="0">
                <a:latin typeface="+mn-lt"/>
              </a:rPr>
              <a:t>Tupperware</a:t>
            </a:r>
            <a:r>
              <a:rPr lang="fi-FI" sz="1000" dirty="0" smtClean="0">
                <a:latin typeface="+mn-lt"/>
              </a:rPr>
              <a:t>.</a:t>
            </a:r>
            <a:endParaRPr lang="fi-FI" sz="1000" dirty="0">
              <a:latin typeface="+mn-lt"/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362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9" name="Pyöristetty suorakulmio 8"/>
          <p:cNvSpPr/>
          <p:nvPr/>
        </p:nvSpPr>
        <p:spPr bwMode="auto">
          <a:xfrm>
            <a:off x="2373636" y="1233882"/>
            <a:ext cx="1973766" cy="64677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Idea</a:t>
            </a:r>
          </a:p>
        </p:txBody>
      </p:sp>
      <p:sp>
        <p:nvSpPr>
          <p:cNvPr id="10" name="Pyöristetty suorakulmio 9"/>
          <p:cNvSpPr/>
          <p:nvPr/>
        </p:nvSpPr>
        <p:spPr bwMode="auto">
          <a:xfrm>
            <a:off x="4759996" y="1233882"/>
            <a:ext cx="2512363" cy="646771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sz="2200" b="1" dirty="0" err="1" smtClean="0"/>
              <a:t>Konkretia</a:t>
            </a:r>
            <a:endParaRPr lang="fi-FI" sz="2200" b="1" dirty="0">
              <a:solidFill>
                <a:schemeClr val="bg1"/>
              </a:solidFill>
              <a:ea typeface="ＭＳ Ｐゴシック" pitchFamily="48" charset="-128"/>
            </a:endParaRPr>
          </a:p>
        </p:txBody>
      </p:sp>
      <p:sp>
        <p:nvSpPr>
          <p:cNvPr id="11" name="Tekstiruutu 10"/>
          <p:cNvSpPr txBox="1"/>
          <p:nvPr/>
        </p:nvSpPr>
        <p:spPr>
          <a:xfrm>
            <a:off x="4311650" y="1327150"/>
            <a:ext cx="49847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+</a:t>
            </a:r>
          </a:p>
        </p:txBody>
      </p:sp>
      <p:sp>
        <p:nvSpPr>
          <p:cNvPr id="12" name="Pyöristetty suorakulmio 11">
            <a:hlinkHover r:id="" action="ppaction://noaction"/>
          </p:cNvPr>
          <p:cNvSpPr/>
          <p:nvPr/>
        </p:nvSpPr>
        <p:spPr bwMode="auto">
          <a:xfrm>
            <a:off x="1837915" y="2683631"/>
            <a:ext cx="1973766" cy="64677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 smtClean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Keksintö</a:t>
            </a:r>
            <a:endParaRPr lang="fi-FI" b="1" dirty="0">
              <a:solidFill>
                <a:schemeClr val="accent4">
                  <a:lumMod val="85000"/>
                  <a:lumOff val="15000"/>
                </a:schemeClr>
              </a:solidFill>
              <a:ea typeface="ＭＳ Ｐゴシック" pitchFamily="48" charset="-128"/>
            </a:endParaRPr>
          </a:p>
        </p:txBody>
      </p:sp>
      <p:sp>
        <p:nvSpPr>
          <p:cNvPr id="13" name="Pyöristetty suorakulmio 12"/>
          <p:cNvSpPr/>
          <p:nvPr/>
        </p:nvSpPr>
        <p:spPr bwMode="auto">
          <a:xfrm>
            <a:off x="4332534" y="2683631"/>
            <a:ext cx="2939825" cy="646771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sz="2200" b="1" dirty="0" smtClean="0">
                <a:solidFill>
                  <a:schemeClr val="bg1"/>
                </a:solidFill>
                <a:ea typeface="ＭＳ Ｐゴシック" pitchFamily="48" charset="-128"/>
              </a:rPr>
              <a:t>Kaupallistaminen*</a:t>
            </a:r>
            <a:endParaRPr lang="fi-FI" sz="2200" b="1" dirty="0">
              <a:solidFill>
                <a:schemeClr val="bg1"/>
              </a:solidFill>
              <a:ea typeface="ＭＳ Ｐゴシック" pitchFamily="48" charset="-128"/>
            </a:endParaRPr>
          </a:p>
        </p:txBody>
      </p:sp>
      <p:sp>
        <p:nvSpPr>
          <p:cNvPr id="14" name="Tekstiruutu 13"/>
          <p:cNvSpPr txBox="1"/>
          <p:nvPr/>
        </p:nvSpPr>
        <p:spPr>
          <a:xfrm>
            <a:off x="4311650" y="2073275"/>
            <a:ext cx="4984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=</a:t>
            </a:r>
          </a:p>
        </p:txBody>
      </p:sp>
      <p:sp>
        <p:nvSpPr>
          <p:cNvPr id="15" name="Tekstiruutu 14"/>
          <p:cNvSpPr txBox="1"/>
          <p:nvPr/>
        </p:nvSpPr>
        <p:spPr>
          <a:xfrm>
            <a:off x="3844925" y="2776538"/>
            <a:ext cx="4968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+</a:t>
            </a:r>
          </a:p>
        </p:txBody>
      </p:sp>
      <p:sp>
        <p:nvSpPr>
          <p:cNvPr id="18" name="Tekstiruutu 17"/>
          <p:cNvSpPr txBox="1"/>
          <p:nvPr/>
        </p:nvSpPr>
        <p:spPr>
          <a:xfrm>
            <a:off x="4311650" y="3471863"/>
            <a:ext cx="4984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i-FI" b="1" dirty="0">
                <a:latin typeface="+mn-lt"/>
              </a:rPr>
              <a:t>=</a:t>
            </a:r>
          </a:p>
        </p:txBody>
      </p:sp>
      <p:sp>
        <p:nvSpPr>
          <p:cNvPr id="19" name="Pyöristetty suorakulmio 18"/>
          <p:cNvSpPr/>
          <p:nvPr/>
        </p:nvSpPr>
        <p:spPr bwMode="auto">
          <a:xfrm>
            <a:off x="3090949" y="4081901"/>
            <a:ext cx="2939825" cy="64677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fi-FI" b="1" dirty="0" smtClean="0">
                <a:solidFill>
                  <a:schemeClr val="accent4">
                    <a:lumMod val="85000"/>
                    <a:lumOff val="15000"/>
                  </a:schemeClr>
                </a:solidFill>
                <a:ea typeface="ＭＳ Ｐゴシック" pitchFamily="48" charset="-128"/>
              </a:rPr>
              <a:t>Innovaatio</a:t>
            </a:r>
            <a:endParaRPr lang="fi-FI" b="1" dirty="0">
              <a:solidFill>
                <a:schemeClr val="accent4">
                  <a:lumMod val="85000"/>
                  <a:lumOff val="15000"/>
                </a:schemeClr>
              </a:solidFill>
              <a:ea typeface="ＭＳ Ｐゴシック" pitchFamily="48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012" y="5186704"/>
            <a:ext cx="781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=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riittävän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omaperäinen</a:t>
            </a:r>
            <a:r>
              <a:rPr lang="en-US" sz="1600" b="1" dirty="0" smtClean="0">
                <a:latin typeface="+mn-lt"/>
              </a:rPr>
              <a:t>, </a:t>
            </a:r>
            <a:r>
              <a:rPr lang="en-US" sz="1600" b="1" dirty="0" err="1" smtClean="0">
                <a:latin typeface="+mn-lt"/>
              </a:rPr>
              <a:t>uusi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ja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tärkeä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tulos</a:t>
            </a:r>
            <a:r>
              <a:rPr lang="en-US" sz="1600" b="1" dirty="0" smtClean="0">
                <a:latin typeface="+mn-lt"/>
              </a:rPr>
              <a:t>/</a:t>
            </a:r>
            <a:r>
              <a:rPr lang="en-US" sz="1600" b="1" dirty="0" err="1" smtClean="0">
                <a:latin typeface="+mn-lt"/>
              </a:rPr>
              <a:t>parannus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dirty="0" err="1" smtClean="0">
                <a:latin typeface="+mn-lt"/>
              </a:rPr>
              <a:t>jolla</a:t>
            </a:r>
            <a:r>
              <a:rPr lang="en-US" sz="1600" dirty="0" smtClean="0">
                <a:latin typeface="+mn-lt"/>
              </a:rPr>
              <a:t> on </a:t>
            </a:r>
            <a:r>
              <a:rPr lang="en-US" sz="1600" dirty="0" err="1" smtClean="0">
                <a:latin typeface="+mn-lt"/>
              </a:rPr>
              <a:t>markkinoita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ja</a:t>
            </a:r>
            <a:r>
              <a:rPr lang="en-US" sz="1600" dirty="0" smtClean="0">
                <a:latin typeface="+mn-lt"/>
              </a:rPr>
              <a:t>/tai</a:t>
            </a:r>
          </a:p>
          <a:p>
            <a:pPr algn="ctr"/>
            <a:r>
              <a:rPr lang="en-US" sz="1600" dirty="0" err="1" smtClean="0">
                <a:latin typeface="+mn-lt"/>
              </a:rPr>
              <a:t>joka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muutoin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hyödyttää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yhteiskuntaa</a:t>
            </a:r>
            <a:r>
              <a:rPr lang="en-US" sz="1600" dirty="0" smtClean="0">
                <a:latin typeface="+mn-lt"/>
              </a:rPr>
              <a:t>.</a:t>
            </a:r>
            <a:endParaRPr lang="fi-FI" sz="16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7054" y="5870006"/>
            <a:ext cx="2357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+mn-lt"/>
              </a:rPr>
              <a:t>*) Tai muu </a:t>
            </a:r>
            <a:r>
              <a:rPr lang="fi-FI" sz="1400" b="1" dirty="0" smtClean="0">
                <a:latin typeface="+mn-lt"/>
              </a:rPr>
              <a:t>hyödyntäminen</a:t>
            </a:r>
            <a:endParaRPr lang="fi-FI" sz="1400" b="1" dirty="0">
              <a:latin typeface="+mn-lt"/>
            </a:endParaRPr>
          </a:p>
        </p:txBody>
      </p:sp>
      <p:cxnSp>
        <p:nvCxnSpPr>
          <p:cNvPr id="8" name="Suora yhdysviiva 7"/>
          <p:cNvCxnSpPr/>
          <p:nvPr/>
        </p:nvCxnSpPr>
        <p:spPr bwMode="auto">
          <a:xfrm flipH="1">
            <a:off x="2151332" y="1560945"/>
            <a:ext cx="34248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  <p:sp>
        <p:nvSpPr>
          <p:cNvPr id="21" name="Tekstiruutu 20"/>
          <p:cNvSpPr txBox="1"/>
          <p:nvPr/>
        </p:nvSpPr>
        <p:spPr>
          <a:xfrm>
            <a:off x="238629" y="1249490"/>
            <a:ext cx="19720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>
                <a:latin typeface="+mn-lt"/>
              </a:rPr>
              <a:t>Oivallus, uusi ajatus:</a:t>
            </a:r>
          </a:p>
          <a:p>
            <a:r>
              <a:rPr lang="fi-FI" sz="1400" b="1" dirty="0" smtClean="0">
                <a:latin typeface="+mn-lt"/>
              </a:rPr>
              <a:t>”olisipa hienoa, jos</a:t>
            </a:r>
          </a:p>
          <a:p>
            <a:r>
              <a:rPr lang="fi-FI" sz="1400" b="1" dirty="0">
                <a:latin typeface="+mn-lt"/>
              </a:rPr>
              <a:t>s</a:t>
            </a:r>
            <a:r>
              <a:rPr lang="fi-FI" sz="1400" b="1" dirty="0" smtClean="0">
                <a:latin typeface="+mn-lt"/>
              </a:rPr>
              <a:t>en sijaan, että on…</a:t>
            </a:r>
          </a:p>
          <a:p>
            <a:r>
              <a:rPr lang="fi-FI" sz="1400" b="1" dirty="0">
                <a:latin typeface="+mn-lt"/>
              </a:rPr>
              <a:t>o</a:t>
            </a:r>
            <a:r>
              <a:rPr lang="fi-FI" sz="1400" b="1" dirty="0" smtClean="0">
                <a:latin typeface="+mn-lt"/>
              </a:rPr>
              <a:t>lisikin…”</a:t>
            </a:r>
            <a:endParaRPr lang="fi-FI" sz="1400" b="1" dirty="0">
              <a:latin typeface="+mn-lt"/>
            </a:endParaRPr>
          </a:p>
        </p:txBody>
      </p:sp>
      <p:cxnSp>
        <p:nvCxnSpPr>
          <p:cNvPr id="25" name="Suora yhdysviiva 24"/>
          <p:cNvCxnSpPr>
            <a:endCxn id="27" idx="2"/>
          </p:cNvCxnSpPr>
          <p:nvPr/>
        </p:nvCxnSpPr>
        <p:spPr bwMode="auto">
          <a:xfrm flipV="1">
            <a:off x="7132169" y="1112420"/>
            <a:ext cx="354270" cy="4423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  <p:sp>
        <p:nvSpPr>
          <p:cNvPr id="27" name="Tekstiruutu 26"/>
          <p:cNvSpPr txBox="1"/>
          <p:nvPr/>
        </p:nvSpPr>
        <p:spPr>
          <a:xfrm>
            <a:off x="6396237" y="589200"/>
            <a:ext cx="2180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400" b="1" dirty="0" smtClean="0">
                <a:latin typeface="+mn-lt"/>
              </a:rPr>
              <a:t>”Senhän voisi toteuttaa</a:t>
            </a:r>
          </a:p>
          <a:p>
            <a:pPr algn="r"/>
            <a:r>
              <a:rPr lang="fi-FI" sz="1400" b="1" dirty="0" smtClean="0">
                <a:latin typeface="+mn-lt"/>
              </a:rPr>
              <a:t>niin, että…”</a:t>
            </a:r>
            <a:endParaRPr lang="fi-FI" sz="1400" b="1" dirty="0">
              <a:latin typeface="+mn-lt"/>
            </a:endParaRPr>
          </a:p>
        </p:txBody>
      </p:sp>
      <p:cxnSp>
        <p:nvCxnSpPr>
          <p:cNvPr id="30" name="Suora yhdysviiva 29"/>
          <p:cNvCxnSpPr/>
          <p:nvPr/>
        </p:nvCxnSpPr>
        <p:spPr bwMode="auto">
          <a:xfrm flipH="1">
            <a:off x="1447800" y="3030107"/>
            <a:ext cx="561358" cy="5028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  <p:sp>
        <p:nvSpPr>
          <p:cNvPr id="31" name="Tekstiruutu 30"/>
          <p:cNvSpPr txBox="1"/>
          <p:nvPr/>
        </p:nvSpPr>
        <p:spPr>
          <a:xfrm>
            <a:off x="206460" y="3604847"/>
            <a:ext cx="358143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400" b="1" dirty="0" smtClean="0">
                <a:latin typeface="+mn-lt"/>
              </a:rPr>
              <a:t>Uusi</a:t>
            </a:r>
            <a:r>
              <a:rPr lang="fi-FI" sz="1400" b="1" dirty="0">
                <a:latin typeface="+mn-lt"/>
              </a:rPr>
              <a:t>, </a:t>
            </a:r>
            <a:r>
              <a:rPr lang="fi-FI" sz="1400" b="1" dirty="0" smtClean="0">
                <a:latin typeface="+mn-lt"/>
              </a:rPr>
              <a:t>keksinnöllinen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400" b="1" dirty="0" smtClean="0">
                <a:latin typeface="+mn-lt"/>
              </a:rPr>
              <a:t>Teollisesti käyttökelpoinen,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i-FI" sz="1400" b="1" dirty="0" smtClean="0">
                <a:latin typeface="+mn-lt"/>
              </a:rPr>
              <a:t>Tekninen, esim.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400" b="1" dirty="0" smtClean="0">
                <a:latin typeface="+mn-lt"/>
              </a:rPr>
              <a:t>Menetelmä</a:t>
            </a:r>
            <a:endParaRPr lang="fi-FI" sz="1400" b="1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400" b="1" dirty="0" smtClean="0">
                <a:latin typeface="+mn-lt"/>
              </a:rPr>
              <a:t>laite</a:t>
            </a:r>
            <a:r>
              <a:rPr lang="fi-FI" sz="1400" b="1" dirty="0">
                <a:latin typeface="+mn-lt"/>
              </a:rPr>
              <a:t>, </a:t>
            </a:r>
            <a:r>
              <a:rPr lang="fi-FI" sz="1400" b="1" dirty="0" smtClean="0">
                <a:latin typeface="+mn-lt"/>
              </a:rPr>
              <a:t>tuote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400" b="1" dirty="0" smtClean="0">
                <a:latin typeface="+mn-lt"/>
              </a:rPr>
              <a:t>uusi käyttötapa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400" b="1" dirty="0" smtClean="0">
                <a:latin typeface="+mn-lt"/>
              </a:rPr>
              <a:t>&gt; </a:t>
            </a:r>
            <a:r>
              <a:rPr lang="fi-FI" sz="1400" b="1" u="sng" dirty="0" smtClean="0">
                <a:latin typeface="+mn-lt"/>
              </a:rPr>
              <a:t>Idea</a:t>
            </a:r>
            <a:r>
              <a:rPr lang="fi-FI" sz="1400" b="1" dirty="0" smtClean="0">
                <a:latin typeface="+mn-lt"/>
              </a:rPr>
              <a:t> ei siis ole vielä keksintö!</a:t>
            </a:r>
            <a:endParaRPr lang="fi-FI" sz="1400" b="1" dirty="0">
              <a:latin typeface="+mn-lt"/>
            </a:endParaRPr>
          </a:p>
        </p:txBody>
      </p:sp>
      <p:sp>
        <p:nvSpPr>
          <p:cNvPr id="7" name="Tekstiruutu 6"/>
          <p:cNvSpPr txBox="1"/>
          <p:nvPr/>
        </p:nvSpPr>
        <p:spPr>
          <a:xfrm>
            <a:off x="262161" y="2192108"/>
            <a:ext cx="2887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>
                <a:latin typeface="+mn-lt"/>
              </a:rPr>
              <a:t>”Tämä tuloshan voi olla jopa…”</a:t>
            </a:r>
            <a:endParaRPr lang="fi-FI" sz="1400" b="1" dirty="0">
              <a:latin typeface="+mn-lt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790575" y="329885"/>
            <a:ext cx="31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latin typeface="+mn-lt"/>
              </a:rPr>
              <a:t>M</a:t>
            </a:r>
            <a:r>
              <a:rPr lang="fi-FI" b="1" dirty="0" smtClean="0">
                <a:latin typeface="+mn-lt"/>
              </a:rPr>
              <a:t>ikä</a:t>
            </a:r>
            <a:r>
              <a:rPr lang="fi-FI" dirty="0" smtClean="0">
                <a:latin typeface="+mn-lt"/>
              </a:rPr>
              <a:t> </a:t>
            </a:r>
            <a:r>
              <a:rPr lang="fi-FI" b="1" dirty="0" smtClean="0">
                <a:latin typeface="+mn-lt"/>
              </a:rPr>
              <a:t>on innovaatio?</a:t>
            </a:r>
            <a:endParaRPr lang="fi-FI" b="1" dirty="0">
              <a:latin typeface="+mn-lt"/>
            </a:endParaRPr>
          </a:p>
        </p:txBody>
      </p:sp>
      <p:sp>
        <p:nvSpPr>
          <p:cNvPr id="26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4936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9" grpId="0" animBg="1"/>
      <p:bldP spid="16" grpId="0"/>
      <p:bldP spid="3" grpId="0"/>
      <p:bldP spid="21" grpId="0"/>
      <p:bldP spid="27" grpId="0"/>
      <p:bldP spid="31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11" name="TextBox 6"/>
          <p:cNvSpPr txBox="1"/>
          <p:nvPr/>
        </p:nvSpPr>
        <p:spPr>
          <a:xfrm>
            <a:off x="464025" y="3393298"/>
            <a:ext cx="818865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Innovaatioaihioiden tarkistuslista</a:t>
            </a:r>
            <a:endParaRPr lang="fi-FI" sz="2000" b="1" dirty="0">
              <a:latin typeface="+mn-lt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544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92163" y="260350"/>
            <a:ext cx="766603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i-FI" sz="2800" b="1" kern="0" spc="100" dirty="0">
                <a:solidFill>
                  <a:srgbClr val="000000"/>
                </a:solidFill>
                <a:latin typeface="+mj-lt"/>
              </a:rPr>
              <a:t>T</a:t>
            </a:r>
            <a:r>
              <a:rPr lang="fi-FI" sz="2800" b="1" kern="0" spc="1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arkistuslista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000" b="1" dirty="0" smtClean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Mikä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 se on?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i-FI" b="1" dirty="0">
              <a:solidFill>
                <a:srgbClr val="000000"/>
              </a:solidFill>
              <a:latin typeface="+mj-lt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Minkä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 ongelman se ratkaisee? (paremmin kuin kilpailijas</a:t>
            </a:r>
            <a:r>
              <a:rPr lang="fi-FI" dirty="0" smtClean="0">
                <a:solidFill>
                  <a:srgbClr val="000000"/>
                </a:solidFill>
                <a:latin typeface="+mj-lt"/>
              </a:rPr>
              <a:t>i)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dirty="0" smtClean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Miksi 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sitä tarvitaan?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dirty="0" smtClean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Kenelle 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se on tarkoitettu, </a:t>
            </a:r>
            <a:r>
              <a:rPr lang="fi-FI" b="1" dirty="0">
                <a:solidFill>
                  <a:srgbClr val="000000"/>
                </a:solidFill>
                <a:latin typeface="+mj-lt"/>
              </a:rPr>
              <a:t>m</a:t>
            </a: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ikä 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on kohderyhmäsi?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Millaiset 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markkinat sillä on? </a:t>
            </a: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Kuka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 sitä markkinoisi?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i-FI" dirty="0">
              <a:solidFill>
                <a:srgbClr val="000000"/>
              </a:solidFill>
              <a:latin typeface="+mj-lt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Ketkä ovat </a:t>
            </a: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kilpailijoitasi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?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i-FI" sz="200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2238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90575" y="260350"/>
            <a:ext cx="766603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i-FI" sz="2800" b="1" kern="0" spc="100" dirty="0">
                <a:solidFill>
                  <a:srgbClr val="000000"/>
                </a:solidFill>
                <a:latin typeface="+mj-lt"/>
              </a:rPr>
              <a:t>T</a:t>
            </a:r>
            <a:r>
              <a:rPr lang="fi-FI" sz="2800" b="1" kern="0" spc="1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arkistuslista</a:t>
            </a:r>
            <a:endParaRPr lang="fi-FI" sz="2800" b="1" kern="0" spc="1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000" b="1" dirty="0" smtClean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Voiko sitä käyttää eri maissa, kulttuureissa ja markkinoilla ilman suurempi (kalliita) muutoksia?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Kuka sitä valmistaisi ja missä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? 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0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kannattaako perustaa omaa valmistusta vai hankkia se jostakin muualta?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i-FI" sz="2400" b="1" dirty="0" smtClean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Mikä on oma tavoitteesi</a:t>
            </a: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? </a:t>
            </a:r>
            <a:endParaRPr lang="fi-FI" sz="24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Yrittäjyys?</a:t>
            </a:r>
            <a:endParaRPr lang="fi-FI" sz="24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Lisensointi?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i-FI" dirty="0">
                <a:solidFill>
                  <a:srgbClr val="000000"/>
                </a:solidFill>
              </a:rPr>
              <a:t>Franchising?</a:t>
            </a:r>
            <a:endParaRPr lang="fi-FI" sz="24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fi-FI" sz="2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Jotakin muuta? Ilmaisuus?</a:t>
            </a:r>
            <a:endParaRPr lang="fi-FI" sz="24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i-FI" sz="2000" dirty="0" smtClean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0042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>
                <a:solidFill>
                  <a:srgbClr val="000000"/>
                </a:solidFill>
              </a:rPr>
              <a:t>Idean </a:t>
            </a:r>
            <a:r>
              <a:rPr lang="fi-FI" b="1" dirty="0">
                <a:solidFill>
                  <a:srgbClr val="000000"/>
                </a:solidFill>
              </a:rPr>
              <a:t>tarkistuslista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b="1" dirty="0" err="1" smtClean="0">
                <a:solidFill>
                  <a:schemeClr val="tx1"/>
                </a:solidFill>
              </a:rPr>
              <a:t>Yksinkertainen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ratkaisu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arkipäiväiseen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ongelmaan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säilykepurkin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uusi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kansi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valmiiksi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viipaloitu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leipä</a:t>
            </a:r>
            <a:r>
              <a:rPr lang="en-US" dirty="0" smtClean="0">
                <a:solidFill>
                  <a:schemeClr val="tx1"/>
                </a:solidFill>
              </a:rPr>
              <a:t> tai Post-It®-</a:t>
            </a:r>
            <a:r>
              <a:rPr lang="en-US" dirty="0" err="1" smtClean="0">
                <a:solidFill>
                  <a:schemeClr val="tx1"/>
                </a:solidFill>
              </a:rPr>
              <a:t>laput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b="1" dirty="0" err="1" smtClean="0">
                <a:solidFill>
                  <a:schemeClr val="tx1"/>
                </a:solidFill>
              </a:rPr>
              <a:t>voi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joskus</a:t>
            </a:r>
            <a:r>
              <a:rPr lang="en-US" b="1" dirty="0" smtClean="0">
                <a:solidFill>
                  <a:schemeClr val="tx1"/>
                </a:solidFill>
              </a:rPr>
              <a:t> olla </a:t>
            </a:r>
            <a:r>
              <a:rPr lang="en-US" b="1" dirty="0" err="1" smtClean="0">
                <a:solidFill>
                  <a:schemeClr val="tx1"/>
                </a:solidFill>
              </a:rPr>
              <a:t>huomattavasti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kannattavampaa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kuin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koettaa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löytää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ratkaisua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monimutkaiseen</a:t>
            </a:r>
            <a:r>
              <a:rPr lang="en-US" dirty="0" smtClean="0">
                <a:solidFill>
                  <a:schemeClr val="tx1"/>
                </a:solidFill>
              </a:rPr>
              <a:t> tai </a:t>
            </a:r>
            <a:r>
              <a:rPr lang="en-US" dirty="0" err="1" smtClean="0">
                <a:solidFill>
                  <a:schemeClr val="tx1"/>
                </a:solidFill>
              </a:rPr>
              <a:t>hahmottomaan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ongelmaan</a:t>
            </a:r>
            <a:endParaRPr lang="en-US" dirty="0">
              <a:solidFill>
                <a:schemeClr val="tx1"/>
              </a:solidFill>
            </a:endParaRPr>
          </a:p>
          <a:p>
            <a:pPr lvl="2" eaLnBrk="1" hangingPunct="1">
              <a:defRPr/>
            </a:pPr>
            <a:r>
              <a:rPr lang="en-US" dirty="0" err="1" smtClean="0">
                <a:solidFill>
                  <a:schemeClr val="tx1"/>
                </a:solidFill>
              </a:rPr>
              <a:t>Esim</a:t>
            </a:r>
            <a:r>
              <a:rPr lang="en-US" dirty="0" smtClean="0">
                <a:solidFill>
                  <a:schemeClr val="tx1"/>
                </a:solidFill>
              </a:rPr>
              <a:t>. “</a:t>
            </a:r>
            <a:r>
              <a:rPr lang="en-US" dirty="0" err="1" smtClean="0">
                <a:solidFill>
                  <a:schemeClr val="tx1"/>
                </a:solidFill>
              </a:rPr>
              <a:t>miten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saadaan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kaikki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ihmiset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käyttämään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joukkoliikennettä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yksityisautojen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sijaan</a:t>
            </a:r>
            <a:r>
              <a:rPr lang="en-US" dirty="0" smtClean="0">
                <a:solidFill>
                  <a:schemeClr val="tx1"/>
                </a:solidFill>
              </a:rPr>
              <a:t>? Tai: “</a:t>
            </a:r>
            <a:r>
              <a:rPr lang="en-US" dirty="0" err="1" smtClean="0">
                <a:solidFill>
                  <a:schemeClr val="tx1"/>
                </a:solidFill>
              </a:rPr>
              <a:t>Menetelmä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jolla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köyhyys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poistetaan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Suomesta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endParaRPr lang="en-US" dirty="0">
              <a:solidFill>
                <a:schemeClr val="tx1"/>
              </a:solidFill>
            </a:endParaRPr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Ole </a:t>
            </a:r>
            <a:r>
              <a:rPr lang="en-US" b="1" dirty="0" err="1" smtClean="0">
                <a:solidFill>
                  <a:schemeClr val="tx1"/>
                </a:solidFill>
              </a:rPr>
              <a:t>realistinen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älä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ihastu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ideaasi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liikaa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6683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fi-FI" b="1" dirty="0" smtClean="0">
                <a:ea typeface="+mj-ea"/>
              </a:rPr>
              <a:t>Muista nämä!</a:t>
            </a:r>
            <a:endParaRPr lang="fi-FI" b="1" dirty="0">
              <a:ea typeface="+mj-ea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3948112"/>
          </a:xfrm>
        </p:spPr>
        <p:txBody>
          <a:bodyPr/>
          <a:lstStyle/>
          <a:p>
            <a:pPr eaLnBrk="1" hangingPunct="1">
              <a:defRPr/>
            </a:pPr>
            <a:r>
              <a:rPr lang="fi-FI" b="1" dirty="0" smtClean="0">
                <a:solidFill>
                  <a:srgbClr val="00B050"/>
                </a:solidFill>
                <a:ea typeface="+mn-ea"/>
              </a:rPr>
              <a:t>Työstä</a:t>
            </a:r>
            <a:r>
              <a:rPr lang="fi-FI" b="1" dirty="0" smtClean="0">
                <a:solidFill>
                  <a:schemeClr val="tx1"/>
                </a:solidFill>
                <a:ea typeface="+mn-ea"/>
              </a:rPr>
              <a:t> ideoitasi eteenpäin, luo uutta. Altista </a:t>
            </a:r>
            <a:r>
              <a:rPr lang="fi-FI" b="1" dirty="0">
                <a:solidFill>
                  <a:schemeClr val="tx1"/>
                </a:solidFill>
                <a:ea typeface="+mn-ea"/>
              </a:rPr>
              <a:t>ideasi uusille </a:t>
            </a:r>
            <a:r>
              <a:rPr lang="fi-FI" b="1" dirty="0" smtClean="0">
                <a:solidFill>
                  <a:schemeClr val="tx1"/>
                </a:solidFill>
                <a:ea typeface="+mn-ea"/>
              </a:rPr>
              <a:t>mielipiteille.</a:t>
            </a:r>
          </a:p>
          <a:p>
            <a:pPr marL="0" indent="0" eaLnBrk="1" hangingPunct="1">
              <a:buNone/>
              <a:defRPr/>
            </a:pPr>
            <a:endParaRPr lang="fi-FI" b="1" dirty="0" smtClean="0">
              <a:solidFill>
                <a:schemeClr val="tx1"/>
              </a:solidFill>
              <a:ea typeface="+mn-ea"/>
            </a:endParaRPr>
          </a:p>
          <a:p>
            <a:pPr eaLnBrk="1" hangingPunct="1">
              <a:defRPr/>
            </a:pPr>
            <a:r>
              <a:rPr lang="fi-FI" b="1" dirty="0">
                <a:solidFill>
                  <a:srgbClr val="00B050"/>
                </a:solidFill>
                <a:ea typeface="+mn-ea"/>
              </a:rPr>
              <a:t>Ota yhteys </a:t>
            </a:r>
            <a:r>
              <a:rPr lang="fi-FI" b="1" dirty="0">
                <a:solidFill>
                  <a:schemeClr val="tx1"/>
                </a:solidFill>
                <a:ea typeface="+mn-ea"/>
              </a:rPr>
              <a:t>oppilaitokseesi, kysy </a:t>
            </a:r>
            <a:r>
              <a:rPr lang="fi-FI" b="1" dirty="0" smtClean="0">
                <a:solidFill>
                  <a:schemeClr val="tx1"/>
                </a:solidFill>
                <a:ea typeface="+mn-ea"/>
              </a:rPr>
              <a:t>apua ajoissa</a:t>
            </a:r>
          </a:p>
          <a:p>
            <a:pPr eaLnBrk="1" hangingPunct="1">
              <a:defRPr/>
            </a:pPr>
            <a:endParaRPr lang="fi-FI" b="1" dirty="0">
              <a:solidFill>
                <a:schemeClr val="tx1"/>
              </a:solidFill>
              <a:ea typeface="+mn-ea"/>
            </a:endParaRPr>
          </a:p>
          <a:p>
            <a:pPr eaLnBrk="1" hangingPunct="1">
              <a:defRPr/>
            </a:pPr>
            <a:r>
              <a:rPr lang="fi-FI" b="1" dirty="0">
                <a:solidFill>
                  <a:srgbClr val="00B050"/>
                </a:solidFill>
              </a:rPr>
              <a:t>Huolehdi </a:t>
            </a:r>
            <a:r>
              <a:rPr lang="fi-FI" b="1" dirty="0">
                <a:solidFill>
                  <a:schemeClr val="tx1"/>
                </a:solidFill>
              </a:rPr>
              <a:t>suojaamisesta (patentit ym.)</a:t>
            </a:r>
          </a:p>
          <a:p>
            <a:pPr eaLnBrk="1" hangingPunct="1">
              <a:defRPr/>
            </a:pPr>
            <a:endParaRPr lang="fi-FI" b="1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r>
              <a:rPr lang="fi-FI" b="1" dirty="0" smtClean="0">
                <a:solidFill>
                  <a:srgbClr val="00B050"/>
                </a:solidFill>
              </a:rPr>
              <a:t>Muista sopiminen</a:t>
            </a:r>
            <a:r>
              <a:rPr lang="fi-FI" b="1" dirty="0" smtClean="0">
                <a:solidFill>
                  <a:schemeClr val="tx1"/>
                </a:solidFill>
              </a:rPr>
              <a:t>, oikeuksien siirto ja salassapitoasiat &gt; </a:t>
            </a:r>
            <a:r>
              <a:rPr lang="fi-FI" b="1" dirty="0" smtClean="0">
                <a:solidFill>
                  <a:srgbClr val="FF0000"/>
                </a:solidFill>
              </a:rPr>
              <a:t>jo projektin alussa, ei lopussa!</a:t>
            </a:r>
          </a:p>
          <a:p>
            <a:pPr eaLnBrk="1" hangingPunct="1">
              <a:defRPr/>
            </a:pPr>
            <a:endParaRPr lang="fi-FI" b="1" dirty="0" smtClean="0">
              <a:solidFill>
                <a:schemeClr val="tx1"/>
              </a:solidFill>
              <a:ea typeface="+mn-ea"/>
            </a:endParaRPr>
          </a:p>
          <a:p>
            <a:pPr marL="0" indent="0" eaLnBrk="1" hangingPunct="1">
              <a:buNone/>
              <a:defRPr/>
            </a:pP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endParaRPr lang="fi-FI" b="1" dirty="0" smtClean="0">
              <a:ea typeface="+mn-ea"/>
            </a:endParaRPr>
          </a:p>
          <a:p>
            <a:pPr eaLnBrk="1" hangingPunct="1">
              <a:defRPr/>
            </a:pPr>
            <a:endParaRPr lang="fi-FI" dirty="0" smtClean="0">
              <a:ea typeface="+mn-ea"/>
            </a:endParaRPr>
          </a:p>
          <a:p>
            <a:pPr eaLnBrk="1" hangingPunct="1">
              <a:defRPr/>
            </a:pPr>
            <a:endParaRPr lang="fi-FI" dirty="0">
              <a:ea typeface="+mn-ea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4483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>
          <a:xfrm>
            <a:off x="2359888" y="6551613"/>
            <a:ext cx="4429125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A87DA56-9BEA-4548-A468-6CD2D1BA8DF6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-591128"/>
            <a:ext cx="5790235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025" y="3559242"/>
            <a:ext cx="818865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</a:t>
            </a:r>
            <a:r>
              <a:rPr lang="fi-FI" sz="2000" b="1" dirty="0">
                <a:latin typeface="+mn-lt"/>
              </a:rPr>
              <a:t>: omaperäinen, uusi ja tärkeä </a:t>
            </a:r>
            <a:r>
              <a:rPr lang="fi-FI" sz="2000" b="1" dirty="0" smtClean="0">
                <a:latin typeface="+mn-lt"/>
              </a:rPr>
              <a:t>tulos/parannus</a:t>
            </a:r>
          </a:p>
          <a:p>
            <a:pPr algn="ctr"/>
            <a:r>
              <a:rPr lang="fi-FI" sz="2000" b="1" dirty="0" smtClean="0">
                <a:latin typeface="+mn-lt"/>
              </a:rPr>
              <a:t>olemassa olevaan asiaan</a:t>
            </a:r>
            <a:endParaRPr lang="fi-FI" sz="2000" b="1" dirty="0">
              <a:latin typeface="+mn-lt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792163" y="13854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latin typeface="+mj-lt"/>
              </a:rPr>
              <a:t>1977</a:t>
            </a:r>
            <a:endParaRPr lang="fi-FI" b="1" dirty="0">
              <a:latin typeface="+mj-lt"/>
            </a:endParaRPr>
          </a:p>
        </p:txBody>
      </p:sp>
      <p:cxnSp>
        <p:nvCxnSpPr>
          <p:cNvPr id="10" name="Suora yhdysviiva 9"/>
          <p:cNvCxnSpPr/>
          <p:nvPr/>
        </p:nvCxnSpPr>
        <p:spPr bwMode="auto">
          <a:xfrm flipH="1">
            <a:off x="3038764" y="1136073"/>
            <a:ext cx="201814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uora yhdysviiva 10"/>
          <p:cNvCxnSpPr/>
          <p:nvPr/>
        </p:nvCxnSpPr>
        <p:spPr bwMode="auto">
          <a:xfrm flipH="1">
            <a:off x="3038764" y="2507672"/>
            <a:ext cx="2110509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0316849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1/2017</a:t>
            </a:r>
          </a:p>
        </p:txBody>
      </p:sp>
      <p:sp>
        <p:nvSpPr>
          <p:cNvPr id="2" name="Tekstiruutu 1"/>
          <p:cNvSpPr txBox="1"/>
          <p:nvPr/>
        </p:nvSpPr>
        <p:spPr>
          <a:xfrm>
            <a:off x="1600200" y="1748118"/>
            <a:ext cx="59570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latin typeface="+mj-lt"/>
              </a:rPr>
              <a:t>Keskustele: </a:t>
            </a:r>
            <a:endParaRPr lang="fi-FI" b="1" dirty="0" smtClean="0">
              <a:latin typeface="+mj-lt"/>
            </a:endParaRPr>
          </a:p>
          <a:p>
            <a:endParaRPr lang="fi-FI" b="1" dirty="0">
              <a:latin typeface="+mj-lt"/>
            </a:endParaRPr>
          </a:p>
          <a:p>
            <a:r>
              <a:rPr lang="fi-FI" b="1" dirty="0" smtClean="0">
                <a:latin typeface="+mj-lt"/>
              </a:rPr>
              <a:t>Mikä </a:t>
            </a:r>
            <a:r>
              <a:rPr lang="fi-FI" b="1" dirty="0">
                <a:latin typeface="+mj-lt"/>
              </a:rPr>
              <a:t>olisi hyvä esimerkki oman alasi innovaatiosta? </a:t>
            </a:r>
            <a:endParaRPr lang="fi-FI" b="1" dirty="0" smtClean="0">
              <a:latin typeface="+mj-lt"/>
            </a:endParaRPr>
          </a:p>
          <a:p>
            <a:endParaRPr lang="fi-FI" b="1" dirty="0">
              <a:latin typeface="+mj-lt"/>
            </a:endParaRPr>
          </a:p>
          <a:p>
            <a:endParaRPr lang="fi-FI" b="1" dirty="0" smtClean="0">
              <a:latin typeface="+mj-lt"/>
            </a:endParaRPr>
          </a:p>
          <a:p>
            <a:r>
              <a:rPr lang="fi-FI" b="1" dirty="0" smtClean="0">
                <a:latin typeface="+mj-lt"/>
              </a:rPr>
              <a:t>Viekää </a:t>
            </a:r>
            <a:r>
              <a:rPr lang="fi-FI" b="1" dirty="0">
                <a:latin typeface="+mj-lt"/>
              </a:rPr>
              <a:t>lappu seinälle alan otsikon alle.</a:t>
            </a:r>
            <a:endParaRPr lang="fi-FI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65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63" y="5419725"/>
            <a:ext cx="6816725" cy="1238250"/>
          </a:xfrm>
          <a:prstGeom prst="rect">
            <a:avLst/>
          </a:prstGeom>
        </p:spPr>
        <p:txBody>
          <a:bodyPr anchor="b"/>
          <a:lstStyle/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endParaRPr lang="en-US" sz="2000" dirty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63" y="5169694"/>
            <a:ext cx="6816725" cy="642938"/>
          </a:xfrm>
          <a:prstGeom prst="rect">
            <a:avLst/>
          </a:prstGeom>
        </p:spPr>
        <p:txBody>
          <a:bodyPr anchor="ctr"/>
          <a:lstStyle/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fi-FI" b="1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Kiitos mielenkiinnostasi!</a:t>
            </a: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fi-FI" dirty="0" err="1" smtClean="0">
                <a:solidFill>
                  <a:srgbClr val="323232"/>
                </a:solidFill>
                <a:latin typeface="+mj-lt"/>
                <a:cs typeface="Tahoma" pitchFamily="34" charset="0"/>
              </a:rPr>
              <a:t>juha.jarvinen@metropolia.fi</a:t>
            </a:r>
            <a:endParaRPr lang="fi-FI" dirty="0" smtClean="0">
              <a:solidFill>
                <a:srgbClr val="323232"/>
              </a:solidFill>
              <a:latin typeface="+mj-lt"/>
              <a:cs typeface="Tahoma" pitchFamily="34" charset="0"/>
            </a:endParaRP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323232"/>
                </a:solidFill>
                <a:latin typeface="+mj-lt"/>
                <a:cs typeface="Tahoma" pitchFamily="34" charset="0"/>
              </a:rPr>
              <a:t>minno@metropolia.fi</a:t>
            </a: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323232"/>
                </a:solidFill>
                <a:latin typeface="+mj-lt"/>
                <a:cs typeface="Tahoma" pitchFamily="34" charset="0"/>
              </a:rPr>
              <a:t>innovaatioasiat@metropolia.fi</a:t>
            </a:r>
            <a:endParaRPr lang="en-US" dirty="0">
              <a:solidFill>
                <a:srgbClr val="323232"/>
              </a:solidFill>
              <a:latin typeface="+mj-lt"/>
              <a:cs typeface="Tahoma" pitchFamily="34" charset="0"/>
            </a:endParaRPr>
          </a:p>
          <a:p>
            <a:pPr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endParaRPr lang="en-US" dirty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8</a:t>
            </a:r>
            <a:r>
              <a:rPr lang="fi-FI" dirty="0" smtClean="0"/>
              <a:t>/2017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90575" y="329885"/>
            <a:ext cx="31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latin typeface="+mn-lt"/>
              </a:rPr>
              <a:t>M</a:t>
            </a:r>
            <a:r>
              <a:rPr lang="fi-FI" b="1" dirty="0" smtClean="0">
                <a:latin typeface="+mn-lt"/>
              </a:rPr>
              <a:t>ikä</a:t>
            </a:r>
            <a:r>
              <a:rPr lang="fi-FI" dirty="0" smtClean="0">
                <a:latin typeface="+mn-lt"/>
              </a:rPr>
              <a:t> </a:t>
            </a:r>
            <a:r>
              <a:rPr lang="fi-FI" b="1" dirty="0" smtClean="0">
                <a:latin typeface="+mn-lt"/>
              </a:rPr>
              <a:t>on innovaatio?</a:t>
            </a:r>
            <a:endParaRPr lang="fi-FI" b="1" dirty="0">
              <a:latin typeface="+mn-lt"/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77" y="791550"/>
            <a:ext cx="4375336" cy="5412965"/>
          </a:xfrm>
          <a:prstGeom prst="rect">
            <a:avLst/>
          </a:prstGeom>
        </p:spPr>
      </p:pic>
      <p:sp>
        <p:nvSpPr>
          <p:cNvPr id="8" name="Ellipsi 7"/>
          <p:cNvSpPr/>
          <p:nvPr/>
        </p:nvSpPr>
        <p:spPr bwMode="auto">
          <a:xfrm>
            <a:off x="4142908" y="2689411"/>
            <a:ext cx="1102659" cy="1102659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9" name="Ellipsi 8"/>
          <p:cNvSpPr/>
          <p:nvPr/>
        </p:nvSpPr>
        <p:spPr bwMode="auto">
          <a:xfrm>
            <a:off x="2700898" y="1111754"/>
            <a:ext cx="3646114" cy="2048305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0" name="Tekstiruutu 3"/>
          <p:cNvSpPr txBox="1"/>
          <p:nvPr/>
        </p:nvSpPr>
        <p:spPr>
          <a:xfrm>
            <a:off x="7802267" y="6000804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 smtClean="0"/>
              <a:t>Kuva: JJ</a:t>
            </a:r>
            <a:endParaRPr lang="fi-FI" sz="1000" dirty="0"/>
          </a:p>
        </p:txBody>
      </p:sp>
    </p:spTree>
    <p:extLst>
      <p:ext uri="{BB962C8B-B14F-4D97-AF65-F5344CB8AC3E}">
        <p14:creationId xmlns:p14="http://schemas.microsoft.com/office/powerpoint/2010/main" val="350070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681" y="818444"/>
            <a:ext cx="4461481" cy="52924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90575" y="329885"/>
            <a:ext cx="31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latin typeface="+mn-lt"/>
              </a:rPr>
              <a:t>M</a:t>
            </a:r>
            <a:r>
              <a:rPr lang="fi-FI" b="1" dirty="0" smtClean="0">
                <a:latin typeface="+mn-lt"/>
              </a:rPr>
              <a:t>ikä</a:t>
            </a:r>
            <a:r>
              <a:rPr lang="fi-FI" dirty="0" smtClean="0">
                <a:latin typeface="+mn-lt"/>
              </a:rPr>
              <a:t> </a:t>
            </a:r>
            <a:r>
              <a:rPr lang="fi-FI" b="1" dirty="0" smtClean="0">
                <a:latin typeface="+mn-lt"/>
              </a:rPr>
              <a:t>on innovaatio?</a:t>
            </a:r>
            <a:endParaRPr lang="fi-FI" b="1" dirty="0">
              <a:latin typeface="+mn-lt"/>
            </a:endParaRPr>
          </a:p>
        </p:txBody>
      </p:sp>
      <p:sp>
        <p:nvSpPr>
          <p:cNvPr id="7" name="Tekstiruutu 3"/>
          <p:cNvSpPr txBox="1"/>
          <p:nvPr/>
        </p:nvSpPr>
        <p:spPr>
          <a:xfrm>
            <a:off x="5346466" y="6085023"/>
            <a:ext cx="2137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>
                <a:latin typeface="+mn-lt"/>
              </a:rPr>
              <a:t>Kuvalähde: Wikimedia </a:t>
            </a:r>
            <a:r>
              <a:rPr lang="fi-FI" sz="1000" dirty="0" err="1" smtClean="0">
                <a:latin typeface="+mn-lt"/>
              </a:rPr>
              <a:t>Commons</a:t>
            </a:r>
            <a:endParaRPr lang="fi-FI" sz="1000" dirty="0">
              <a:latin typeface="+mn-lt"/>
            </a:endParaRPr>
          </a:p>
        </p:txBody>
      </p:sp>
      <p:sp>
        <p:nvSpPr>
          <p:cNvPr id="8" name="Ellipsi 7"/>
          <p:cNvSpPr/>
          <p:nvPr/>
        </p:nvSpPr>
        <p:spPr bwMode="auto">
          <a:xfrm>
            <a:off x="4020671" y="1355653"/>
            <a:ext cx="1401529" cy="1401529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10" name="Suora yhdysviiva 9"/>
          <p:cNvCxnSpPr/>
          <p:nvPr/>
        </p:nvCxnSpPr>
        <p:spPr bwMode="auto">
          <a:xfrm>
            <a:off x="3929576" y="4666129"/>
            <a:ext cx="278554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4369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542" y="957530"/>
            <a:ext cx="2838091" cy="3623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kstiruutu 2"/>
          <p:cNvSpPr txBox="1"/>
          <p:nvPr/>
        </p:nvSpPr>
        <p:spPr>
          <a:xfrm>
            <a:off x="1043796" y="957530"/>
            <a:ext cx="1837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Henry</a:t>
            </a:r>
            <a:r>
              <a:rPr lang="fi-FI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Ford</a:t>
            </a:r>
          </a:p>
          <a:p>
            <a:r>
              <a:rPr lang="fi-FI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1863-1947</a:t>
            </a:r>
            <a:endParaRPr lang="fi-FI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kstiruutu 3"/>
          <p:cNvSpPr txBox="1"/>
          <p:nvPr/>
        </p:nvSpPr>
        <p:spPr>
          <a:xfrm>
            <a:off x="1228725" y="5010150"/>
            <a:ext cx="6675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+mn-lt"/>
              </a:rPr>
              <a:t>Amerikkalainen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 smtClean="0">
                <a:latin typeface="+mn-lt"/>
              </a:rPr>
              <a:t>teollisuusmies</a:t>
            </a:r>
            <a:r>
              <a:rPr lang="en-US" sz="1400" dirty="0" smtClean="0">
                <a:latin typeface="+mn-lt"/>
              </a:rPr>
              <a:t>, Ford </a:t>
            </a:r>
            <a:r>
              <a:rPr lang="en-US" sz="1400" dirty="0">
                <a:latin typeface="+mn-lt"/>
              </a:rPr>
              <a:t>Motor </a:t>
            </a:r>
            <a:r>
              <a:rPr lang="en-US" sz="1400" dirty="0" err="1" smtClean="0">
                <a:latin typeface="+mn-lt"/>
              </a:rPr>
              <a:t>Companyn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 smtClean="0">
                <a:latin typeface="+mn-lt"/>
              </a:rPr>
              <a:t>perustaja</a:t>
            </a:r>
            <a:r>
              <a:rPr lang="en-US" sz="1400" dirty="0" smtClean="0">
                <a:latin typeface="+mn-lt"/>
              </a:rPr>
              <a:t> ja </a:t>
            </a:r>
            <a:r>
              <a:rPr lang="en-US" sz="1400" dirty="0" err="1" smtClean="0">
                <a:latin typeface="+mn-lt"/>
              </a:rPr>
              <a:t>massatuotantoprosessin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 smtClean="0">
                <a:latin typeface="+mn-lt"/>
              </a:rPr>
              <a:t>hyödyntäjä</a:t>
            </a:r>
            <a:r>
              <a:rPr lang="en-US" sz="1400" dirty="0" smtClean="0">
                <a:latin typeface="+mn-lt"/>
              </a:rPr>
              <a:t>.  </a:t>
            </a:r>
            <a:endParaRPr lang="fi-FI" sz="1400" dirty="0">
              <a:latin typeface="+mn-lt"/>
            </a:endParaRPr>
          </a:p>
        </p:txBody>
      </p:sp>
      <p:sp>
        <p:nvSpPr>
          <p:cNvPr id="7" name="Tekstiruutu 6"/>
          <p:cNvSpPr txBox="1"/>
          <p:nvPr/>
        </p:nvSpPr>
        <p:spPr>
          <a:xfrm>
            <a:off x="1050641" y="2769077"/>
            <a:ext cx="70567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+mn-lt"/>
              </a:rPr>
              <a:t>Idea: </a:t>
            </a:r>
            <a:r>
              <a:rPr lang="en-US" sz="2000" b="1" dirty="0" err="1">
                <a:latin typeface="+mn-lt"/>
              </a:rPr>
              <a:t>kaikilla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pitäisi</a:t>
            </a:r>
            <a:r>
              <a:rPr lang="en-US" sz="2000" b="1" dirty="0">
                <a:latin typeface="+mn-lt"/>
              </a:rPr>
              <a:t> olla </a:t>
            </a:r>
            <a:r>
              <a:rPr lang="en-US" sz="2000" b="1" dirty="0" err="1">
                <a:latin typeface="+mn-lt"/>
              </a:rPr>
              <a:t>mahdollisuus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hankkia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oma</a:t>
            </a:r>
            <a:r>
              <a:rPr lang="en-US" sz="2000" b="1" dirty="0">
                <a:latin typeface="+mn-lt"/>
              </a:rPr>
              <a:t> auto.</a:t>
            </a:r>
            <a:endParaRPr lang="fi-FI" sz="2000" b="1" dirty="0">
              <a:latin typeface="+mn-lt"/>
            </a:endParaRPr>
          </a:p>
        </p:txBody>
      </p:sp>
      <p:sp>
        <p:nvSpPr>
          <p:cNvPr id="10" name="Tekstiruutu 3"/>
          <p:cNvSpPr txBox="1"/>
          <p:nvPr/>
        </p:nvSpPr>
        <p:spPr>
          <a:xfrm>
            <a:off x="6472322" y="5611536"/>
            <a:ext cx="2137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Kuvalähde: Wikimedia </a:t>
            </a:r>
            <a:r>
              <a:rPr lang="fi-FI" sz="1000" dirty="0" err="1" smtClean="0">
                <a:latin typeface="+mn-lt"/>
              </a:rPr>
              <a:t>Commons</a:t>
            </a:r>
            <a:r>
              <a:rPr lang="fi-FI" sz="1000" dirty="0" smtClean="0">
                <a:latin typeface="+mn-lt"/>
              </a:rPr>
              <a:t>.</a:t>
            </a:r>
            <a:endParaRPr lang="fi-FI" sz="1000" dirty="0">
              <a:latin typeface="+mn-lt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5143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535" y="106716"/>
            <a:ext cx="6492356" cy="5475220"/>
          </a:xfrm>
          <a:prstGeom prst="rect">
            <a:avLst/>
          </a:prstGeom>
        </p:spPr>
      </p:pic>
      <p:sp>
        <p:nvSpPr>
          <p:cNvPr id="9" name="Tekstiruutu 3"/>
          <p:cNvSpPr txBox="1"/>
          <p:nvPr/>
        </p:nvSpPr>
        <p:spPr>
          <a:xfrm>
            <a:off x="4142321" y="5611536"/>
            <a:ext cx="3857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Kuvalähde: NARA via </a:t>
            </a:r>
            <a:r>
              <a:rPr lang="fi-FI" sz="1000" dirty="0" err="1" smtClean="0">
                <a:latin typeface="+mn-lt"/>
              </a:rPr>
              <a:t>Wikimedia</a:t>
            </a:r>
            <a:r>
              <a:rPr lang="fi-FI" sz="1000" dirty="0" smtClean="0">
                <a:latin typeface="+mn-lt"/>
              </a:rPr>
              <a:t> </a:t>
            </a:r>
            <a:r>
              <a:rPr lang="fi-FI" sz="1000" dirty="0" err="1" smtClean="0">
                <a:latin typeface="+mn-lt"/>
              </a:rPr>
              <a:t>Commons</a:t>
            </a:r>
            <a:r>
              <a:rPr lang="fi-FI" sz="1000" dirty="0" smtClean="0">
                <a:latin typeface="+mn-lt"/>
              </a:rPr>
              <a:t>. Kuvaaja tuntematon.</a:t>
            </a:r>
            <a:endParaRPr lang="fi-FI" sz="1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025" y="3559242"/>
            <a:ext cx="818865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Innovaatio: ihmisten uusi liikkuvuus olemassa olevia keksintöjä yhdistelemällä ja hyödyntämällä</a:t>
            </a:r>
            <a:endParaRPr lang="fi-FI" sz="2000" b="1" dirty="0">
              <a:latin typeface="+mn-lt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790575" y="329885"/>
            <a:ext cx="4012637" cy="46166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i-FI" b="1" dirty="0">
                <a:latin typeface="+mn-lt"/>
              </a:rPr>
              <a:t>M</a:t>
            </a:r>
            <a:r>
              <a:rPr lang="fi-FI" b="1" dirty="0" smtClean="0">
                <a:latin typeface="+mn-lt"/>
              </a:rPr>
              <a:t>ikä tässä on innovaatio?</a:t>
            </a:r>
            <a:endParaRPr lang="fi-FI" b="1" dirty="0">
              <a:latin typeface="+mn-lt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1900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9" name="Tekstiruutu 3"/>
          <p:cNvSpPr txBox="1"/>
          <p:nvPr/>
        </p:nvSpPr>
        <p:spPr>
          <a:xfrm>
            <a:off x="4152880" y="5611536"/>
            <a:ext cx="42498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Kuvalähde: </a:t>
            </a:r>
            <a:r>
              <a:rPr lang="fi-FI" sz="1000" dirty="0">
                <a:latin typeface="+mn-lt"/>
              </a:rPr>
              <a:t>http://</a:t>
            </a:r>
            <a:r>
              <a:rPr lang="fi-FI" sz="1000" dirty="0" smtClean="0">
                <a:latin typeface="+mn-lt"/>
              </a:rPr>
              <a:t>americanhistory.si.edu/onthewater/exhibition/6_2.html</a:t>
            </a:r>
          </a:p>
        </p:txBody>
      </p:sp>
      <p:pic>
        <p:nvPicPr>
          <p:cNvPr id="11" name="Kuva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34" y="173082"/>
            <a:ext cx="7199376" cy="5364480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6731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8" name="Tekstiruutu 3"/>
          <p:cNvSpPr txBox="1"/>
          <p:nvPr/>
        </p:nvSpPr>
        <p:spPr>
          <a:xfrm>
            <a:off x="7802267" y="5473263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dirty="0" smtClean="0"/>
              <a:t>Kuva: JJ</a:t>
            </a:r>
            <a:endParaRPr lang="fi-FI" sz="1000" dirty="0"/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3137"/>
            <a:ext cx="9144000" cy="548640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4424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0"/>
            <a:ext cx="7631681" cy="5078004"/>
          </a:xfrm>
          <a:prstGeom prst="rect">
            <a:avLst/>
          </a:prstGeom>
        </p:spPr>
      </p:pic>
      <p:sp>
        <p:nvSpPr>
          <p:cNvPr id="8" name="Tekstiruutu 3"/>
          <p:cNvSpPr txBox="1"/>
          <p:nvPr/>
        </p:nvSpPr>
        <p:spPr>
          <a:xfrm>
            <a:off x="4640385" y="5177699"/>
            <a:ext cx="3873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/>
              <a:t>Sony </a:t>
            </a:r>
            <a:r>
              <a:rPr lang="fi-FI" sz="1000" dirty="0" err="1" smtClean="0"/>
              <a:t>Walkman</a:t>
            </a:r>
            <a:r>
              <a:rPr lang="fi-FI" sz="1000" dirty="0" smtClean="0"/>
              <a:t>. Suunnittelija: </a:t>
            </a:r>
            <a:r>
              <a:rPr lang="fi-FI" sz="1000" dirty="0" err="1" smtClean="0"/>
              <a:t>Nobutoshi</a:t>
            </a:r>
            <a:r>
              <a:rPr lang="fi-FI" sz="1000" dirty="0" smtClean="0"/>
              <a:t> Kihara, </a:t>
            </a:r>
            <a:r>
              <a:rPr lang="fi-FI" sz="1000" dirty="0" err="1" smtClean="0"/>
              <a:t>Masaru</a:t>
            </a:r>
            <a:r>
              <a:rPr lang="fi-FI" sz="1000" dirty="0" smtClean="0"/>
              <a:t> </a:t>
            </a:r>
            <a:r>
              <a:rPr lang="fi-FI" sz="1000" dirty="0" err="1" smtClean="0"/>
              <a:t>Ibukalle</a:t>
            </a:r>
            <a:r>
              <a:rPr lang="fi-FI" sz="1000" dirty="0" smtClean="0"/>
              <a:t>.</a:t>
            </a:r>
          </a:p>
          <a:p>
            <a:pPr algn="r"/>
            <a:r>
              <a:rPr lang="fi-FI" sz="1000" dirty="0" smtClean="0"/>
              <a:t>Kuva: Wikimedia </a:t>
            </a:r>
            <a:r>
              <a:rPr lang="fi-FI" sz="1000" dirty="0" err="1" smtClean="0"/>
              <a:t>Commons</a:t>
            </a:r>
            <a:r>
              <a:rPr lang="fi-FI" sz="1000" dirty="0" smtClean="0"/>
              <a:t>; </a:t>
            </a:r>
            <a:r>
              <a:rPr lang="fi-FI" sz="1000" dirty="0"/>
              <a:t>Anna </a:t>
            </a:r>
            <a:r>
              <a:rPr lang="fi-FI" sz="1000" dirty="0" err="1"/>
              <a:t>Gerdén</a:t>
            </a:r>
            <a:r>
              <a:rPr lang="fi-FI" sz="1000" dirty="0" smtClean="0"/>
              <a:t>.</a:t>
            </a:r>
            <a:endParaRPr lang="fi-FI" sz="1000" dirty="0"/>
          </a:p>
        </p:txBody>
      </p:sp>
      <p:sp>
        <p:nvSpPr>
          <p:cNvPr id="9" name="TextBox 1"/>
          <p:cNvSpPr txBox="1"/>
          <p:nvPr/>
        </p:nvSpPr>
        <p:spPr>
          <a:xfrm>
            <a:off x="790575" y="329885"/>
            <a:ext cx="3959738" cy="46166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chemeClr val="bg1"/>
                </a:solidFill>
                <a:latin typeface="+mn-lt"/>
              </a:rPr>
              <a:t>M</a:t>
            </a:r>
            <a:r>
              <a:rPr lang="fi-FI" b="1" dirty="0" smtClean="0">
                <a:solidFill>
                  <a:schemeClr val="bg1"/>
                </a:solidFill>
                <a:latin typeface="+mn-lt"/>
              </a:rPr>
              <a:t>ikä</a:t>
            </a:r>
            <a:r>
              <a:rPr lang="fi-FI" dirty="0" smtClean="0">
                <a:solidFill>
                  <a:schemeClr val="bg1"/>
                </a:solidFill>
                <a:latin typeface="+mn-lt"/>
              </a:rPr>
              <a:t> tässä </a:t>
            </a:r>
            <a:r>
              <a:rPr lang="fi-FI" b="1" dirty="0" smtClean="0">
                <a:solidFill>
                  <a:schemeClr val="bg1"/>
                </a:solidFill>
                <a:latin typeface="+mn-lt"/>
              </a:rPr>
              <a:t>on innovaatio?</a:t>
            </a:r>
            <a:endParaRPr lang="fi-FI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464025" y="3559242"/>
            <a:ext cx="818865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Innovaatio: uusi tapa ottaa musiikki mukaan</a:t>
            </a:r>
            <a:endParaRPr lang="fi-FI" sz="2000" b="1" dirty="0">
              <a:latin typeface="+mn-lt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464025" y="4118568"/>
            <a:ext cx="818865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 2: </a:t>
            </a:r>
            <a:r>
              <a:rPr lang="fi-FI" sz="2000" b="1" dirty="0" smtClean="0">
                <a:latin typeface="+mn-lt"/>
              </a:rPr>
              <a:t>uusi mobiili elämäntapa</a:t>
            </a:r>
            <a:endParaRPr lang="fi-FI" sz="2000" b="1" dirty="0">
              <a:latin typeface="+mn-lt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0984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743" y="289"/>
            <a:ext cx="4236514" cy="615141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8C44-35A5-4BE1-A913-7B16F1AF0F88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Juha Järvinen</a:t>
            </a:r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>
            <a:off x="6965987" y="5751597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+mn-lt"/>
              </a:rPr>
              <a:t>Kuvalähteet: Helsinki,</a:t>
            </a:r>
          </a:p>
          <a:p>
            <a:r>
              <a:rPr lang="fi-FI" sz="1000" dirty="0" smtClean="0">
                <a:latin typeface="+mn-lt"/>
              </a:rPr>
              <a:t>Wikipedia</a:t>
            </a:r>
            <a:endParaRPr lang="fi-FI" sz="1000" dirty="0">
              <a:latin typeface="+mn-lt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464025" y="3559242"/>
            <a:ext cx="818865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smtClean="0">
                <a:latin typeface="+mn-lt"/>
              </a:rPr>
              <a:t>Innovaatio</a:t>
            </a:r>
            <a:r>
              <a:rPr lang="fi-FI" sz="2000" b="1" dirty="0">
                <a:latin typeface="+mn-lt"/>
              </a:rPr>
              <a:t>: omaperäinen, uusi ja tärkeä </a:t>
            </a:r>
            <a:r>
              <a:rPr lang="fi-FI" sz="2000" b="1" dirty="0" smtClean="0">
                <a:latin typeface="+mn-lt"/>
              </a:rPr>
              <a:t>tulos/parannus</a:t>
            </a:r>
          </a:p>
          <a:p>
            <a:pPr algn="ctr"/>
            <a:r>
              <a:rPr lang="fi-FI" sz="2000" b="1" dirty="0" smtClean="0">
                <a:latin typeface="+mn-lt"/>
              </a:rPr>
              <a:t>yhteiskuntaan</a:t>
            </a:r>
            <a:endParaRPr lang="fi-FI" sz="2000" b="1" dirty="0">
              <a:latin typeface="+mn-lt"/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314" y="325143"/>
            <a:ext cx="2639367" cy="1899227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85800" y="6551613"/>
            <a:ext cx="1524000" cy="306387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8/2017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9232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Kalvosarja_pohja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9917</TotalTime>
  <Words>553</Words>
  <Application>Microsoft Office PowerPoint</Application>
  <PresentationFormat>Näytössä katseltava diaesitys (4:3)</PresentationFormat>
  <Paragraphs>166</Paragraphs>
  <Slides>19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19</vt:i4>
      </vt:variant>
      <vt:variant>
        <vt:lpstr>Mukautetut diaesitykset</vt:lpstr>
      </vt:variant>
      <vt:variant>
        <vt:i4>18</vt:i4>
      </vt:variant>
    </vt:vector>
  </HeadingPairs>
  <TitlesOfParts>
    <vt:vector size="43" baseType="lpstr">
      <vt:lpstr>ＭＳ Ｐゴシック</vt:lpstr>
      <vt:lpstr>Arial</vt:lpstr>
      <vt:lpstr>Tahoma</vt:lpstr>
      <vt:lpstr>Times</vt:lpstr>
      <vt:lpstr>Wingdings</vt:lpstr>
      <vt:lpstr>Kalvosarja_pohja_suo</vt:lpstr>
      <vt:lpstr>Mistä tunnistan innovaation?  Juha Järvinen asiantuntija, innovaatiot  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Idean tarkistuslista</vt:lpstr>
      <vt:lpstr>Muista nämä!</vt:lpstr>
      <vt:lpstr>PowerPoint-esitys</vt:lpstr>
      <vt:lpstr>PowerPoint-esitys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Innovaatio-perusesitys</dc:title>
  <dc:creator>Administrator</dc:creator>
  <cp:lastModifiedBy>Juha Järvinen</cp:lastModifiedBy>
  <cp:revision>164</cp:revision>
  <dcterms:created xsi:type="dcterms:W3CDTF">2012-09-20T10:28:50Z</dcterms:created>
  <dcterms:modified xsi:type="dcterms:W3CDTF">2017-08-24T12:08:32Z</dcterms:modified>
</cp:coreProperties>
</file>