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68" r:id="rId4"/>
    <p:sldId id="265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64" r:id="rId1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4667" autoAdjust="0"/>
  </p:normalViewPr>
  <p:slideViewPr>
    <p:cSldViewPr showGuides="1">
      <p:cViewPr varScale="1">
        <p:scale>
          <a:sx n="87" d="100"/>
          <a:sy n="87" d="100"/>
        </p:scale>
        <p:origin x="-1062" y="-84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96AFD-67B0-41D6-9D16-72E617E93B81}" type="datetimeFigureOut">
              <a:rPr lang="fi-FI" smtClean="0"/>
              <a:pPr/>
              <a:t>27.9.2010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F01D6-70CF-4B39-B5DF-B0EFD0B21C4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758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7" descr="metropolia_uusi_palkki1.jpg"/>
          <p:cNvPicPr>
            <a:picLocks noChangeAspect="1"/>
          </p:cNvPicPr>
          <p:nvPr userDrawn="1"/>
        </p:nvPicPr>
        <p:blipFill>
          <a:blip r:embed="rId2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2" y="6488180"/>
            <a:ext cx="1906587" cy="363517"/>
          </a:xfrm>
        </p:spPr>
        <p:txBody>
          <a:bodyPr/>
          <a:lstStyle/>
          <a:p>
            <a:fld id="{EBFCB2FA-C660-459C-9EF2-45CED03CA152}" type="datetime3">
              <a:rPr lang="fi-FI" smtClean="0"/>
              <a:pPr/>
              <a:t>27/9/10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80"/>
            <a:ext cx="3162312" cy="363517"/>
          </a:xfrm>
        </p:spPr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507"/>
            <a:ext cx="1906588" cy="36351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85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2" name="Picture 10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7200" y="5573713"/>
            <a:ext cx="1562100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hvi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etskari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7ACA7-2AE5-42E1-BC2E-7EAD8445E30E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AF1-8840-4CAD-8B77-18968296894A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564-112C-405D-AD01-C7C9C0DD55C0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521A-FBE6-4413-8A58-02A32CD6BFED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DF97-2BCB-4B3C-8DE8-56395058A480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q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suta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kuva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usta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metropolia_uusi_palkki1.jpg"/>
          <p:cNvPicPr>
            <a:picLocks noChangeAspect="1"/>
          </p:cNvPicPr>
          <p:nvPr/>
        </p:nvPicPr>
        <p:blipFill>
          <a:blip r:embed="rId16" cstate="print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yläreunan_linja"/>
          <p:cNvPicPr>
            <a:picLocks noChangeAspect="1" noChangeArrowheads="1"/>
          </p:cNvPicPr>
          <p:nvPr/>
        </p:nvPicPr>
        <p:blipFill>
          <a:blip r:embed="rId17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775575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5575" cy="4156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2" y="6492899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7E017425-D9D0-426C-88E8-40C381A5BB46}" type="datetime3">
              <a:rPr lang="fi-FI" smtClean="0"/>
              <a:pPr/>
              <a:t>27/9/10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162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ECD1A214-3203-4730-A28C-733A390CA587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5" r:id="rId13"/>
    <p:sldLayoutId id="2147483657" r:id="rId14"/>
  </p:sldLayoutIdLst>
  <p:transition>
    <p:wipe dir="d"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lang="fi-FI" sz="2400" kern="1200" dirty="0" smtClean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Tuomas.Orama@metropolia.fi" TargetMode="External"/><Relationship Id="rId2" Type="http://schemas.openxmlformats.org/officeDocument/2006/relationships/hyperlink" Target="http://www.metropolia.fi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hyperlink" Target="mailto:Mika.Lavikainen@metropolia.fi" TargetMode="External"/><Relationship Id="rId4" Type="http://schemas.openxmlformats.org/officeDocument/2006/relationships/hyperlink" Target="mailto:Jaakko.Rannila@metropolia.f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2000" dirty="0" smtClean="0"/>
              <a:t>Työ- ja lukujärjestykset</a:t>
            </a:r>
            <a:br>
              <a:rPr lang="fi-FI" sz="2000" dirty="0" smtClean="0"/>
            </a:br>
            <a:r>
              <a:rPr lang="fi-FI" sz="2000" dirty="0" smtClean="0"/>
              <a:t>- Metropolia visio &amp; nykytila</a:t>
            </a:r>
            <a:endParaRPr lang="fi-FI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/>
          <a:lstStyle/>
          <a:p>
            <a:r>
              <a:rPr lang="fi-FI" dirty="0" smtClean="0"/>
              <a:t>Jaakko Rannila 23.9.2010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495A-E9CF-4EDA-B78E-8A993E851FB3}" type="datetime3">
              <a:rPr lang="fi-FI" smtClean="0"/>
              <a:pPr/>
              <a:t>27/9/10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10</a:t>
            </a:fld>
            <a:endParaRPr lang="fi-FI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60648"/>
            <a:ext cx="9153011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3283582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Yhteenveto &amp; tiivistys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Tietojen integroiminen haastavaa nykyisellä arkkitehtuurilla – kohti palvelupohjaista arkkitehtuuria on mentävä</a:t>
            </a:r>
          </a:p>
          <a:p>
            <a:r>
              <a:rPr lang="fi-FI" dirty="0" smtClean="0"/>
              <a:t>Lukkareiden suunnittelu ja datan eheyden säilyttäminen haastavampaa kuin itse julkaisu</a:t>
            </a:r>
          </a:p>
          <a:p>
            <a:r>
              <a:rPr lang="fi-FI" dirty="0" smtClean="0"/>
              <a:t>Henkilökohtainen sähköpostikalenteri on eri asia kuin työ- ja lukujärjestykset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06413376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19672" y="3111537"/>
            <a:ext cx="6816746" cy="934964"/>
          </a:xfrm>
        </p:spPr>
        <p:txBody>
          <a:bodyPr>
            <a:noAutofit/>
          </a:bodyPr>
          <a:lstStyle/>
          <a:p>
            <a:pPr eaLnBrk="0" hangingPunct="0">
              <a:spcBef>
                <a:spcPts val="200"/>
              </a:spcBef>
            </a:pPr>
            <a:r>
              <a:rPr lang="fi-FI" sz="2000" dirty="0" err="1" smtClean="0">
                <a:solidFill>
                  <a:srgbClr val="4F5150"/>
                </a:solidFill>
                <a:hlinkClick r:id="rId2"/>
              </a:rPr>
              <a:t>www.metropolia.fi</a:t>
            </a:r>
            <a:r>
              <a:rPr lang="fi-FI" sz="2000" dirty="0" smtClean="0">
                <a:solidFill>
                  <a:srgbClr val="4F5150"/>
                </a:solidFill>
              </a:rPr>
              <a:t/>
            </a:r>
            <a:br>
              <a:rPr lang="fi-FI" sz="2000" dirty="0" smtClean="0">
                <a:solidFill>
                  <a:srgbClr val="4F5150"/>
                </a:solidFill>
              </a:rPr>
            </a:br>
            <a:r>
              <a:rPr lang="fi-FI" sz="2000" dirty="0" err="1" smtClean="0">
                <a:solidFill>
                  <a:srgbClr val="4F5150"/>
                </a:solidFill>
                <a:hlinkClick r:id="rId3"/>
              </a:rPr>
              <a:t>Tuomas.Orama@metropolia.fi</a:t>
            </a:r>
            <a:r>
              <a:rPr lang="fi-FI" sz="2000" dirty="0" smtClean="0">
                <a:solidFill>
                  <a:srgbClr val="4F5150"/>
                </a:solidFill>
              </a:rPr>
              <a:t/>
            </a:r>
            <a:br>
              <a:rPr lang="fi-FI" sz="2000" dirty="0" smtClean="0">
                <a:solidFill>
                  <a:srgbClr val="4F5150"/>
                </a:solidFill>
              </a:rPr>
            </a:br>
            <a:r>
              <a:rPr lang="fi-FI" sz="2000" dirty="0" err="1" smtClean="0">
                <a:solidFill>
                  <a:srgbClr val="4F5150"/>
                </a:solidFill>
                <a:hlinkClick r:id="rId4"/>
              </a:rPr>
              <a:t>Jaakko.Rannila@metropolia.fi</a:t>
            </a:r>
            <a:r>
              <a:rPr lang="fi-FI" sz="2000" dirty="0" smtClean="0">
                <a:solidFill>
                  <a:srgbClr val="4F5150"/>
                </a:solidFill>
              </a:rPr>
              <a:t/>
            </a:r>
            <a:br>
              <a:rPr lang="fi-FI" sz="2000" dirty="0" smtClean="0">
                <a:solidFill>
                  <a:srgbClr val="4F5150"/>
                </a:solidFill>
              </a:rPr>
            </a:br>
            <a:r>
              <a:rPr lang="fi-FI" sz="2000" dirty="0" err="1" smtClean="0">
                <a:solidFill>
                  <a:srgbClr val="4F5150"/>
                </a:solidFill>
                <a:hlinkClick r:id="rId5"/>
              </a:rPr>
              <a:t>Mika.Lavikainen@metropolia.fi</a:t>
            </a:r>
            <a:r>
              <a:rPr lang="fi-FI" sz="2000" dirty="0" smtClean="0">
                <a:solidFill>
                  <a:srgbClr val="4F5150"/>
                </a:solidFill>
              </a:rPr>
              <a:t/>
            </a:r>
            <a:br>
              <a:rPr lang="fi-FI" sz="2000" dirty="0" smtClean="0">
                <a:solidFill>
                  <a:srgbClr val="4F5150"/>
                </a:solidFill>
              </a:rPr>
            </a:br>
            <a:endParaRPr lang="en-US" sz="2000" dirty="0">
              <a:solidFill>
                <a:srgbClr val="4F5150"/>
              </a:solidFill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46938" y="3186113"/>
            <a:ext cx="14859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</a:t>
            </a:fld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518525" cy="762000"/>
          </a:xfrm>
        </p:spPr>
        <p:txBody>
          <a:bodyPr/>
          <a:lstStyle/>
          <a:p>
            <a:r>
              <a:rPr lang="fi-FI" dirty="0" smtClean="0"/>
              <a:t>Työ- ja lukujärjestykset – Vaiheet &amp; moduulit</a:t>
            </a:r>
            <a:endParaRPr lang="fi-FI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11560" y="1268760"/>
            <a:ext cx="77048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i-FI" dirty="0" smtClean="0"/>
              <a:t>Työ- ja lukujärjestysten suunnittelu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i-FI" dirty="0" smtClean="0"/>
              <a:t>Suunnitellaan koulutustarjonnan, tapahtumien ja tilaisuuksien mukaan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i-FI" dirty="0" smtClean="0"/>
              <a:t>Opettajalla on mahdollisuus esittää omat toiveensa opetuksen rytmityksen ja tilojen suhteen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i-FI" dirty="0" smtClean="0"/>
              <a:t>Opiskelijoille muodostuu ryhmäkohtaiset lukujärjestykset</a:t>
            </a:r>
          </a:p>
          <a:p>
            <a:pPr marL="342900" indent="-342900">
              <a:buAutoNum type="arabicPeriod"/>
            </a:pPr>
            <a:r>
              <a:rPr lang="fi-FI" dirty="0" smtClean="0"/>
              <a:t>Työ- ja lukujärjestysten julkaisu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i-FI" dirty="0" smtClean="0"/>
              <a:t>Julkaistaan erillisissä sovelluksissa (esim. </a:t>
            </a:r>
            <a:r>
              <a:rPr lang="fi-FI" dirty="0" err="1" smtClean="0"/>
              <a:t>lukkarit.metropolia.fi</a:t>
            </a:r>
            <a:r>
              <a:rPr lang="fi-FI" dirty="0" smtClean="0"/>
              <a:t>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i-FI" dirty="0" smtClean="0"/>
              <a:t>Mahdollistaa opiskelijalle tehdä omat valintansa esim. ilmoittautumisten yhteydessä (</a:t>
            </a:r>
            <a:r>
              <a:rPr lang="fi-FI" dirty="0" err="1" smtClean="0"/>
              <a:t>eHOPS</a:t>
            </a:r>
            <a:r>
              <a:rPr lang="fi-FI" dirty="0" smtClean="0"/>
              <a:t> / Opiskelijan sähköinen työpöytä)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i-FI" dirty="0" smtClean="0"/>
              <a:t>Mahdollistaa opettajalle suunnitella muut kuin opetukseen liittyvät työnsä työjärjestykseen (Opettajan sähköinen työpöytä)</a:t>
            </a:r>
          </a:p>
          <a:p>
            <a:pPr marL="342900" indent="-342900">
              <a:buAutoNum type="arabicPeriod"/>
            </a:pPr>
            <a:r>
              <a:rPr lang="fi-FI" dirty="0" smtClean="0"/>
              <a:t>Henkilökohtaisten työ- ja lukujärjestykset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i-FI" dirty="0" smtClean="0"/>
              <a:t>Kun opiskelija ilmoittautuu toteutuksille, hänelle muodostuu henkilökohtainen lukujärjestys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i-FI" dirty="0" smtClean="0"/>
              <a:t>Kun opettaja laitetaan toteutuksille ja tapahtumille, muodostuu hänelle henkilökohtainen työjärjestys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507151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</a:t>
            </a:fld>
            <a:endParaRPr lang="fi-FI"/>
          </a:p>
        </p:txBody>
      </p:sp>
      <p:sp>
        <p:nvSpPr>
          <p:cNvPr id="11" name="Title 6"/>
          <p:cNvSpPr txBox="1">
            <a:spLocks/>
          </p:cNvSpPr>
          <p:nvPr/>
        </p:nvSpPr>
        <p:spPr>
          <a:xfrm>
            <a:off x="355802" y="116632"/>
            <a:ext cx="8518525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dirty="0" smtClean="0"/>
              <a:t>Nykytila: Työ- ja lukujärjestykset </a:t>
            </a:r>
            <a:r>
              <a:rPr lang="fi-FI" sz="2400" dirty="0" err="1" smtClean="0"/>
              <a:t>Metropoliassa</a:t>
            </a:r>
            <a:endParaRPr lang="fi-FI" sz="240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59385" y="1760375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Ryhmien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13" name="TextBox 67"/>
          <p:cNvSpPr txBox="1">
            <a:spLocks noChangeArrowheads="1"/>
          </p:cNvSpPr>
          <p:nvPr/>
        </p:nvSpPr>
        <p:spPr bwMode="auto">
          <a:xfrm>
            <a:off x="336802" y="1261932"/>
            <a:ext cx="10903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Lukkarikone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4" name="TextBox 67"/>
          <p:cNvSpPr txBox="1">
            <a:spLocks noChangeArrowheads="1"/>
          </p:cNvSpPr>
          <p:nvPr/>
        </p:nvSpPr>
        <p:spPr bwMode="auto">
          <a:xfrm>
            <a:off x="2483768" y="1261932"/>
            <a:ext cx="11432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err="1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Mobiililukkari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564557" y="1760375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Ryhmien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16" name="TextBox 67"/>
          <p:cNvSpPr txBox="1">
            <a:spLocks noChangeArrowheads="1"/>
          </p:cNvSpPr>
          <p:nvPr/>
        </p:nvSpPr>
        <p:spPr bwMode="auto">
          <a:xfrm>
            <a:off x="4860032" y="1261932"/>
            <a:ext cx="27190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Kosketa – Interaktiivinen inforuutu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908646" y="1760374"/>
            <a:ext cx="1296144" cy="58850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Ryhmien lukujärjestykset (tänään)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18" name="TextBox 67"/>
          <p:cNvSpPr txBox="1">
            <a:spLocks noChangeArrowheads="1"/>
          </p:cNvSpPr>
          <p:nvPr/>
        </p:nvSpPr>
        <p:spPr bwMode="auto">
          <a:xfrm>
            <a:off x="326817" y="3400535"/>
            <a:ext cx="18576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Tilanvarausjärjestelmä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59385" y="5085184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Ryhmien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0" name="TextBox 67"/>
          <p:cNvSpPr txBox="1">
            <a:spLocks noChangeArrowheads="1"/>
          </p:cNvSpPr>
          <p:nvPr/>
        </p:nvSpPr>
        <p:spPr bwMode="auto">
          <a:xfrm>
            <a:off x="2483768" y="3400535"/>
            <a:ext cx="16482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Sähköpostikalenteri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59385" y="4480655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Opiskelijan oma lukujärjestys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59385" y="3904591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Tilavaraukset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60521" y="2349826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Toteutusten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357190" y="1761321"/>
            <a:ext cx="1296144" cy="58850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Toimipisteen kaikki tapahtumat (tänään)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901556" y="2487621"/>
            <a:ext cx="1296144" cy="58850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Toimipisteen vapaat tilat (tänään)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2564557" y="3904591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Käyttäjän oma kalenteri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7" name="TextBox 68"/>
          <p:cNvSpPr txBox="1">
            <a:spLocks noChangeArrowheads="1"/>
          </p:cNvSpPr>
          <p:nvPr/>
        </p:nvSpPr>
        <p:spPr bwMode="auto">
          <a:xfrm>
            <a:off x="4827488" y="3397134"/>
            <a:ext cx="24701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Työ- ja lukujärjestyssuunnittelu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4827488" y="3904591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err="1" smtClean="0">
                <a:solidFill>
                  <a:schemeClr val="bg2"/>
                </a:solidFill>
                <a:latin typeface="Arial Narrow" pitchFamily="34" charset="0"/>
              </a:rPr>
              <a:t>gbUntis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6276032" y="3904591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MS Excel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64265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</a:t>
            </a:fld>
            <a:endParaRPr lang="fi-FI"/>
          </a:p>
        </p:txBody>
      </p:sp>
      <p:sp>
        <p:nvSpPr>
          <p:cNvPr id="7" name="Title 6"/>
          <p:cNvSpPr txBox="1">
            <a:spLocks/>
          </p:cNvSpPr>
          <p:nvPr/>
        </p:nvSpPr>
        <p:spPr>
          <a:xfrm>
            <a:off x="355802" y="116632"/>
            <a:ext cx="8518525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dirty="0" smtClean="0"/>
              <a:t>Visio: Työ- ja lukujärjestykset eri palveluissa</a:t>
            </a:r>
            <a:endParaRPr lang="fi-FI" sz="2400" dirty="0"/>
          </a:p>
        </p:txBody>
      </p:sp>
      <p:sp>
        <p:nvSpPr>
          <p:cNvPr id="24" name="Rectangle 23"/>
          <p:cNvSpPr/>
          <p:nvPr/>
        </p:nvSpPr>
        <p:spPr bwMode="auto">
          <a:xfrm>
            <a:off x="6120372" y="1421295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Opettajien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120372" y="1916832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Toteutusten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7547570" y="1916832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Ryhmien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547570" y="1425554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Tilavaraukset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44" name="TextBox 67"/>
          <p:cNvSpPr txBox="1">
            <a:spLocks noChangeArrowheads="1"/>
          </p:cNvSpPr>
          <p:nvPr/>
        </p:nvSpPr>
        <p:spPr bwMode="auto">
          <a:xfrm>
            <a:off x="133670" y="1052513"/>
            <a:ext cx="2403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Opettajan sähköinen työpöytä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45" name="TextBox 67"/>
          <p:cNvSpPr txBox="1">
            <a:spLocks noChangeArrowheads="1"/>
          </p:cNvSpPr>
          <p:nvPr/>
        </p:nvSpPr>
        <p:spPr bwMode="auto">
          <a:xfrm>
            <a:off x="2843808" y="1057540"/>
            <a:ext cx="2497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Opiskelijan sähköinen työpöytä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46" name="TextBox 68"/>
          <p:cNvSpPr txBox="1">
            <a:spLocks noChangeArrowheads="1"/>
          </p:cNvSpPr>
          <p:nvPr/>
        </p:nvSpPr>
        <p:spPr bwMode="auto">
          <a:xfrm>
            <a:off x="6050257" y="1052513"/>
            <a:ext cx="24701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Työ- ja lukujärjestyssuunnittelu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6120372" y="2420888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Opiskelijoiden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237285" y="1425554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Opettajan oma lukujärjestys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18303" y="1979237"/>
            <a:ext cx="1296144" cy="59172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Opettajan toteutuksien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915866" y="1484784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Opiskelijan oma lukujärjestys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2915866" y="1988840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Toteutusten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2910863" y="2562011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Ryhmien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57" name="TextBox 67"/>
          <p:cNvSpPr txBox="1">
            <a:spLocks noChangeArrowheads="1"/>
          </p:cNvSpPr>
          <p:nvPr/>
        </p:nvSpPr>
        <p:spPr bwMode="auto">
          <a:xfrm>
            <a:off x="133670" y="3507067"/>
            <a:ext cx="14430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Ulkoinen julkaisu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207110" y="3867637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Ryhmien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217996" y="4437112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Toteutusten lukujärjestykset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237285" y="2755789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Tilavaraukset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4355976" y="1484784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Tilavaraukset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63" name="TextBox 67"/>
          <p:cNvSpPr txBox="1">
            <a:spLocks noChangeArrowheads="1"/>
          </p:cNvSpPr>
          <p:nvPr/>
        </p:nvSpPr>
        <p:spPr bwMode="auto">
          <a:xfrm>
            <a:off x="2810830" y="3536941"/>
            <a:ext cx="20746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Ulkoinen julkaisu (</a:t>
            </a:r>
            <a:r>
              <a:rPr lang="fi-FI" sz="1600" dirty="0" err="1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mobiili</a:t>
            </a:r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)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2810830" y="3879957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Opettajan oma lukujärjestys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2810830" y="4437112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Opiskelijan oma lukujärjestys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67" name="TextBox 67"/>
          <p:cNvSpPr txBox="1">
            <a:spLocks noChangeArrowheads="1"/>
          </p:cNvSpPr>
          <p:nvPr/>
        </p:nvSpPr>
        <p:spPr bwMode="auto">
          <a:xfrm>
            <a:off x="6018209" y="3536941"/>
            <a:ext cx="27190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Kosketa – Interaktiivinen inforuutu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6081572" y="3920472"/>
            <a:ext cx="1296144" cy="58850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Ryhmien lukujärjestykset (tänään)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7530116" y="3921419"/>
            <a:ext cx="1296144" cy="58850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Toimipisteen kaikki tapahtumat (tänään)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6074482" y="4647719"/>
            <a:ext cx="1296144" cy="58850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Toimipisteen vapaat tilat (tänään)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71" name="TextBox 67"/>
          <p:cNvSpPr txBox="1">
            <a:spLocks noChangeArrowheads="1"/>
          </p:cNvSpPr>
          <p:nvPr/>
        </p:nvSpPr>
        <p:spPr bwMode="auto">
          <a:xfrm>
            <a:off x="237285" y="5236224"/>
            <a:ext cx="16482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Sähköpostikalenteri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302279" y="5661248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Käyttäjän oma kalenteri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7578183" y="4653136"/>
            <a:ext cx="1296144" cy="58850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Oma lukujärjestys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8675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5575" cy="642942"/>
          </a:xfrm>
        </p:spPr>
        <p:txBody>
          <a:bodyPr/>
          <a:lstStyle/>
          <a:p>
            <a:r>
              <a:rPr lang="fi-FI" dirty="0" smtClean="0"/>
              <a:t>MDS – Mistä tiedot nyt…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5</a:t>
            </a:fld>
            <a:endParaRPr lang="fi-FI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" y="1052736"/>
            <a:ext cx="913826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3753696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5575" cy="642942"/>
          </a:xfrm>
        </p:spPr>
        <p:txBody>
          <a:bodyPr/>
          <a:lstStyle/>
          <a:p>
            <a:r>
              <a:rPr lang="fi-FI" dirty="0" smtClean="0"/>
              <a:t>… ja mistä tulevaisuudessa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6</a:t>
            </a:fld>
            <a:endParaRPr lang="fi-FI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18059" cy="4454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328904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5575" cy="642942"/>
          </a:xfrm>
        </p:spPr>
        <p:txBody>
          <a:bodyPr/>
          <a:lstStyle/>
          <a:p>
            <a:r>
              <a:rPr lang="fi-FI" dirty="0" smtClean="0"/>
              <a:t>Esimerkkinäkymiä - </a:t>
            </a:r>
            <a:r>
              <a:rPr lang="fi-FI" dirty="0" err="1" smtClean="0"/>
              <a:t>Mobiili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7</a:t>
            </a:fld>
            <a:endParaRPr lang="fi-FI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5"/>
            <a:ext cx="2549369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44116"/>
            <a:ext cx="2595597" cy="4753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990617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5575" cy="642942"/>
          </a:xfrm>
        </p:spPr>
        <p:txBody>
          <a:bodyPr/>
          <a:lstStyle/>
          <a:p>
            <a:r>
              <a:rPr lang="fi-FI" dirty="0" smtClean="0"/>
              <a:t>Esimerkkinäkymiä - Lukkarikone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8</a:t>
            </a:fld>
            <a:endParaRPr lang="fi-FI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316416" cy="5012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574382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5575" cy="64294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Esimerkkinäkymä – Interaktiivinen infotaulu - Kosketa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27/9/10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9</a:t>
            </a:fld>
            <a:endParaRPr lang="fi-FI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678539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1124157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Metropolia_kalvosarja_pohja_suomi">
  <a:themeElements>
    <a:clrScheme name="metropolia">
      <a:dk1>
        <a:srgbClr val="F08A00"/>
      </a:dk1>
      <a:lt1>
        <a:sysClr val="window" lastClr="FFFFFF"/>
      </a:lt1>
      <a:dk2>
        <a:srgbClr val="4F5150"/>
      </a:dk2>
      <a:lt2>
        <a:srgbClr val="4F5150"/>
      </a:lt2>
      <a:accent1>
        <a:srgbClr val="C9DD03"/>
      </a:accent1>
      <a:accent2>
        <a:srgbClr val="F08A00"/>
      </a:accent2>
      <a:accent3>
        <a:srgbClr val="FDDF03"/>
      </a:accent3>
      <a:accent4>
        <a:srgbClr val="7F7F7F"/>
      </a:accent4>
      <a:accent5>
        <a:srgbClr val="050602"/>
      </a:accent5>
      <a:accent6>
        <a:srgbClr val="CC3300"/>
      </a:accent6>
      <a:hlink>
        <a:srgbClr val="CC3300"/>
      </a:hlink>
      <a:folHlink>
        <a:srgbClr val="F08A00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Metropolia_kalvosarja_pohja_suomi</Template>
  <TotalTime>692</TotalTime>
  <Words>345</Words>
  <Application>Microsoft Office PowerPoint</Application>
  <PresentationFormat>On-screen Show (4:3)</PresentationFormat>
  <Paragraphs>105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Metropolia_kalvosarja_pohja_suomi</vt:lpstr>
      <vt:lpstr>Työ- ja lukujärjestykset - Metropolia visio &amp; nykytila</vt:lpstr>
      <vt:lpstr>Työ- ja lukujärjestykset – Vaiheet &amp; moduulit</vt:lpstr>
      <vt:lpstr>PowerPoint Presentation</vt:lpstr>
      <vt:lpstr>PowerPoint Presentation</vt:lpstr>
      <vt:lpstr>MDS – Mistä tiedot nyt…</vt:lpstr>
      <vt:lpstr>… ja mistä tulevaisuudessa</vt:lpstr>
      <vt:lpstr>Esimerkkinäkymiä - Mobiili</vt:lpstr>
      <vt:lpstr>Esimerkkinäkymiä - Lukkarikone</vt:lpstr>
      <vt:lpstr>Esimerkkinäkymä – Interaktiivinen infotaulu - Kosketa</vt:lpstr>
      <vt:lpstr>PowerPoint Presentation</vt:lpstr>
      <vt:lpstr>Yhteenveto &amp; tiivistys</vt:lpstr>
      <vt:lpstr>www.metropolia.fi Tuomas.Orama@metropolia.fi Jaakko.Rannila@metropolia.fi Mika.Lavikainen@metropolia.fi 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Koulutuksen suunnittelijan ja opettajan palvelut  - Kohti suunnittelijan ja opettajan sähköistä työpöytää</dc:title>
  <dc:creator>Jaakko Rannila</dc:creator>
  <cp:lastModifiedBy>Jaakko Rannila</cp:lastModifiedBy>
  <cp:revision>21</cp:revision>
  <dcterms:created xsi:type="dcterms:W3CDTF">2010-09-23T06:58:34Z</dcterms:created>
  <dcterms:modified xsi:type="dcterms:W3CDTF">2010-09-27T12:50:39Z</dcterms:modified>
</cp:coreProperties>
</file>