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Lst>
  <p:notesMasterIdLst>
    <p:notesMasterId r:id="rId31"/>
  </p:notesMasterIdLst>
  <p:handoutMasterIdLst>
    <p:handoutMasterId r:id="rId32"/>
  </p:handoutMasterIdLst>
  <p:sldIdLst>
    <p:sldId id="256" r:id="rId2"/>
    <p:sldId id="378" r:id="rId3"/>
    <p:sldId id="415" r:id="rId4"/>
    <p:sldId id="402" r:id="rId5"/>
    <p:sldId id="379" r:id="rId6"/>
    <p:sldId id="414" r:id="rId7"/>
    <p:sldId id="416" r:id="rId8"/>
    <p:sldId id="411" r:id="rId9"/>
    <p:sldId id="382" r:id="rId10"/>
    <p:sldId id="383" r:id="rId11"/>
    <p:sldId id="386" r:id="rId12"/>
    <p:sldId id="387" r:id="rId13"/>
    <p:sldId id="388" r:id="rId14"/>
    <p:sldId id="389" r:id="rId15"/>
    <p:sldId id="390" r:id="rId16"/>
    <p:sldId id="391" r:id="rId17"/>
    <p:sldId id="392" r:id="rId18"/>
    <p:sldId id="393" r:id="rId19"/>
    <p:sldId id="394" r:id="rId20"/>
    <p:sldId id="396" r:id="rId21"/>
    <p:sldId id="397" r:id="rId22"/>
    <p:sldId id="398" r:id="rId23"/>
    <p:sldId id="399" r:id="rId24"/>
    <p:sldId id="400" r:id="rId25"/>
    <p:sldId id="401" r:id="rId26"/>
    <p:sldId id="424" r:id="rId27"/>
    <p:sldId id="425" r:id="rId28"/>
    <p:sldId id="427" r:id="rId29"/>
    <p:sldId id="306" r:id="rId30"/>
  </p:sldIdLst>
  <p:sldSz cx="9144000" cy="6858000" type="screen4x3"/>
  <p:notesSz cx="6669088" cy="9928225"/>
  <p:defaultTextStyle>
    <a:defPPr>
      <a:defRPr lang="fi-FI"/>
    </a:defPPr>
    <a:lvl1pPr algn="ctr" rtl="0" fontAlgn="base">
      <a:spcBef>
        <a:spcPct val="0"/>
      </a:spcBef>
      <a:spcAft>
        <a:spcPct val="0"/>
      </a:spcAft>
      <a:defRPr sz="2000" kern="1200">
        <a:solidFill>
          <a:schemeClr val="bg1"/>
        </a:solidFill>
        <a:latin typeface="Arial" charset="0"/>
        <a:ea typeface="+mn-ea"/>
        <a:cs typeface="+mn-cs"/>
      </a:defRPr>
    </a:lvl1pPr>
    <a:lvl2pPr marL="457200" algn="ctr" rtl="0" fontAlgn="base">
      <a:spcBef>
        <a:spcPct val="0"/>
      </a:spcBef>
      <a:spcAft>
        <a:spcPct val="0"/>
      </a:spcAft>
      <a:defRPr sz="2000" kern="1200">
        <a:solidFill>
          <a:schemeClr val="bg1"/>
        </a:solidFill>
        <a:latin typeface="Arial" charset="0"/>
        <a:ea typeface="+mn-ea"/>
        <a:cs typeface="+mn-cs"/>
      </a:defRPr>
    </a:lvl2pPr>
    <a:lvl3pPr marL="914400" algn="ctr" rtl="0" fontAlgn="base">
      <a:spcBef>
        <a:spcPct val="0"/>
      </a:spcBef>
      <a:spcAft>
        <a:spcPct val="0"/>
      </a:spcAft>
      <a:defRPr sz="2000" kern="1200">
        <a:solidFill>
          <a:schemeClr val="bg1"/>
        </a:solidFill>
        <a:latin typeface="Arial" charset="0"/>
        <a:ea typeface="+mn-ea"/>
        <a:cs typeface="+mn-cs"/>
      </a:defRPr>
    </a:lvl3pPr>
    <a:lvl4pPr marL="1371600" algn="ctr" rtl="0" fontAlgn="base">
      <a:spcBef>
        <a:spcPct val="0"/>
      </a:spcBef>
      <a:spcAft>
        <a:spcPct val="0"/>
      </a:spcAft>
      <a:defRPr sz="2000" kern="1200">
        <a:solidFill>
          <a:schemeClr val="bg1"/>
        </a:solidFill>
        <a:latin typeface="Arial" charset="0"/>
        <a:ea typeface="+mn-ea"/>
        <a:cs typeface="+mn-cs"/>
      </a:defRPr>
    </a:lvl4pPr>
    <a:lvl5pPr marL="1828800" algn="ctr" rtl="0" fontAlgn="base">
      <a:spcBef>
        <a:spcPct val="0"/>
      </a:spcBef>
      <a:spcAft>
        <a:spcPct val="0"/>
      </a:spcAft>
      <a:defRPr sz="2000" kern="1200">
        <a:solidFill>
          <a:schemeClr val="bg1"/>
        </a:solidFill>
        <a:latin typeface="Arial" charset="0"/>
        <a:ea typeface="+mn-ea"/>
        <a:cs typeface="+mn-cs"/>
      </a:defRPr>
    </a:lvl5pPr>
    <a:lvl6pPr marL="2286000" algn="l" defTabSz="914400" rtl="0" eaLnBrk="1" latinLnBrk="0" hangingPunct="1">
      <a:defRPr sz="2000" kern="1200">
        <a:solidFill>
          <a:schemeClr val="bg1"/>
        </a:solidFill>
        <a:latin typeface="Arial" charset="0"/>
        <a:ea typeface="+mn-ea"/>
        <a:cs typeface="+mn-cs"/>
      </a:defRPr>
    </a:lvl6pPr>
    <a:lvl7pPr marL="2743200" algn="l" defTabSz="914400" rtl="0" eaLnBrk="1" latinLnBrk="0" hangingPunct="1">
      <a:defRPr sz="2000" kern="1200">
        <a:solidFill>
          <a:schemeClr val="bg1"/>
        </a:solidFill>
        <a:latin typeface="Arial" charset="0"/>
        <a:ea typeface="+mn-ea"/>
        <a:cs typeface="+mn-cs"/>
      </a:defRPr>
    </a:lvl7pPr>
    <a:lvl8pPr marL="3200400" algn="l" defTabSz="914400" rtl="0" eaLnBrk="1" latinLnBrk="0" hangingPunct="1">
      <a:defRPr sz="2000" kern="1200">
        <a:solidFill>
          <a:schemeClr val="bg1"/>
        </a:solidFill>
        <a:latin typeface="Arial" charset="0"/>
        <a:ea typeface="+mn-ea"/>
        <a:cs typeface="+mn-cs"/>
      </a:defRPr>
    </a:lvl8pPr>
    <a:lvl9pPr marL="3657600" algn="l" defTabSz="914400" rtl="0" eaLnBrk="1" latinLnBrk="0" hangingPunct="1">
      <a:defRPr sz="2000" kern="1200">
        <a:solidFill>
          <a:schemeClr val="bg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99"/>
    <a:srgbClr val="005696"/>
    <a:srgbClr val="0B4E8B"/>
    <a:srgbClr val="004182"/>
    <a:srgbClr val="3366CC"/>
    <a:srgbClr val="324F72"/>
    <a:srgbClr val="3F4D65"/>
    <a:srgbClr val="5F5F5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0" d="100"/>
          <a:sy n="80" d="100"/>
        </p:scale>
        <p:origin x="-864" y="-42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p:scale>
          <a:sx n="100" d="100"/>
          <a:sy n="100" d="100"/>
        </p:scale>
        <p:origin x="-864" y="264"/>
      </p:cViewPr>
      <p:guideLst>
        <p:guide orient="horz" pos="3128"/>
        <p:guide pos="210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23298" name="Rectangle 2"/>
          <p:cNvSpPr>
            <a:spLocks noGrp="1" noChangeArrowheads="1"/>
          </p:cNvSpPr>
          <p:nvPr>
            <p:ph type="hdr" sz="quarter"/>
          </p:nvPr>
        </p:nvSpPr>
        <p:spPr bwMode="auto">
          <a:xfrm>
            <a:off x="0" y="0"/>
            <a:ext cx="2890838"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defRPr sz="1200">
                <a:latin typeface="Tahoma" pitchFamily="34" charset="0"/>
              </a:defRPr>
            </a:lvl1pPr>
          </a:lstStyle>
          <a:p>
            <a:pPr>
              <a:defRPr/>
            </a:pPr>
            <a:endParaRPr lang="fi-FI"/>
          </a:p>
        </p:txBody>
      </p:sp>
      <p:sp>
        <p:nvSpPr>
          <p:cNvPr id="823299" name="Rectangle 3"/>
          <p:cNvSpPr>
            <a:spLocks noGrp="1" noChangeArrowheads="1"/>
          </p:cNvSpPr>
          <p:nvPr>
            <p:ph type="dt" sz="quarter" idx="1"/>
          </p:nvPr>
        </p:nvSpPr>
        <p:spPr bwMode="auto">
          <a:xfrm>
            <a:off x="3778250" y="0"/>
            <a:ext cx="2890838"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Tahoma" pitchFamily="34" charset="0"/>
              </a:defRPr>
            </a:lvl1pPr>
          </a:lstStyle>
          <a:p>
            <a:pPr>
              <a:defRPr/>
            </a:pPr>
            <a:endParaRPr lang="fi-FI"/>
          </a:p>
        </p:txBody>
      </p:sp>
      <p:sp>
        <p:nvSpPr>
          <p:cNvPr id="823300" name="Rectangle 4"/>
          <p:cNvSpPr>
            <a:spLocks noGrp="1" noChangeArrowheads="1"/>
          </p:cNvSpPr>
          <p:nvPr>
            <p:ph type="ftr" sz="quarter" idx="2"/>
          </p:nvPr>
        </p:nvSpPr>
        <p:spPr bwMode="auto">
          <a:xfrm>
            <a:off x="0" y="9431338"/>
            <a:ext cx="2890838"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0" hangingPunct="0">
              <a:defRPr sz="1200">
                <a:latin typeface="Tahoma" pitchFamily="34" charset="0"/>
              </a:defRPr>
            </a:lvl1pPr>
          </a:lstStyle>
          <a:p>
            <a:pPr>
              <a:defRPr/>
            </a:pPr>
            <a:endParaRPr lang="fi-FI"/>
          </a:p>
        </p:txBody>
      </p:sp>
      <p:sp>
        <p:nvSpPr>
          <p:cNvPr id="823301" name="Rectangle 5"/>
          <p:cNvSpPr>
            <a:spLocks noGrp="1" noChangeArrowheads="1"/>
          </p:cNvSpPr>
          <p:nvPr>
            <p:ph type="sldNum" sz="quarter" idx="3"/>
          </p:nvPr>
        </p:nvSpPr>
        <p:spPr bwMode="auto">
          <a:xfrm>
            <a:off x="3778250" y="9431338"/>
            <a:ext cx="2890838"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atin typeface="Tahoma" pitchFamily="34" charset="0"/>
              </a:defRPr>
            </a:lvl1pPr>
          </a:lstStyle>
          <a:p>
            <a:pPr>
              <a:defRPr/>
            </a:pPr>
            <a:fld id="{F0BD53B6-D27F-4CAE-9416-75E787B470C1}" type="slidenum">
              <a:rPr lang="fi-FI"/>
              <a:pPr>
                <a:defRPr/>
              </a:pPr>
              <a:t>‹#›</a:t>
            </a:fld>
            <a:endParaRPr lang="fi-FI"/>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9090" name="Rectangle 1026"/>
          <p:cNvSpPr>
            <a:spLocks noGrp="1" noChangeArrowheads="1"/>
          </p:cNvSpPr>
          <p:nvPr>
            <p:ph type="hdr" sz="quarter"/>
          </p:nvPr>
        </p:nvSpPr>
        <p:spPr bwMode="auto">
          <a:xfrm>
            <a:off x="0" y="0"/>
            <a:ext cx="2890838"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defRPr sz="1200">
                <a:latin typeface="Tahoma" pitchFamily="34" charset="0"/>
              </a:defRPr>
            </a:lvl1pPr>
          </a:lstStyle>
          <a:p>
            <a:pPr>
              <a:defRPr/>
            </a:pPr>
            <a:endParaRPr lang="en-US"/>
          </a:p>
        </p:txBody>
      </p:sp>
      <p:sp>
        <p:nvSpPr>
          <p:cNvPr id="89091" name="Rectangle 1027"/>
          <p:cNvSpPr>
            <a:spLocks noGrp="1" noChangeArrowheads="1"/>
          </p:cNvSpPr>
          <p:nvPr>
            <p:ph type="dt" idx="1"/>
          </p:nvPr>
        </p:nvSpPr>
        <p:spPr bwMode="auto">
          <a:xfrm>
            <a:off x="3778250" y="0"/>
            <a:ext cx="2890838"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Tahoma" pitchFamily="34" charset="0"/>
              </a:defRPr>
            </a:lvl1pPr>
          </a:lstStyle>
          <a:p>
            <a:pPr>
              <a:defRPr/>
            </a:pPr>
            <a:endParaRPr lang="en-US"/>
          </a:p>
        </p:txBody>
      </p:sp>
      <p:sp>
        <p:nvSpPr>
          <p:cNvPr id="36868" name="Rectangle 1028"/>
          <p:cNvSpPr>
            <a:spLocks noGrp="1" noRot="1" noChangeAspect="1" noChangeArrowheads="1" noTextEdit="1"/>
          </p:cNvSpPr>
          <p:nvPr>
            <p:ph type="sldImg" idx="2"/>
          </p:nvPr>
        </p:nvSpPr>
        <p:spPr bwMode="auto">
          <a:xfrm>
            <a:off x="1184275" y="744538"/>
            <a:ext cx="4303713" cy="3227387"/>
          </a:xfrm>
          <a:prstGeom prst="rect">
            <a:avLst/>
          </a:prstGeom>
          <a:noFill/>
          <a:ln w="9525">
            <a:solidFill>
              <a:srgbClr val="000000"/>
            </a:solidFill>
            <a:miter lim="800000"/>
            <a:headEnd/>
            <a:tailEnd/>
          </a:ln>
        </p:spPr>
      </p:sp>
      <p:sp>
        <p:nvSpPr>
          <p:cNvPr id="89093" name="Rectangle 1029"/>
          <p:cNvSpPr>
            <a:spLocks noGrp="1" noChangeArrowheads="1"/>
          </p:cNvSpPr>
          <p:nvPr>
            <p:ph type="body" sz="quarter" idx="3"/>
          </p:nvPr>
        </p:nvSpPr>
        <p:spPr bwMode="auto">
          <a:xfrm>
            <a:off x="889000" y="4217988"/>
            <a:ext cx="4891088" cy="49657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9094" name="Rectangle 1030"/>
          <p:cNvSpPr>
            <a:spLocks noGrp="1" noChangeArrowheads="1"/>
          </p:cNvSpPr>
          <p:nvPr>
            <p:ph type="ftr" sz="quarter" idx="4"/>
          </p:nvPr>
        </p:nvSpPr>
        <p:spPr bwMode="auto">
          <a:xfrm>
            <a:off x="0" y="9431338"/>
            <a:ext cx="2890838"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0" hangingPunct="0">
              <a:defRPr sz="1200">
                <a:latin typeface="Tahoma" pitchFamily="34" charset="0"/>
              </a:defRPr>
            </a:lvl1pPr>
          </a:lstStyle>
          <a:p>
            <a:pPr>
              <a:defRPr/>
            </a:pPr>
            <a:endParaRPr lang="en-US"/>
          </a:p>
        </p:txBody>
      </p:sp>
      <p:sp>
        <p:nvSpPr>
          <p:cNvPr id="89095" name="Rectangle 1031"/>
          <p:cNvSpPr>
            <a:spLocks noGrp="1" noChangeArrowheads="1"/>
          </p:cNvSpPr>
          <p:nvPr>
            <p:ph type="sldNum" sz="quarter" idx="5"/>
          </p:nvPr>
        </p:nvSpPr>
        <p:spPr bwMode="auto">
          <a:xfrm>
            <a:off x="3778250" y="9431338"/>
            <a:ext cx="2890838"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atin typeface="Tahoma" pitchFamily="34" charset="0"/>
              </a:defRPr>
            </a:lvl1pPr>
          </a:lstStyle>
          <a:p>
            <a:pPr>
              <a:defRPr/>
            </a:pPr>
            <a:fld id="{035D3687-847B-4CEE-B41B-858E58CF945A}"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Rot="1" noChangeAspect="1" noChangeArrowheads="1" noTextEdit="1"/>
          </p:cNvSpPr>
          <p:nvPr>
            <p:ph type="sldImg"/>
          </p:nvPr>
        </p:nvSpPr>
        <p:spPr>
          <a:xfrm>
            <a:off x="852488" y="744538"/>
            <a:ext cx="4964112" cy="3722687"/>
          </a:xfrm>
          <a:ln/>
        </p:spPr>
      </p:sp>
      <p:sp>
        <p:nvSpPr>
          <p:cNvPr id="56323" name="Rectangle 3"/>
          <p:cNvSpPr>
            <a:spLocks noGrp="1" noChangeArrowheads="1"/>
          </p:cNvSpPr>
          <p:nvPr>
            <p:ph type="body" idx="1"/>
          </p:nvPr>
        </p:nvSpPr>
        <p:spPr>
          <a:xfrm>
            <a:off x="889000" y="4716463"/>
            <a:ext cx="4891088" cy="4467225"/>
          </a:xfrm>
          <a:noFill/>
          <a:ln/>
        </p:spPr>
        <p:txBody>
          <a:bodyPr/>
          <a:lstStyle/>
          <a:p>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xfrm>
            <a:off x="852488" y="744538"/>
            <a:ext cx="4964112" cy="3722687"/>
          </a:xfrm>
          <a:ln/>
        </p:spPr>
      </p:sp>
      <p:sp>
        <p:nvSpPr>
          <p:cNvPr id="57347" name="Rectangle 3"/>
          <p:cNvSpPr>
            <a:spLocks noGrp="1" noChangeArrowheads="1"/>
          </p:cNvSpPr>
          <p:nvPr>
            <p:ph type="body" idx="1"/>
          </p:nvPr>
        </p:nvSpPr>
        <p:spPr>
          <a:xfrm>
            <a:off x="889000" y="4716463"/>
            <a:ext cx="4891088" cy="4467225"/>
          </a:xfrm>
          <a:noFill/>
          <a:ln/>
        </p:spPr>
        <p:txBody>
          <a:bodyPr/>
          <a:lstStyle/>
          <a:p>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a:xfrm>
            <a:off x="852488" y="744538"/>
            <a:ext cx="4964112" cy="3722687"/>
          </a:xfrm>
          <a:ln/>
        </p:spPr>
      </p:sp>
      <p:sp>
        <p:nvSpPr>
          <p:cNvPr id="58371" name="Rectangle 3"/>
          <p:cNvSpPr>
            <a:spLocks noGrp="1" noChangeArrowheads="1"/>
          </p:cNvSpPr>
          <p:nvPr>
            <p:ph type="body" idx="1"/>
          </p:nvPr>
        </p:nvSpPr>
        <p:spPr>
          <a:xfrm>
            <a:off x="889000" y="4716463"/>
            <a:ext cx="4891088" cy="4467225"/>
          </a:xfrm>
          <a:noFill/>
          <a:ln/>
        </p:spPr>
        <p:txBody>
          <a:bodyPr/>
          <a:lstStyle/>
          <a:p>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xfrm>
            <a:off x="852488" y="744538"/>
            <a:ext cx="4964112" cy="3722687"/>
          </a:xfrm>
          <a:ln/>
        </p:spPr>
      </p:sp>
      <p:sp>
        <p:nvSpPr>
          <p:cNvPr id="59395" name="Rectangle 3"/>
          <p:cNvSpPr>
            <a:spLocks noGrp="1" noChangeArrowheads="1"/>
          </p:cNvSpPr>
          <p:nvPr>
            <p:ph type="body" idx="1"/>
          </p:nvPr>
        </p:nvSpPr>
        <p:spPr>
          <a:xfrm>
            <a:off x="889000" y="4716463"/>
            <a:ext cx="4891088" cy="4467225"/>
          </a:xfrm>
          <a:noFill/>
          <a:ln/>
        </p:spPr>
        <p:txBody>
          <a:bodyPr/>
          <a:lstStyle/>
          <a:p>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ChangeArrowheads="1" noTextEdit="1"/>
          </p:cNvSpPr>
          <p:nvPr>
            <p:ph type="sldImg"/>
          </p:nvPr>
        </p:nvSpPr>
        <p:spPr>
          <a:xfrm>
            <a:off x="852488" y="744538"/>
            <a:ext cx="4964112" cy="3722687"/>
          </a:xfrm>
          <a:ln/>
        </p:spPr>
      </p:sp>
      <p:sp>
        <p:nvSpPr>
          <p:cNvPr id="60419" name="Rectangle 3"/>
          <p:cNvSpPr>
            <a:spLocks noGrp="1" noChangeArrowheads="1"/>
          </p:cNvSpPr>
          <p:nvPr>
            <p:ph type="body" idx="1"/>
          </p:nvPr>
        </p:nvSpPr>
        <p:spPr>
          <a:xfrm>
            <a:off x="889000" y="4716463"/>
            <a:ext cx="4891088" cy="4467225"/>
          </a:xfrm>
          <a:noFill/>
          <a:ln/>
        </p:spPr>
        <p:txBody>
          <a:bodyPr/>
          <a:lstStyle/>
          <a:p>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a:xfrm>
            <a:off x="852488" y="744538"/>
            <a:ext cx="4964112" cy="3722687"/>
          </a:xfrm>
          <a:ln/>
        </p:spPr>
      </p:sp>
      <p:sp>
        <p:nvSpPr>
          <p:cNvPr id="61443" name="Rectangle 3"/>
          <p:cNvSpPr>
            <a:spLocks noGrp="1" noChangeArrowheads="1"/>
          </p:cNvSpPr>
          <p:nvPr>
            <p:ph type="body" idx="1"/>
          </p:nvPr>
        </p:nvSpPr>
        <p:spPr>
          <a:xfrm>
            <a:off x="889000" y="4716463"/>
            <a:ext cx="4891088" cy="4467225"/>
          </a:xfrm>
          <a:noFill/>
          <a:ln/>
        </p:spPr>
        <p:txBody>
          <a:bodyPr/>
          <a:lstStyle/>
          <a:p>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a:xfrm>
            <a:off x="852488" y="744538"/>
            <a:ext cx="4964112" cy="3722687"/>
          </a:xfrm>
          <a:ln/>
        </p:spPr>
      </p:sp>
      <p:sp>
        <p:nvSpPr>
          <p:cNvPr id="62467" name="Rectangle 3"/>
          <p:cNvSpPr>
            <a:spLocks noGrp="1" noChangeArrowheads="1"/>
          </p:cNvSpPr>
          <p:nvPr>
            <p:ph type="body" idx="1"/>
          </p:nvPr>
        </p:nvSpPr>
        <p:spPr>
          <a:xfrm>
            <a:off x="889000" y="4716463"/>
            <a:ext cx="4891088" cy="4467225"/>
          </a:xfrm>
          <a:noFill/>
          <a:ln/>
        </p:spPr>
        <p:txBody>
          <a:bodyPr/>
          <a:lstStyle/>
          <a:p>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xfrm>
            <a:off x="852488" y="744538"/>
            <a:ext cx="4964112" cy="3722687"/>
          </a:xfrm>
          <a:ln/>
        </p:spPr>
      </p:sp>
      <p:sp>
        <p:nvSpPr>
          <p:cNvPr id="63491" name="Rectangle 3"/>
          <p:cNvSpPr>
            <a:spLocks noGrp="1" noChangeArrowheads="1"/>
          </p:cNvSpPr>
          <p:nvPr>
            <p:ph type="body" idx="1"/>
          </p:nvPr>
        </p:nvSpPr>
        <p:spPr>
          <a:xfrm>
            <a:off x="889000" y="4716463"/>
            <a:ext cx="4891088" cy="4467225"/>
          </a:xfrm>
          <a:noFill/>
          <a:ln/>
        </p:spPr>
        <p:txBody>
          <a:bodyPr/>
          <a:lstStyle/>
          <a:p>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spect="1" noChangeArrowheads="1" noTextEdit="1"/>
          </p:cNvSpPr>
          <p:nvPr>
            <p:ph type="sldImg"/>
          </p:nvPr>
        </p:nvSpPr>
        <p:spPr>
          <a:xfrm>
            <a:off x="852488" y="744538"/>
            <a:ext cx="4964112" cy="3722687"/>
          </a:xfrm>
          <a:ln/>
        </p:spPr>
      </p:sp>
      <p:sp>
        <p:nvSpPr>
          <p:cNvPr id="64515" name="Rectangle 3"/>
          <p:cNvSpPr>
            <a:spLocks noGrp="1" noChangeArrowheads="1"/>
          </p:cNvSpPr>
          <p:nvPr>
            <p:ph type="body" idx="1"/>
          </p:nvPr>
        </p:nvSpPr>
        <p:spPr>
          <a:xfrm>
            <a:off x="889000" y="4716463"/>
            <a:ext cx="4891088" cy="4467225"/>
          </a:xfrm>
          <a:noFill/>
          <a:ln/>
        </p:spPr>
        <p:txBody>
          <a:bodyPr/>
          <a:lstStyle/>
          <a:p>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a:xfrm>
            <a:off x="852488" y="744538"/>
            <a:ext cx="4964112" cy="3722687"/>
          </a:xfrm>
          <a:ln/>
        </p:spPr>
      </p:sp>
      <p:sp>
        <p:nvSpPr>
          <p:cNvPr id="65539" name="Rectangle 3"/>
          <p:cNvSpPr>
            <a:spLocks noGrp="1" noChangeArrowheads="1"/>
          </p:cNvSpPr>
          <p:nvPr>
            <p:ph type="body" idx="1"/>
          </p:nvPr>
        </p:nvSpPr>
        <p:spPr>
          <a:xfrm>
            <a:off x="889000" y="4716463"/>
            <a:ext cx="4891088" cy="4467225"/>
          </a:xfrm>
          <a:noFill/>
          <a:ln/>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a:xfrm>
            <a:off x="852488" y="744538"/>
            <a:ext cx="4964112" cy="3722687"/>
          </a:xfrm>
          <a:ln/>
        </p:spPr>
      </p:sp>
      <p:sp>
        <p:nvSpPr>
          <p:cNvPr id="38915" name="Rectangle 3"/>
          <p:cNvSpPr>
            <a:spLocks noGrp="1" noChangeArrowheads="1"/>
          </p:cNvSpPr>
          <p:nvPr>
            <p:ph type="body" idx="1"/>
          </p:nvPr>
        </p:nvSpPr>
        <p:spPr>
          <a:xfrm>
            <a:off x="889000" y="4716463"/>
            <a:ext cx="4891088" cy="4467225"/>
          </a:xfrm>
          <a:noFill/>
          <a:ln/>
        </p:spPr>
        <p:txBody>
          <a:bodyPr/>
          <a:lstStyle/>
          <a:p>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Rot="1" noChangeAspect="1" noChangeArrowheads="1" noTextEdit="1"/>
          </p:cNvSpPr>
          <p:nvPr>
            <p:ph type="sldImg"/>
          </p:nvPr>
        </p:nvSpPr>
        <p:spPr>
          <a:xfrm>
            <a:off x="852488" y="744538"/>
            <a:ext cx="4964112" cy="3722687"/>
          </a:xfrm>
          <a:ln/>
        </p:spPr>
      </p:sp>
      <p:sp>
        <p:nvSpPr>
          <p:cNvPr id="66563" name="Rectangle 3"/>
          <p:cNvSpPr>
            <a:spLocks noGrp="1" noChangeArrowheads="1"/>
          </p:cNvSpPr>
          <p:nvPr>
            <p:ph type="body" idx="1"/>
          </p:nvPr>
        </p:nvSpPr>
        <p:spPr>
          <a:xfrm>
            <a:off x="889000" y="4716463"/>
            <a:ext cx="4891088" cy="4467225"/>
          </a:xfrm>
          <a:noFill/>
          <a:ln/>
        </p:spPr>
        <p:txBody>
          <a:bodyPr/>
          <a:lstStyle/>
          <a:p>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Rot="1" noChangeAspect="1" noChangeArrowheads="1" noTextEdit="1"/>
          </p:cNvSpPr>
          <p:nvPr>
            <p:ph type="sldImg"/>
          </p:nvPr>
        </p:nvSpPr>
        <p:spPr>
          <a:xfrm>
            <a:off x="852488" y="744538"/>
            <a:ext cx="4964112" cy="3722687"/>
          </a:xfrm>
          <a:ln/>
        </p:spPr>
      </p:sp>
      <p:sp>
        <p:nvSpPr>
          <p:cNvPr id="67587" name="Rectangle 3"/>
          <p:cNvSpPr>
            <a:spLocks noGrp="1" noChangeArrowheads="1"/>
          </p:cNvSpPr>
          <p:nvPr>
            <p:ph type="body" idx="1"/>
          </p:nvPr>
        </p:nvSpPr>
        <p:spPr>
          <a:xfrm>
            <a:off x="889000" y="4716463"/>
            <a:ext cx="4891088" cy="4467225"/>
          </a:xfrm>
          <a:noFill/>
          <a:ln/>
        </p:spPr>
        <p:txBody>
          <a:bodyPr/>
          <a:lstStyle/>
          <a:p>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Rot="1" noChangeAspect="1" noChangeArrowheads="1" noTextEdit="1"/>
          </p:cNvSpPr>
          <p:nvPr>
            <p:ph type="sldImg"/>
          </p:nvPr>
        </p:nvSpPr>
        <p:spPr>
          <a:xfrm>
            <a:off x="852488" y="744538"/>
            <a:ext cx="4964112" cy="3722687"/>
          </a:xfrm>
          <a:ln/>
        </p:spPr>
      </p:sp>
      <p:sp>
        <p:nvSpPr>
          <p:cNvPr id="68611" name="Rectangle 3"/>
          <p:cNvSpPr>
            <a:spLocks noGrp="1" noChangeArrowheads="1"/>
          </p:cNvSpPr>
          <p:nvPr>
            <p:ph type="body" idx="1"/>
          </p:nvPr>
        </p:nvSpPr>
        <p:spPr>
          <a:xfrm>
            <a:off x="889000" y="4716463"/>
            <a:ext cx="4891088" cy="4467225"/>
          </a:xfrm>
          <a:noFill/>
          <a:ln/>
        </p:spPr>
        <p:txBody>
          <a:bodyPr/>
          <a:lstStyle/>
          <a:p>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Rot="1" noChangeAspect="1" noChangeArrowheads="1" noTextEdit="1"/>
          </p:cNvSpPr>
          <p:nvPr>
            <p:ph type="sldImg"/>
          </p:nvPr>
        </p:nvSpPr>
        <p:spPr>
          <a:xfrm>
            <a:off x="852488" y="744538"/>
            <a:ext cx="4964112" cy="3722687"/>
          </a:xfrm>
          <a:ln/>
        </p:spPr>
      </p:sp>
      <p:sp>
        <p:nvSpPr>
          <p:cNvPr id="69635" name="Rectangle 3"/>
          <p:cNvSpPr>
            <a:spLocks noGrp="1" noChangeArrowheads="1"/>
          </p:cNvSpPr>
          <p:nvPr>
            <p:ph type="body" idx="1"/>
          </p:nvPr>
        </p:nvSpPr>
        <p:spPr>
          <a:xfrm>
            <a:off x="889000" y="4716463"/>
            <a:ext cx="4891088" cy="4467225"/>
          </a:xfrm>
          <a:noFill/>
          <a:ln/>
        </p:spPr>
        <p:txBody>
          <a:bodyPr/>
          <a:lstStyle/>
          <a:p>
            <a:endParaRPr lang="en-GB"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Rot="1" noChangeAspect="1" noChangeArrowheads="1" noTextEdit="1"/>
          </p:cNvSpPr>
          <p:nvPr>
            <p:ph type="sldImg"/>
          </p:nvPr>
        </p:nvSpPr>
        <p:spPr>
          <a:ln/>
        </p:spPr>
      </p:sp>
      <p:sp>
        <p:nvSpPr>
          <p:cNvPr id="70659"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spect="1" noChangeArrowheads="1" noTextEdit="1"/>
          </p:cNvSpPr>
          <p:nvPr>
            <p:ph type="sldImg"/>
          </p:nvPr>
        </p:nvSpPr>
        <p:spPr>
          <a:xfrm>
            <a:off x="852488" y="744538"/>
            <a:ext cx="4964112" cy="3722687"/>
          </a:xfrm>
          <a:ln/>
        </p:spPr>
      </p:sp>
      <p:sp>
        <p:nvSpPr>
          <p:cNvPr id="39939" name="Rectangle 3"/>
          <p:cNvSpPr>
            <a:spLocks noGrp="1" noChangeArrowheads="1"/>
          </p:cNvSpPr>
          <p:nvPr>
            <p:ph type="body" idx="1"/>
          </p:nvPr>
        </p:nvSpPr>
        <p:spPr>
          <a:xfrm>
            <a:off x="889000" y="4716463"/>
            <a:ext cx="4891088" cy="4467225"/>
          </a:xfrm>
          <a:noFill/>
          <a:ln/>
        </p:spPr>
        <p:txBody>
          <a:bodyP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xfrm>
            <a:off x="852488" y="744538"/>
            <a:ext cx="4964112" cy="3722687"/>
          </a:xfrm>
          <a:ln/>
        </p:spPr>
      </p:sp>
      <p:sp>
        <p:nvSpPr>
          <p:cNvPr id="41987" name="Rectangle 3"/>
          <p:cNvSpPr>
            <a:spLocks noGrp="1" noChangeArrowheads="1"/>
          </p:cNvSpPr>
          <p:nvPr>
            <p:ph type="body" idx="1"/>
          </p:nvPr>
        </p:nvSpPr>
        <p:spPr>
          <a:xfrm>
            <a:off x="889000" y="4716463"/>
            <a:ext cx="4891088" cy="4467225"/>
          </a:xfrm>
          <a:noFill/>
          <a:ln/>
        </p:spPr>
        <p:txBody>
          <a:bodyPr/>
          <a:lstStyle/>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1154" name="Rectangle 2"/>
          <p:cNvSpPr>
            <a:spLocks noGrp="1" noRot="1" noChangeAspect="1" noChangeArrowheads="1" noTextEdit="1"/>
          </p:cNvSpPr>
          <p:nvPr>
            <p:ph type="sldImg"/>
          </p:nvPr>
        </p:nvSpPr>
        <p:spPr>
          <a:xfrm>
            <a:off x="852488" y="744538"/>
            <a:ext cx="4964112" cy="3722687"/>
          </a:xfrm>
          <a:ln/>
        </p:spPr>
      </p:sp>
      <p:sp>
        <p:nvSpPr>
          <p:cNvPr id="561155" name="Rectangle 3"/>
          <p:cNvSpPr>
            <a:spLocks noGrp="1" noChangeArrowheads="1"/>
          </p:cNvSpPr>
          <p:nvPr>
            <p:ph type="body" idx="1"/>
          </p:nvPr>
        </p:nvSpPr>
        <p:spPr>
          <a:xfrm>
            <a:off x="889000" y="4716463"/>
            <a:ext cx="4891088" cy="4467225"/>
          </a:xfrm>
          <a:noFill/>
          <a:ln/>
        </p:spPr>
        <p:txBody>
          <a:bodyPr/>
          <a:lstStyle/>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a:xfrm>
            <a:off x="1022350" y="866775"/>
            <a:ext cx="4627563" cy="3470275"/>
          </a:xfrm>
          <a:ln/>
        </p:spPr>
      </p:sp>
      <p:sp>
        <p:nvSpPr>
          <p:cNvPr id="43011" name="Rectangle 3"/>
          <p:cNvSpPr>
            <a:spLocks noGrp="1" noChangeArrowheads="1"/>
          </p:cNvSpPr>
          <p:nvPr>
            <p:ph type="body" idx="1"/>
          </p:nvPr>
        </p:nvSpPr>
        <p:spPr>
          <a:xfrm>
            <a:off x="889000" y="4730750"/>
            <a:ext cx="4891088" cy="4489450"/>
          </a:xfrm>
          <a:noFill/>
          <a:ln/>
        </p:spPr>
        <p:txBody>
          <a:bodyPr/>
          <a:lstStyle/>
          <a:p>
            <a:endParaRPr lang="en-GB"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xfrm>
            <a:off x="852488" y="744538"/>
            <a:ext cx="4964112" cy="3722687"/>
          </a:xfrm>
          <a:ln/>
        </p:spPr>
      </p:sp>
      <p:sp>
        <p:nvSpPr>
          <p:cNvPr id="53251" name="Rectangle 3"/>
          <p:cNvSpPr>
            <a:spLocks noGrp="1" noChangeArrowheads="1"/>
          </p:cNvSpPr>
          <p:nvPr>
            <p:ph type="body" idx="1"/>
          </p:nvPr>
        </p:nvSpPr>
        <p:spPr>
          <a:xfrm>
            <a:off x="889000" y="4716463"/>
            <a:ext cx="4891088" cy="4467225"/>
          </a:xfrm>
          <a:noFill/>
          <a:ln/>
        </p:spPr>
        <p:txBody>
          <a:bodyPr/>
          <a:lstStyle/>
          <a:p>
            <a:r>
              <a:rPr lang="fi-FI" smtClean="0"/>
              <a:t>negatiivisen sopimusedun korvaus = luottamusetu. Loukattu osapuoli saatetaan siihen taloudelliseen asemaan, jossa hän olisi ollut, ellei sopimusta olisi ryhdytty ollenkaan valmistelemaan.</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xfrm>
            <a:off x="852488" y="744538"/>
            <a:ext cx="4964112" cy="3722687"/>
          </a:xfrm>
          <a:ln/>
        </p:spPr>
      </p:sp>
      <p:sp>
        <p:nvSpPr>
          <p:cNvPr id="54275" name="Rectangle 3"/>
          <p:cNvSpPr>
            <a:spLocks noGrp="1" noChangeArrowheads="1"/>
          </p:cNvSpPr>
          <p:nvPr>
            <p:ph type="body" idx="1"/>
          </p:nvPr>
        </p:nvSpPr>
        <p:spPr>
          <a:xfrm>
            <a:off x="889000" y="4716463"/>
            <a:ext cx="4891088" cy="4467225"/>
          </a:xfrm>
          <a:noFill/>
          <a:ln/>
        </p:spPr>
        <p:txBody>
          <a:bodyPr/>
          <a:lstStyle/>
          <a:p>
            <a:r>
              <a:rPr lang="fi-FI" smtClean="0"/>
              <a:t>positiivisen sopimusedun korvaus = täyttämiskorvaus. Kuten varsinaisessa sopimuksessa, loukattu osapuoli on saatettava siihen asemaan, johon tämä olisi päässyt, jos sopimus olisi täytetty.</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a:xfrm>
            <a:off x="852488" y="744538"/>
            <a:ext cx="4964112" cy="3722687"/>
          </a:xfrm>
          <a:ln/>
        </p:spPr>
      </p:sp>
      <p:sp>
        <p:nvSpPr>
          <p:cNvPr id="55299" name="Rectangle 3"/>
          <p:cNvSpPr>
            <a:spLocks noGrp="1" noChangeArrowheads="1"/>
          </p:cNvSpPr>
          <p:nvPr>
            <p:ph type="body" idx="1"/>
          </p:nvPr>
        </p:nvSpPr>
        <p:spPr>
          <a:xfrm>
            <a:off x="889000" y="4716463"/>
            <a:ext cx="4891088" cy="4467225"/>
          </a:xfrm>
          <a:noFill/>
          <a:ln/>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Otsikkodia">
    <p:spTree>
      <p:nvGrpSpPr>
        <p:cNvPr id="1" name=""/>
        <p:cNvGrpSpPr/>
        <p:nvPr/>
      </p:nvGrpSpPr>
      <p:grpSpPr>
        <a:xfrm>
          <a:off x="0" y="0"/>
          <a:ext cx="0" cy="0"/>
          <a:chOff x="0" y="0"/>
          <a:chExt cx="0" cy="0"/>
        </a:xfrm>
      </p:grpSpPr>
      <p:pic>
        <p:nvPicPr>
          <p:cNvPr id="4" name="Picture 7" descr="1page"/>
          <p:cNvPicPr>
            <a:picLocks noChangeAspect="1" noChangeArrowheads="1"/>
          </p:cNvPicPr>
          <p:nvPr userDrawn="1"/>
        </p:nvPicPr>
        <p:blipFill>
          <a:blip r:embed="rId2" cstate="print"/>
          <a:srcRect/>
          <a:stretch>
            <a:fillRect/>
          </a:stretch>
        </p:blipFill>
        <p:spPr bwMode="auto">
          <a:xfrm>
            <a:off x="0" y="0"/>
            <a:ext cx="9145588" cy="6859588"/>
          </a:xfrm>
          <a:prstGeom prst="rect">
            <a:avLst/>
          </a:prstGeom>
          <a:noFill/>
          <a:ln w="9525">
            <a:noFill/>
            <a:miter lim="800000"/>
            <a:headEnd/>
            <a:tailEnd/>
          </a:ln>
        </p:spPr>
      </p:pic>
      <p:sp>
        <p:nvSpPr>
          <p:cNvPr id="5" name="Text Box 19"/>
          <p:cNvSpPr txBox="1">
            <a:spLocks noChangeArrowheads="1"/>
          </p:cNvSpPr>
          <p:nvPr userDrawn="1"/>
        </p:nvSpPr>
        <p:spPr bwMode="auto">
          <a:xfrm>
            <a:off x="4259263" y="6477000"/>
            <a:ext cx="4718050" cy="214313"/>
          </a:xfrm>
          <a:prstGeom prst="rect">
            <a:avLst/>
          </a:prstGeom>
          <a:noFill/>
          <a:ln w="9525">
            <a:noFill/>
            <a:miter lim="800000"/>
            <a:headEnd/>
            <a:tailEnd/>
          </a:ln>
          <a:effectLst/>
        </p:spPr>
        <p:txBody>
          <a:bodyPr>
            <a:spAutoFit/>
          </a:bodyPr>
          <a:lstStyle/>
          <a:p>
            <a:pPr algn="r" eaLnBrk="0" hangingPunct="0">
              <a:spcBef>
                <a:spcPct val="50000"/>
              </a:spcBef>
              <a:defRPr/>
            </a:pPr>
            <a:r>
              <a:rPr lang="en-US" sz="800">
                <a:solidFill>
                  <a:schemeClr val="bg2"/>
                </a:solidFill>
                <a:latin typeface="Georgia" pitchFamily="18" charset="0"/>
              </a:rPr>
              <a:t>www.lexia.fi</a:t>
            </a:r>
          </a:p>
        </p:txBody>
      </p:sp>
      <p:sp>
        <p:nvSpPr>
          <p:cNvPr id="6" name="Text Box 20"/>
          <p:cNvSpPr txBox="1">
            <a:spLocks noChangeArrowheads="1"/>
          </p:cNvSpPr>
          <p:nvPr userDrawn="1"/>
        </p:nvSpPr>
        <p:spPr bwMode="auto">
          <a:xfrm>
            <a:off x="539750" y="6477000"/>
            <a:ext cx="2965450" cy="214313"/>
          </a:xfrm>
          <a:prstGeom prst="rect">
            <a:avLst/>
          </a:prstGeom>
          <a:noFill/>
          <a:ln w="9525">
            <a:noFill/>
            <a:miter lim="800000"/>
            <a:headEnd/>
            <a:tailEnd/>
          </a:ln>
          <a:effectLst/>
        </p:spPr>
        <p:txBody>
          <a:bodyPr>
            <a:spAutoFit/>
          </a:bodyPr>
          <a:lstStyle/>
          <a:p>
            <a:pPr algn="l" eaLnBrk="0" hangingPunct="0">
              <a:spcBef>
                <a:spcPct val="50000"/>
              </a:spcBef>
              <a:defRPr/>
            </a:pPr>
            <a:r>
              <a:rPr lang="en-US" sz="800" dirty="0">
                <a:solidFill>
                  <a:schemeClr val="bg2"/>
                </a:solidFill>
                <a:latin typeface="Georgia" pitchFamily="18" charset="0"/>
              </a:rPr>
              <a:t>© </a:t>
            </a:r>
            <a:r>
              <a:rPr lang="fi-FI" sz="800" dirty="0">
                <a:solidFill>
                  <a:schemeClr val="bg2"/>
                </a:solidFill>
                <a:latin typeface="Georgia" pitchFamily="18" charset="0"/>
              </a:rPr>
              <a:t> </a:t>
            </a:r>
            <a:r>
              <a:rPr lang="en-US" sz="800" dirty="0">
                <a:solidFill>
                  <a:schemeClr val="bg2"/>
                </a:solidFill>
                <a:latin typeface="Georgia" pitchFamily="18" charset="0"/>
              </a:rPr>
              <a:t>Lexia</a:t>
            </a:r>
          </a:p>
        </p:txBody>
      </p:sp>
      <p:sp>
        <p:nvSpPr>
          <p:cNvPr id="51205" name="Rectangle 5"/>
          <p:cNvSpPr>
            <a:spLocks noGrp="1" noChangeArrowheads="1"/>
          </p:cNvSpPr>
          <p:nvPr>
            <p:ph type="ctrTitle"/>
          </p:nvPr>
        </p:nvSpPr>
        <p:spPr>
          <a:xfrm>
            <a:off x="685800" y="1989138"/>
            <a:ext cx="7772400" cy="1154112"/>
          </a:xfrm>
        </p:spPr>
        <p:txBody>
          <a:bodyPr anchor="b"/>
          <a:lstStyle>
            <a:lvl1pPr algn="ctr">
              <a:defRPr smtClean="0"/>
            </a:lvl1pPr>
          </a:lstStyle>
          <a:p>
            <a:r>
              <a:rPr lang="en-US" smtClean="0"/>
              <a:t>Click to edit Master title style</a:t>
            </a:r>
          </a:p>
        </p:txBody>
      </p:sp>
      <p:sp>
        <p:nvSpPr>
          <p:cNvPr id="51206" name="Rectangle 6"/>
          <p:cNvSpPr>
            <a:spLocks noGrp="1" noChangeArrowheads="1"/>
          </p:cNvSpPr>
          <p:nvPr>
            <p:ph type="subTitle" idx="1"/>
          </p:nvPr>
        </p:nvSpPr>
        <p:spPr>
          <a:xfrm>
            <a:off x="1371600" y="3213100"/>
            <a:ext cx="6400800" cy="1150938"/>
          </a:xfrm>
        </p:spPr>
        <p:txBody>
          <a:bodyPr/>
          <a:lstStyle>
            <a:lvl1pPr marL="0" indent="0" algn="ctr">
              <a:buFontTx/>
              <a:buNone/>
              <a:defRPr sz="1600" b="1" smtClean="0"/>
            </a:lvl1pPr>
          </a:lstStyle>
          <a:p>
            <a:r>
              <a:rPr lang="en-US" smtClean="0"/>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Otsikko ja pystysuora teksti">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fi-FI"/>
          </a:p>
        </p:txBody>
      </p:sp>
      <p:sp>
        <p:nvSpPr>
          <p:cNvPr id="3" name="Pystysuoran tekstin paikkamerkki 2"/>
          <p:cNvSpPr>
            <a:spLocks noGrp="1"/>
          </p:cNvSpPr>
          <p:nvPr>
            <p:ph type="body" orient="vert" idx="1"/>
          </p:nvPr>
        </p:nvSpPr>
        <p:spPr/>
        <p:txBody>
          <a:bodyPr vert="eaVert"/>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Pystysuora otsikko ja teksti">
    <p:spTree>
      <p:nvGrpSpPr>
        <p:cNvPr id="1" name=""/>
        <p:cNvGrpSpPr/>
        <p:nvPr/>
      </p:nvGrpSpPr>
      <p:grpSpPr>
        <a:xfrm>
          <a:off x="0" y="0"/>
          <a:ext cx="0" cy="0"/>
          <a:chOff x="0" y="0"/>
          <a:chExt cx="0" cy="0"/>
        </a:xfrm>
      </p:grpSpPr>
      <p:sp>
        <p:nvSpPr>
          <p:cNvPr id="2" name="Pystysuora otsikko 1"/>
          <p:cNvSpPr>
            <a:spLocks noGrp="1"/>
          </p:cNvSpPr>
          <p:nvPr>
            <p:ph type="title" orient="vert"/>
          </p:nvPr>
        </p:nvSpPr>
        <p:spPr>
          <a:xfrm>
            <a:off x="6643688" y="344488"/>
            <a:ext cx="2105025" cy="5892800"/>
          </a:xfrm>
        </p:spPr>
        <p:txBody>
          <a:bodyPr vert="eaVert"/>
          <a:lstStyle/>
          <a:p>
            <a:r>
              <a:rPr lang="fi-FI" smtClean="0"/>
              <a:t>Muokkaa perustyyl. napsautt.</a:t>
            </a:r>
            <a:endParaRPr lang="fi-FI"/>
          </a:p>
        </p:txBody>
      </p:sp>
      <p:sp>
        <p:nvSpPr>
          <p:cNvPr id="3" name="Pystysuoran tekstin paikkamerkki 2"/>
          <p:cNvSpPr>
            <a:spLocks noGrp="1"/>
          </p:cNvSpPr>
          <p:nvPr>
            <p:ph type="body" orient="vert" idx="1"/>
          </p:nvPr>
        </p:nvSpPr>
        <p:spPr>
          <a:xfrm>
            <a:off x="323850" y="344488"/>
            <a:ext cx="6167438" cy="5892800"/>
          </a:xfrm>
        </p:spPr>
        <p:txBody>
          <a:bodyPr vert="eaVert"/>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fi-FI"/>
          </a:p>
        </p:txBody>
      </p:sp>
      <p:sp>
        <p:nvSpPr>
          <p:cNvPr id="3" name="Sisällön paikkamerkki 2"/>
          <p:cNvSpPr>
            <a:spLocks noGrp="1"/>
          </p:cNvSpPr>
          <p:nvPr>
            <p:ph idx="1"/>
          </p:nvPr>
        </p:nvSpPr>
        <p:spPr/>
        <p:txBody>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Osan ylätunniste">
    <p:spTree>
      <p:nvGrpSpPr>
        <p:cNvPr id="1" name=""/>
        <p:cNvGrpSpPr/>
        <p:nvPr/>
      </p:nvGrpSpPr>
      <p:grpSpPr>
        <a:xfrm>
          <a:off x="0" y="0"/>
          <a:ext cx="0" cy="0"/>
          <a:chOff x="0" y="0"/>
          <a:chExt cx="0" cy="0"/>
        </a:xfrm>
      </p:grpSpPr>
      <p:sp>
        <p:nvSpPr>
          <p:cNvPr id="2" name="Otsikko 1"/>
          <p:cNvSpPr>
            <a:spLocks noGrp="1"/>
          </p:cNvSpPr>
          <p:nvPr>
            <p:ph type="title"/>
          </p:nvPr>
        </p:nvSpPr>
        <p:spPr>
          <a:xfrm>
            <a:off x="722313" y="4406900"/>
            <a:ext cx="7772400" cy="1362075"/>
          </a:xfrm>
        </p:spPr>
        <p:txBody>
          <a:bodyPr anchor="t"/>
          <a:lstStyle>
            <a:lvl1pPr algn="l">
              <a:defRPr sz="4000" b="1" cap="all"/>
            </a:lvl1pPr>
          </a:lstStyle>
          <a:p>
            <a:r>
              <a:rPr lang="fi-FI" smtClean="0"/>
              <a:t>Muokkaa perustyyl. napsautt.</a:t>
            </a:r>
            <a:endParaRPr lang="fi-FI"/>
          </a:p>
        </p:txBody>
      </p:sp>
      <p:sp>
        <p:nvSpPr>
          <p:cNvPr id="3" name="Tekstin paikkamerkki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i-FI" smtClean="0"/>
              <a:t>Muokkaa tekstin perustyylejä napsauttamalla</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Kaksi sisältökohdetta">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fi-FI"/>
          </a:p>
        </p:txBody>
      </p:sp>
      <p:sp>
        <p:nvSpPr>
          <p:cNvPr id="3" name="Sisällön paikkamerkki 2"/>
          <p:cNvSpPr>
            <a:spLocks noGrp="1"/>
          </p:cNvSpPr>
          <p:nvPr>
            <p:ph sz="half" idx="1"/>
          </p:nvPr>
        </p:nvSpPr>
        <p:spPr>
          <a:xfrm>
            <a:off x="323850" y="1341438"/>
            <a:ext cx="4135438" cy="48958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Sisällön paikkamerkki 3"/>
          <p:cNvSpPr>
            <a:spLocks noGrp="1"/>
          </p:cNvSpPr>
          <p:nvPr>
            <p:ph sz="half" idx="2"/>
          </p:nvPr>
        </p:nvSpPr>
        <p:spPr>
          <a:xfrm>
            <a:off x="4611688" y="1341438"/>
            <a:ext cx="4137025" cy="48958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tailu">
    <p:spTree>
      <p:nvGrpSpPr>
        <p:cNvPr id="1" name=""/>
        <p:cNvGrpSpPr/>
        <p:nvPr/>
      </p:nvGrpSpPr>
      <p:grpSpPr>
        <a:xfrm>
          <a:off x="0" y="0"/>
          <a:ext cx="0" cy="0"/>
          <a:chOff x="0" y="0"/>
          <a:chExt cx="0" cy="0"/>
        </a:xfrm>
      </p:grpSpPr>
      <p:sp>
        <p:nvSpPr>
          <p:cNvPr id="2" name="Otsikko 1"/>
          <p:cNvSpPr>
            <a:spLocks noGrp="1"/>
          </p:cNvSpPr>
          <p:nvPr>
            <p:ph type="title"/>
          </p:nvPr>
        </p:nvSpPr>
        <p:spPr>
          <a:xfrm>
            <a:off x="457200" y="274638"/>
            <a:ext cx="8229600" cy="1143000"/>
          </a:xfrm>
        </p:spPr>
        <p:txBody>
          <a:bodyPr/>
          <a:lstStyle>
            <a:lvl1pPr>
              <a:defRPr/>
            </a:lvl1pPr>
          </a:lstStyle>
          <a:p>
            <a:r>
              <a:rPr lang="fi-FI" smtClean="0"/>
              <a:t>Muokkaa perustyyl. napsautt.</a:t>
            </a:r>
            <a:endParaRPr lang="fi-FI"/>
          </a:p>
        </p:txBody>
      </p:sp>
      <p:sp>
        <p:nvSpPr>
          <p:cNvPr id="3" name="Tekstin paikkamerkki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smtClean="0"/>
              <a:t>Muokkaa tekstin perustyylejä napsauttamalla</a:t>
            </a:r>
          </a:p>
        </p:txBody>
      </p:sp>
      <p:sp>
        <p:nvSpPr>
          <p:cNvPr id="4" name="Sisällön paikkamerkk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5" name="Tekstin paikkamerkki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smtClean="0"/>
              <a:t>Muokkaa tekstin perustyylejä napsauttamalla</a:t>
            </a:r>
          </a:p>
        </p:txBody>
      </p:sp>
      <p:sp>
        <p:nvSpPr>
          <p:cNvPr id="6" name="Sisällön paikkamerkk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Vain otsikko">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fi-FI"/>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tsikollinen sisältö">
    <p:spTree>
      <p:nvGrpSpPr>
        <p:cNvPr id="1" name=""/>
        <p:cNvGrpSpPr/>
        <p:nvPr/>
      </p:nvGrpSpPr>
      <p:grpSpPr>
        <a:xfrm>
          <a:off x="0" y="0"/>
          <a:ext cx="0" cy="0"/>
          <a:chOff x="0" y="0"/>
          <a:chExt cx="0" cy="0"/>
        </a:xfrm>
      </p:grpSpPr>
      <p:sp>
        <p:nvSpPr>
          <p:cNvPr id="2" name="Otsikko 1"/>
          <p:cNvSpPr>
            <a:spLocks noGrp="1"/>
          </p:cNvSpPr>
          <p:nvPr>
            <p:ph type="title"/>
          </p:nvPr>
        </p:nvSpPr>
        <p:spPr>
          <a:xfrm>
            <a:off x="457200" y="273050"/>
            <a:ext cx="3008313" cy="1162050"/>
          </a:xfrm>
        </p:spPr>
        <p:txBody>
          <a:bodyPr/>
          <a:lstStyle>
            <a:lvl1pPr algn="l">
              <a:defRPr sz="2000" b="1"/>
            </a:lvl1pPr>
          </a:lstStyle>
          <a:p>
            <a:r>
              <a:rPr lang="fi-FI" smtClean="0"/>
              <a:t>Muokkaa perustyyl. napsautt.</a:t>
            </a:r>
            <a:endParaRPr lang="fi-FI"/>
          </a:p>
        </p:txBody>
      </p:sp>
      <p:sp>
        <p:nvSpPr>
          <p:cNvPr id="3" name="Sisällön paikkamerkk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Tekstin paikkamerkki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i-FI" smtClean="0"/>
              <a:t>Muokkaa tekstin perustyylejä napsauttamalla</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tsikollinen kuva">
    <p:spTree>
      <p:nvGrpSpPr>
        <p:cNvPr id="1" name=""/>
        <p:cNvGrpSpPr/>
        <p:nvPr/>
      </p:nvGrpSpPr>
      <p:grpSpPr>
        <a:xfrm>
          <a:off x="0" y="0"/>
          <a:ext cx="0" cy="0"/>
          <a:chOff x="0" y="0"/>
          <a:chExt cx="0" cy="0"/>
        </a:xfrm>
      </p:grpSpPr>
      <p:sp>
        <p:nvSpPr>
          <p:cNvPr id="2" name="Otsikko 1"/>
          <p:cNvSpPr>
            <a:spLocks noGrp="1"/>
          </p:cNvSpPr>
          <p:nvPr>
            <p:ph type="title"/>
          </p:nvPr>
        </p:nvSpPr>
        <p:spPr>
          <a:xfrm>
            <a:off x="1792288" y="4800600"/>
            <a:ext cx="5486400" cy="566738"/>
          </a:xfrm>
        </p:spPr>
        <p:txBody>
          <a:bodyPr/>
          <a:lstStyle>
            <a:lvl1pPr algn="l">
              <a:defRPr sz="2000" b="1"/>
            </a:lvl1pPr>
          </a:lstStyle>
          <a:p>
            <a:r>
              <a:rPr lang="fi-FI" smtClean="0"/>
              <a:t>Muokkaa perustyyl. napsautt.</a:t>
            </a:r>
            <a:endParaRPr lang="fi-FI"/>
          </a:p>
        </p:txBody>
      </p:sp>
      <p:sp>
        <p:nvSpPr>
          <p:cNvPr id="3" name="Kuvan paikkamerkki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i-FI" noProof="0" smtClean="0"/>
          </a:p>
        </p:txBody>
      </p:sp>
      <p:sp>
        <p:nvSpPr>
          <p:cNvPr id="4" name="Tekstin paikkamerkki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i-FI" smtClean="0"/>
              <a:t>Muokkaa tekstin perustyylejä napsauttamalla</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5" descr="2page"/>
          <p:cNvPicPr>
            <a:picLocks noChangeAspect="1" noChangeArrowheads="1"/>
          </p:cNvPicPr>
          <p:nvPr userDrawn="1"/>
        </p:nvPicPr>
        <p:blipFill>
          <a:blip r:embed="rId13" cstate="print"/>
          <a:srcRect/>
          <a:stretch>
            <a:fillRect/>
          </a:stretch>
        </p:blipFill>
        <p:spPr bwMode="auto">
          <a:xfrm>
            <a:off x="-1588" y="-100013"/>
            <a:ext cx="9145588" cy="6859588"/>
          </a:xfrm>
          <a:prstGeom prst="rect">
            <a:avLst/>
          </a:prstGeom>
          <a:noFill/>
          <a:ln w="9525">
            <a:noFill/>
            <a:miter lim="800000"/>
            <a:headEnd/>
            <a:tailEnd/>
          </a:ln>
        </p:spPr>
      </p:pic>
      <p:sp>
        <p:nvSpPr>
          <p:cNvPr id="839699" name="Text Box 19"/>
          <p:cNvSpPr txBox="1">
            <a:spLocks noChangeArrowheads="1"/>
          </p:cNvSpPr>
          <p:nvPr userDrawn="1"/>
        </p:nvSpPr>
        <p:spPr bwMode="auto">
          <a:xfrm>
            <a:off x="4259263" y="6477000"/>
            <a:ext cx="4718050" cy="214313"/>
          </a:xfrm>
          <a:prstGeom prst="rect">
            <a:avLst/>
          </a:prstGeom>
          <a:noFill/>
          <a:ln w="9525">
            <a:noFill/>
            <a:miter lim="800000"/>
            <a:headEnd/>
            <a:tailEnd/>
          </a:ln>
          <a:effectLst/>
        </p:spPr>
        <p:txBody>
          <a:bodyPr>
            <a:spAutoFit/>
          </a:bodyPr>
          <a:lstStyle/>
          <a:p>
            <a:pPr algn="r" eaLnBrk="0" hangingPunct="0">
              <a:spcBef>
                <a:spcPct val="50000"/>
              </a:spcBef>
              <a:defRPr/>
            </a:pPr>
            <a:r>
              <a:rPr lang="en-US" sz="800">
                <a:solidFill>
                  <a:schemeClr val="bg2"/>
                </a:solidFill>
                <a:latin typeface="Georgia" pitchFamily="18" charset="0"/>
              </a:rPr>
              <a:t>www.lexia.fi</a:t>
            </a:r>
          </a:p>
        </p:txBody>
      </p:sp>
      <p:sp>
        <p:nvSpPr>
          <p:cNvPr id="839700" name="Text Box 20"/>
          <p:cNvSpPr txBox="1">
            <a:spLocks noChangeArrowheads="1"/>
          </p:cNvSpPr>
          <p:nvPr userDrawn="1"/>
        </p:nvSpPr>
        <p:spPr bwMode="auto">
          <a:xfrm>
            <a:off x="1066800" y="6477000"/>
            <a:ext cx="2438400" cy="214313"/>
          </a:xfrm>
          <a:prstGeom prst="rect">
            <a:avLst/>
          </a:prstGeom>
          <a:noFill/>
          <a:ln w="9525">
            <a:noFill/>
            <a:miter lim="800000"/>
            <a:headEnd/>
            <a:tailEnd/>
          </a:ln>
          <a:effectLst/>
        </p:spPr>
        <p:txBody>
          <a:bodyPr>
            <a:spAutoFit/>
          </a:bodyPr>
          <a:lstStyle/>
          <a:p>
            <a:pPr algn="l" eaLnBrk="0" hangingPunct="0">
              <a:spcBef>
                <a:spcPct val="50000"/>
              </a:spcBef>
              <a:defRPr/>
            </a:pPr>
            <a:r>
              <a:rPr lang="fi-FI" sz="800" dirty="0">
                <a:solidFill>
                  <a:schemeClr val="bg2"/>
                </a:solidFill>
                <a:latin typeface="Georgia" pitchFamily="18" charset="0"/>
              </a:rPr>
              <a:t>  </a:t>
            </a:r>
            <a:endParaRPr lang="en-US" sz="800" dirty="0">
              <a:solidFill>
                <a:schemeClr val="bg2"/>
              </a:solidFill>
              <a:latin typeface="Georgia" pitchFamily="18" charset="0"/>
            </a:endParaRPr>
          </a:p>
        </p:txBody>
      </p:sp>
      <p:sp>
        <p:nvSpPr>
          <p:cNvPr id="1029" name="Rectangle 16"/>
          <p:cNvSpPr>
            <a:spLocks noGrp="1" noChangeArrowheads="1"/>
          </p:cNvSpPr>
          <p:nvPr>
            <p:ph type="title"/>
          </p:nvPr>
        </p:nvSpPr>
        <p:spPr bwMode="auto">
          <a:xfrm>
            <a:off x="457200" y="274638"/>
            <a:ext cx="82296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30" name="Rectangle 17"/>
          <p:cNvSpPr>
            <a:spLocks noGrp="1" noChangeArrowheads="1"/>
          </p:cNvSpPr>
          <p:nvPr>
            <p:ph type="body" idx="1"/>
          </p:nvPr>
        </p:nvSpPr>
        <p:spPr bwMode="auto">
          <a:xfrm>
            <a:off x="457200" y="1484313"/>
            <a:ext cx="8229600" cy="45370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708"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0" fontAlgn="base" hangingPunct="0">
        <a:lnSpc>
          <a:spcPct val="80000"/>
        </a:lnSpc>
        <a:spcBef>
          <a:spcPct val="0"/>
        </a:spcBef>
        <a:spcAft>
          <a:spcPct val="0"/>
        </a:spcAft>
        <a:defRPr sz="3200" b="1">
          <a:solidFill>
            <a:srgbClr val="5F5F5F"/>
          </a:solidFill>
          <a:latin typeface="+mj-lt"/>
          <a:ea typeface="+mj-ea"/>
          <a:cs typeface="+mj-cs"/>
        </a:defRPr>
      </a:lvl1pPr>
      <a:lvl2pPr algn="l" rtl="0" eaLnBrk="0" fontAlgn="base" hangingPunct="0">
        <a:lnSpc>
          <a:spcPct val="80000"/>
        </a:lnSpc>
        <a:spcBef>
          <a:spcPct val="0"/>
        </a:spcBef>
        <a:spcAft>
          <a:spcPct val="0"/>
        </a:spcAft>
        <a:defRPr sz="3200" b="1">
          <a:solidFill>
            <a:srgbClr val="5F5F5F"/>
          </a:solidFill>
          <a:latin typeface="Arial" charset="0"/>
        </a:defRPr>
      </a:lvl2pPr>
      <a:lvl3pPr algn="l" rtl="0" eaLnBrk="0" fontAlgn="base" hangingPunct="0">
        <a:lnSpc>
          <a:spcPct val="80000"/>
        </a:lnSpc>
        <a:spcBef>
          <a:spcPct val="0"/>
        </a:spcBef>
        <a:spcAft>
          <a:spcPct val="0"/>
        </a:spcAft>
        <a:defRPr sz="3200" b="1">
          <a:solidFill>
            <a:srgbClr val="5F5F5F"/>
          </a:solidFill>
          <a:latin typeface="Arial" charset="0"/>
        </a:defRPr>
      </a:lvl3pPr>
      <a:lvl4pPr algn="l" rtl="0" eaLnBrk="0" fontAlgn="base" hangingPunct="0">
        <a:lnSpc>
          <a:spcPct val="80000"/>
        </a:lnSpc>
        <a:spcBef>
          <a:spcPct val="0"/>
        </a:spcBef>
        <a:spcAft>
          <a:spcPct val="0"/>
        </a:spcAft>
        <a:defRPr sz="3200" b="1">
          <a:solidFill>
            <a:srgbClr val="5F5F5F"/>
          </a:solidFill>
          <a:latin typeface="Arial" charset="0"/>
        </a:defRPr>
      </a:lvl4pPr>
      <a:lvl5pPr algn="l" rtl="0" eaLnBrk="0" fontAlgn="base" hangingPunct="0">
        <a:lnSpc>
          <a:spcPct val="80000"/>
        </a:lnSpc>
        <a:spcBef>
          <a:spcPct val="0"/>
        </a:spcBef>
        <a:spcAft>
          <a:spcPct val="0"/>
        </a:spcAft>
        <a:defRPr sz="3200" b="1">
          <a:solidFill>
            <a:srgbClr val="5F5F5F"/>
          </a:solidFill>
          <a:latin typeface="Arial" charset="0"/>
        </a:defRPr>
      </a:lvl5pPr>
      <a:lvl6pPr marL="457200" algn="l" rtl="0" fontAlgn="base">
        <a:lnSpc>
          <a:spcPct val="80000"/>
        </a:lnSpc>
        <a:spcBef>
          <a:spcPct val="0"/>
        </a:spcBef>
        <a:spcAft>
          <a:spcPct val="0"/>
        </a:spcAft>
        <a:defRPr sz="3200" b="1">
          <a:solidFill>
            <a:srgbClr val="3F4D65"/>
          </a:solidFill>
          <a:latin typeface="Arial" charset="0"/>
        </a:defRPr>
      </a:lvl6pPr>
      <a:lvl7pPr marL="914400" algn="l" rtl="0" fontAlgn="base">
        <a:lnSpc>
          <a:spcPct val="80000"/>
        </a:lnSpc>
        <a:spcBef>
          <a:spcPct val="0"/>
        </a:spcBef>
        <a:spcAft>
          <a:spcPct val="0"/>
        </a:spcAft>
        <a:defRPr sz="3200" b="1">
          <a:solidFill>
            <a:srgbClr val="3F4D65"/>
          </a:solidFill>
          <a:latin typeface="Arial" charset="0"/>
        </a:defRPr>
      </a:lvl7pPr>
      <a:lvl8pPr marL="1371600" algn="l" rtl="0" fontAlgn="base">
        <a:lnSpc>
          <a:spcPct val="80000"/>
        </a:lnSpc>
        <a:spcBef>
          <a:spcPct val="0"/>
        </a:spcBef>
        <a:spcAft>
          <a:spcPct val="0"/>
        </a:spcAft>
        <a:defRPr sz="3200" b="1">
          <a:solidFill>
            <a:srgbClr val="3F4D65"/>
          </a:solidFill>
          <a:latin typeface="Arial" charset="0"/>
        </a:defRPr>
      </a:lvl8pPr>
      <a:lvl9pPr marL="1828800" algn="l" rtl="0" fontAlgn="base">
        <a:lnSpc>
          <a:spcPct val="80000"/>
        </a:lnSpc>
        <a:spcBef>
          <a:spcPct val="0"/>
        </a:spcBef>
        <a:spcAft>
          <a:spcPct val="0"/>
        </a:spcAft>
        <a:defRPr sz="3200" b="1">
          <a:solidFill>
            <a:srgbClr val="3F4D65"/>
          </a:solidFill>
          <a:latin typeface="Arial" charset="0"/>
        </a:defRPr>
      </a:lvl9pPr>
    </p:titleStyle>
    <p:bodyStyle>
      <a:lvl1pPr marL="342900" indent="-342900" algn="l" rtl="0" eaLnBrk="0" fontAlgn="base" hangingPunct="0">
        <a:spcBef>
          <a:spcPct val="20000"/>
        </a:spcBef>
        <a:spcAft>
          <a:spcPct val="0"/>
        </a:spcAft>
        <a:buChar char="•"/>
        <a:defRPr sz="2000">
          <a:solidFill>
            <a:schemeClr val="bg2"/>
          </a:solidFill>
          <a:latin typeface="+mn-lt"/>
          <a:ea typeface="+mn-ea"/>
          <a:cs typeface="+mn-cs"/>
        </a:defRPr>
      </a:lvl1pPr>
      <a:lvl2pPr marL="742950" indent="-285750" algn="l" rtl="0" eaLnBrk="0" fontAlgn="base" hangingPunct="0">
        <a:spcBef>
          <a:spcPct val="20000"/>
        </a:spcBef>
        <a:spcAft>
          <a:spcPct val="0"/>
        </a:spcAft>
        <a:buChar char="•"/>
        <a:defRPr sz="2000">
          <a:solidFill>
            <a:schemeClr val="bg2"/>
          </a:solidFill>
          <a:latin typeface="+mn-lt"/>
        </a:defRPr>
      </a:lvl2pPr>
      <a:lvl3pPr marL="1143000" indent="-228600" algn="l" rtl="0" eaLnBrk="0" fontAlgn="base" hangingPunct="0">
        <a:spcBef>
          <a:spcPct val="20000"/>
        </a:spcBef>
        <a:spcAft>
          <a:spcPct val="0"/>
        </a:spcAft>
        <a:buChar char="•"/>
        <a:defRPr>
          <a:solidFill>
            <a:schemeClr val="bg2"/>
          </a:solidFill>
          <a:latin typeface="+mn-lt"/>
        </a:defRPr>
      </a:lvl3pPr>
      <a:lvl4pPr marL="1600200" indent="-228600" algn="l" rtl="0" eaLnBrk="0" fontAlgn="base" hangingPunct="0">
        <a:spcBef>
          <a:spcPct val="20000"/>
        </a:spcBef>
        <a:spcAft>
          <a:spcPct val="0"/>
        </a:spcAft>
        <a:buChar char="•"/>
        <a:defRPr>
          <a:solidFill>
            <a:schemeClr val="bg2"/>
          </a:solidFill>
          <a:latin typeface="+mn-lt"/>
        </a:defRPr>
      </a:lvl4pPr>
      <a:lvl5pPr marL="2057400" indent="-228600" algn="l" rtl="0" eaLnBrk="0" fontAlgn="base" hangingPunct="0">
        <a:spcBef>
          <a:spcPct val="20000"/>
        </a:spcBef>
        <a:spcAft>
          <a:spcPct val="0"/>
        </a:spcAft>
        <a:buChar char="•"/>
        <a:defRPr sz="1400">
          <a:solidFill>
            <a:schemeClr val="bg2"/>
          </a:solidFill>
          <a:latin typeface="+mn-lt"/>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6"/>
          <p:cNvSpPr>
            <a:spLocks noGrp="1" noChangeArrowheads="1"/>
          </p:cNvSpPr>
          <p:nvPr>
            <p:ph type="ctrTitle"/>
          </p:nvPr>
        </p:nvSpPr>
        <p:spPr>
          <a:xfrm>
            <a:off x="971550" y="1989138"/>
            <a:ext cx="7486650" cy="1154112"/>
          </a:xfrm>
        </p:spPr>
        <p:txBody>
          <a:bodyPr/>
          <a:lstStyle/>
          <a:p>
            <a:r>
              <a:rPr lang="fi-FI"/>
              <a:t>Sopimukset</a:t>
            </a:r>
            <a:endParaRPr lang="en-US" sz="2400"/>
          </a:p>
        </p:txBody>
      </p:sp>
      <p:sp>
        <p:nvSpPr>
          <p:cNvPr id="3075" name="Rectangle 7"/>
          <p:cNvSpPr>
            <a:spLocks noGrp="1" noChangeArrowheads="1"/>
          </p:cNvSpPr>
          <p:nvPr>
            <p:ph type="subTitle" idx="1"/>
          </p:nvPr>
        </p:nvSpPr>
        <p:spPr/>
        <p:txBody>
          <a:bodyPr/>
          <a:lstStyle/>
          <a:p>
            <a:r>
              <a:rPr lang="fi-FI" dirty="0" smtClean="0"/>
              <a:t>DIMEKE</a:t>
            </a:r>
            <a:endParaRPr lang="fi-FI" dirty="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528638" y="444500"/>
            <a:ext cx="8020050" cy="896938"/>
          </a:xfrm>
        </p:spPr>
        <p:txBody>
          <a:bodyPr/>
          <a:lstStyle/>
          <a:p>
            <a:r>
              <a:rPr lang="fi-FI" smtClean="0"/>
              <a:t>Aie- ja esisopimus</a:t>
            </a:r>
          </a:p>
        </p:txBody>
      </p:sp>
      <p:sp>
        <p:nvSpPr>
          <p:cNvPr id="19459" name="Rectangle 3"/>
          <p:cNvSpPr>
            <a:spLocks noGrp="1" noChangeArrowheads="1"/>
          </p:cNvSpPr>
          <p:nvPr>
            <p:ph type="body" idx="1"/>
          </p:nvPr>
        </p:nvSpPr>
        <p:spPr>
          <a:xfrm>
            <a:off x="528638" y="1616075"/>
            <a:ext cx="8020050" cy="3992563"/>
          </a:xfrm>
        </p:spPr>
        <p:txBody>
          <a:bodyPr/>
          <a:lstStyle/>
          <a:p>
            <a:pPr>
              <a:lnSpc>
                <a:spcPct val="90000"/>
              </a:lnSpc>
            </a:pPr>
            <a:r>
              <a:rPr lang="fi-FI" smtClean="0"/>
              <a:t>Aiesopimus, </a:t>
            </a:r>
            <a:r>
              <a:rPr lang="fi-FI" sz="1800" smtClean="0"/>
              <a:t>(MoU), (LoI), (Term Sheet)</a:t>
            </a:r>
          </a:p>
          <a:p>
            <a:pPr lvl="1">
              <a:lnSpc>
                <a:spcPct val="90000"/>
              </a:lnSpc>
            </a:pPr>
            <a:r>
              <a:rPr lang="fi-FI" sz="1800" smtClean="0"/>
              <a:t>ilmaisee osapuolten tahdon, asian konkretisointi</a:t>
            </a:r>
          </a:p>
          <a:p>
            <a:pPr lvl="1">
              <a:lnSpc>
                <a:spcPct val="90000"/>
              </a:lnSpc>
            </a:pPr>
            <a:r>
              <a:rPr lang="fi-FI" sz="1800" smtClean="0"/>
              <a:t>usein neuvottelumuistion kaltainen</a:t>
            </a:r>
          </a:p>
          <a:p>
            <a:pPr lvl="1">
              <a:lnSpc>
                <a:spcPct val="90000"/>
              </a:lnSpc>
            </a:pPr>
            <a:r>
              <a:rPr lang="fi-FI" sz="1800" smtClean="0"/>
              <a:t>ei suoraa oikeudellista sitovuutta</a:t>
            </a:r>
          </a:p>
          <a:p>
            <a:pPr lvl="1">
              <a:lnSpc>
                <a:spcPct val="90000"/>
              </a:lnSpc>
            </a:pPr>
            <a:r>
              <a:rPr lang="fi-FI" sz="1800" smtClean="0"/>
              <a:t>saattaa sisältää joitain sitovia klausuuleja, kuten salassapito, kilpailukielto neuvottelujen aikana</a:t>
            </a:r>
          </a:p>
          <a:p>
            <a:pPr>
              <a:lnSpc>
                <a:spcPct val="90000"/>
              </a:lnSpc>
            </a:pPr>
            <a:endParaRPr lang="fi-FI" sz="1800" smtClean="0"/>
          </a:p>
          <a:p>
            <a:pPr>
              <a:lnSpc>
                <a:spcPct val="90000"/>
              </a:lnSpc>
            </a:pPr>
            <a:r>
              <a:rPr lang="fi-FI" smtClean="0"/>
              <a:t>Esisopimus</a:t>
            </a:r>
          </a:p>
          <a:p>
            <a:pPr lvl="1">
              <a:lnSpc>
                <a:spcPct val="90000"/>
              </a:lnSpc>
            </a:pPr>
            <a:r>
              <a:rPr lang="fi-FI" sz="1800" smtClean="0"/>
              <a:t>sitova sopimus, toisin kuin aiesopimus</a:t>
            </a:r>
          </a:p>
          <a:p>
            <a:pPr lvl="1">
              <a:lnSpc>
                <a:spcPct val="90000"/>
              </a:lnSpc>
            </a:pPr>
            <a:r>
              <a:rPr lang="fi-FI" sz="1800" smtClean="0"/>
              <a:t>sitoo osapuolia tekemään pääsopimuksen, jos ehdot riittävän yksiselitteiset ja täsmälliset</a:t>
            </a:r>
          </a:p>
          <a:p>
            <a:pPr lvl="1">
              <a:lnSpc>
                <a:spcPct val="90000"/>
              </a:lnSpc>
            </a:pPr>
            <a:r>
              <a:rPr lang="fi-FI" sz="1800" smtClean="0"/>
              <a:t>sisältää päävelvoitteen, mutta ei tarkempia yksityiskohtia</a:t>
            </a:r>
          </a:p>
          <a:p>
            <a:pPr lvl="1">
              <a:lnSpc>
                <a:spcPct val="90000"/>
              </a:lnSpc>
            </a:pPr>
            <a:r>
              <a:rPr lang="fi-FI" sz="1800" smtClean="0"/>
              <a:t>negatiivisen sopimusedun korvaus</a:t>
            </a:r>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684213" y="260350"/>
            <a:ext cx="7747000" cy="865188"/>
          </a:xfrm>
        </p:spPr>
        <p:txBody>
          <a:bodyPr/>
          <a:lstStyle/>
          <a:p>
            <a:r>
              <a:rPr lang="fi-FI" dirty="0" smtClean="0"/>
              <a:t>Tuotantosopimus (Julkaisusopimus)</a:t>
            </a:r>
            <a:endParaRPr lang="en-US" dirty="0" smtClean="0"/>
          </a:p>
        </p:txBody>
      </p:sp>
      <p:sp>
        <p:nvSpPr>
          <p:cNvPr id="20483" name="Rectangle 3"/>
          <p:cNvSpPr>
            <a:spLocks noGrp="1" noChangeArrowheads="1"/>
          </p:cNvSpPr>
          <p:nvPr>
            <p:ph type="body" idx="1"/>
          </p:nvPr>
        </p:nvSpPr>
        <p:spPr>
          <a:xfrm>
            <a:off x="673100" y="1684338"/>
            <a:ext cx="7875588" cy="3924300"/>
          </a:xfrm>
        </p:spPr>
        <p:txBody>
          <a:bodyPr/>
          <a:lstStyle/>
          <a:p>
            <a:r>
              <a:rPr lang="fi-FI" u="sng" smtClean="0"/>
              <a:t>Otsikko (Title)</a:t>
            </a:r>
          </a:p>
          <a:p>
            <a:r>
              <a:rPr lang="fi-FI" u="sng" smtClean="0"/>
              <a:t>Osapuolet</a:t>
            </a:r>
            <a:r>
              <a:rPr lang="fi-FI" smtClean="0"/>
              <a:t> (Parties) </a:t>
            </a:r>
          </a:p>
          <a:p>
            <a:pPr lvl="1"/>
            <a:r>
              <a:rPr lang="fi-FI" sz="1800" smtClean="0"/>
              <a:t>vastapuolen identifiointi</a:t>
            </a:r>
          </a:p>
          <a:p>
            <a:r>
              <a:rPr lang="fi-FI" u="sng" smtClean="0"/>
              <a:t>Johdanto (Whereas-lausekkeet) </a:t>
            </a:r>
          </a:p>
          <a:p>
            <a:r>
              <a:rPr lang="fi-FI" u="sng" smtClean="0"/>
              <a:t>Määrittelyt</a:t>
            </a:r>
            <a:r>
              <a:rPr lang="fi-FI" smtClean="0"/>
              <a:t> (Definitions)</a:t>
            </a:r>
          </a:p>
          <a:p>
            <a:r>
              <a:rPr lang="fi-FI" u="sng" smtClean="0"/>
              <a:t>Kohde</a:t>
            </a:r>
            <a:r>
              <a:rPr lang="fi-FI" smtClean="0"/>
              <a:t> (Scope of Agreement)</a:t>
            </a:r>
          </a:p>
          <a:p>
            <a:r>
              <a:rPr lang="fi-FI" u="sng" smtClean="0"/>
              <a:t>Tuotannon yksilöinti (Specifications)</a:t>
            </a:r>
          </a:p>
          <a:p>
            <a:pPr lvl="1"/>
            <a:r>
              <a:rPr lang="fi-FI" sz="1800" smtClean="0"/>
              <a:t>liitteenä yksityiskohtaisempi kuvaus</a:t>
            </a:r>
          </a:p>
          <a:p>
            <a:pPr lvl="1"/>
            <a:r>
              <a:rPr lang="fi-FI" sz="1800" smtClean="0"/>
              <a:t>toteutuksen keskeiset osiot</a:t>
            </a:r>
          </a:p>
          <a:p>
            <a:pPr lvl="1"/>
            <a:r>
              <a:rPr lang="fi-FI" sz="1800" smtClean="0"/>
              <a:t>käyttöympäristö</a:t>
            </a:r>
          </a:p>
          <a:p>
            <a:pPr lvl="1"/>
            <a:r>
              <a:rPr lang="fi-FI" sz="1800" smtClean="0"/>
              <a:t>toiminta etc.</a:t>
            </a:r>
          </a:p>
          <a:p>
            <a:pPr lvl="2"/>
            <a:endParaRPr lang="en-US" u="sng" smtClean="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ChangeArrowheads="1"/>
          </p:cNvSpPr>
          <p:nvPr/>
        </p:nvSpPr>
        <p:spPr bwMode="auto">
          <a:xfrm>
            <a:off x="611188" y="1196975"/>
            <a:ext cx="7848600" cy="4211638"/>
          </a:xfrm>
          <a:prstGeom prst="rect">
            <a:avLst/>
          </a:prstGeom>
          <a:noFill/>
          <a:ln w="19050">
            <a:noFill/>
            <a:miter lim="800000"/>
            <a:headEnd/>
            <a:tailEnd/>
          </a:ln>
        </p:spPr>
        <p:txBody>
          <a:bodyPr>
            <a:spAutoFit/>
          </a:bodyPr>
          <a:lstStyle/>
          <a:p>
            <a:pPr algn="l"/>
            <a:r>
              <a:rPr lang="fi-FI" sz="1100">
                <a:solidFill>
                  <a:schemeClr val="tx1"/>
                </a:solidFill>
                <a:latin typeface="Times New Roman" pitchFamily="18" charset="0"/>
                <a:cs typeface="Times New Roman" pitchFamily="18" charset="0"/>
              </a:rPr>
              <a:t>         </a:t>
            </a:r>
            <a:r>
              <a:rPr lang="en-US" sz="1800" i="1">
                <a:solidFill>
                  <a:schemeClr val="tx1"/>
                </a:solidFill>
                <a:latin typeface="Verdana" pitchFamily="34" charset="0"/>
                <a:cs typeface="Times New Roman" pitchFamily="18" charset="0"/>
              </a:rPr>
              <a:t>A. Whereas, Developer develops and licenses a PC game known as the ZZZ and</a:t>
            </a:r>
          </a:p>
          <a:p>
            <a:pPr algn="l" eaLnBrk="0" hangingPunct="0"/>
            <a:r>
              <a:rPr lang="en-US" sz="1800" i="1">
                <a:solidFill>
                  <a:schemeClr val="tx1"/>
                </a:solidFill>
                <a:latin typeface="Verdana" pitchFamily="34" charset="0"/>
                <a:cs typeface="Times New Roman" pitchFamily="18" charset="0"/>
              </a:rPr>
              <a:t> </a:t>
            </a:r>
          </a:p>
          <a:p>
            <a:pPr algn="l" eaLnBrk="0" hangingPunct="0"/>
            <a:r>
              <a:rPr lang="en-US" sz="1800" i="1">
                <a:solidFill>
                  <a:schemeClr val="tx1"/>
                </a:solidFill>
                <a:latin typeface="Verdana" pitchFamily="34" charset="0"/>
                <a:cs typeface="Times New Roman" pitchFamily="18" charset="0"/>
              </a:rPr>
              <a:t>        B. Whereas, Publisher is an experienced game publisher of game (software) products and publish one or more game products running on the ZZZ game system, and to license proprietary game materials .... on the terms and conditions set forth herein.</a:t>
            </a:r>
          </a:p>
          <a:p>
            <a:pPr algn="l" eaLnBrk="0" hangingPunct="0"/>
            <a:r>
              <a:rPr lang="en-US" sz="1800" i="1">
                <a:solidFill>
                  <a:schemeClr val="tx1"/>
                </a:solidFill>
                <a:latin typeface="Verdana" pitchFamily="34" charset="0"/>
                <a:cs typeface="Times New Roman" pitchFamily="18" charset="0"/>
              </a:rPr>
              <a:t> </a:t>
            </a:r>
          </a:p>
          <a:p>
            <a:pPr algn="l" eaLnBrk="0" hangingPunct="0"/>
            <a:r>
              <a:rPr lang="en-US" sz="1800" i="1">
                <a:solidFill>
                  <a:schemeClr val="tx1"/>
                </a:solidFill>
                <a:latin typeface="Verdana" pitchFamily="34" charset="0"/>
                <a:cs typeface="Times New Roman" pitchFamily="18" charset="0"/>
              </a:rPr>
              <a:t>Accordingly, for and in consideration of the mutual covenants and conditions contained herein, and for other good and valuable consideration, receipt of which each party hereby acknowledges, Developer and Publisher agree as follows:</a:t>
            </a:r>
          </a:p>
          <a:p>
            <a:pPr algn="l" eaLnBrk="0" hangingPunct="0"/>
            <a:r>
              <a:rPr lang="fi-FI" sz="1800" b="1" i="1">
                <a:solidFill>
                  <a:schemeClr val="tx1"/>
                </a:solidFill>
                <a:latin typeface="Times New Roman" pitchFamily="18" charset="0"/>
                <a:cs typeface="Times New Roman" pitchFamily="18" charset="0"/>
              </a:rPr>
              <a:t> </a:t>
            </a:r>
          </a:p>
          <a:p>
            <a:pPr algn="l" eaLnBrk="0" hangingPunct="0"/>
            <a:endParaRPr lang="fi-FI" sz="1800" b="1" i="1">
              <a:solidFill>
                <a:schemeClr val="tx1"/>
              </a:solidFill>
              <a:latin typeface="Times New Roman" pitchFamily="18" charset="0"/>
            </a:endParaRP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ChangeArrowheads="1"/>
          </p:cNvSpPr>
          <p:nvPr/>
        </p:nvSpPr>
        <p:spPr bwMode="auto">
          <a:xfrm>
            <a:off x="611188" y="2852738"/>
            <a:ext cx="7921625" cy="1558925"/>
          </a:xfrm>
          <a:prstGeom prst="rect">
            <a:avLst/>
          </a:prstGeom>
          <a:noFill/>
          <a:ln w="19050">
            <a:noFill/>
            <a:miter lim="800000"/>
            <a:headEnd/>
            <a:tailEnd/>
          </a:ln>
        </p:spPr>
        <p:txBody>
          <a:bodyPr>
            <a:spAutoFit/>
          </a:bodyPr>
          <a:lstStyle/>
          <a:p>
            <a:pPr algn="l"/>
            <a:r>
              <a:rPr lang="en-US" sz="1600" i="1">
                <a:solidFill>
                  <a:schemeClr val="tx1"/>
                </a:solidFill>
                <a:latin typeface="Verdana" pitchFamily="34" charset="0"/>
                <a:cs typeface="Times New Roman" pitchFamily="18" charset="0"/>
              </a:rPr>
              <a:t>DEVELOPMENT. Licensee's development activities with respect to each Title shall be in accordance with the development schedule set forth in the applicable Exhibit B. Furthermore, Licensee agrees to be bound by all provisions contained in the then-applicable version of the ”ZZZ Guide", the current version of which XXX will deliver to Licensee when it is completed, after the execution of this Agreement. </a:t>
            </a:r>
            <a:endParaRPr lang="en-US" sz="1600" i="1">
              <a:solidFill>
                <a:schemeClr val="tx1"/>
              </a:solidFill>
              <a:latin typeface="Verdana" pitchFamily="34" charset="0"/>
            </a:endParaRPr>
          </a:p>
        </p:txBody>
      </p:sp>
      <p:sp>
        <p:nvSpPr>
          <p:cNvPr id="22531" name="Rectangle 3"/>
          <p:cNvSpPr>
            <a:spLocks noChangeArrowheads="1"/>
          </p:cNvSpPr>
          <p:nvPr/>
        </p:nvSpPr>
        <p:spPr bwMode="auto">
          <a:xfrm>
            <a:off x="611188" y="1268413"/>
            <a:ext cx="7685087" cy="1069975"/>
          </a:xfrm>
          <a:prstGeom prst="rect">
            <a:avLst/>
          </a:prstGeom>
          <a:noFill/>
          <a:ln w="19050">
            <a:noFill/>
            <a:miter lim="800000"/>
            <a:headEnd/>
            <a:tailEnd/>
          </a:ln>
        </p:spPr>
        <p:txBody>
          <a:bodyPr>
            <a:spAutoFit/>
          </a:bodyPr>
          <a:lstStyle/>
          <a:p>
            <a:pPr algn="l"/>
            <a:r>
              <a:rPr lang="en-US" sz="1600" i="1">
                <a:solidFill>
                  <a:schemeClr val="tx1"/>
                </a:solidFill>
                <a:latin typeface="Verdana" pitchFamily="34" charset="0"/>
                <a:cs typeface="Times New Roman" pitchFamily="18" charset="0"/>
              </a:rPr>
              <a:t>" ZZZ" shall mean the single ZZZ product as described in the applicable Exhibit A developed by Licensee, and running on YYY. A Title shall include the improvements and patches thereto, but shall not include any "prequel" or  "sequel."</a:t>
            </a:r>
            <a:endParaRPr lang="en-US" sz="1600" i="1">
              <a:solidFill>
                <a:schemeClr val="tx1"/>
              </a:solidFill>
              <a:latin typeface="Verdana" pitchFamily="34" charset="0"/>
            </a:endParaRP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fi-FI" smtClean="0"/>
              <a:t>Tuotantosopimus</a:t>
            </a:r>
            <a:endParaRPr lang="en-US" smtClean="0"/>
          </a:p>
        </p:txBody>
      </p:sp>
      <p:sp>
        <p:nvSpPr>
          <p:cNvPr id="23555" name="Rectangle 3"/>
          <p:cNvSpPr>
            <a:spLocks noGrp="1" noChangeArrowheads="1"/>
          </p:cNvSpPr>
          <p:nvPr>
            <p:ph type="body" idx="1"/>
          </p:nvPr>
        </p:nvSpPr>
        <p:spPr>
          <a:xfrm>
            <a:off x="528638" y="1616075"/>
            <a:ext cx="8020050" cy="4205288"/>
          </a:xfrm>
        </p:spPr>
        <p:txBody>
          <a:bodyPr/>
          <a:lstStyle/>
          <a:p>
            <a:pPr>
              <a:lnSpc>
                <a:spcPct val="80000"/>
              </a:lnSpc>
            </a:pPr>
            <a:endParaRPr lang="fi-FI" sz="1600" u="sng" dirty="0" smtClean="0"/>
          </a:p>
          <a:p>
            <a:pPr>
              <a:lnSpc>
                <a:spcPct val="80000"/>
              </a:lnSpc>
            </a:pPr>
            <a:r>
              <a:rPr lang="fi-FI" u="sng" dirty="0" smtClean="0"/>
              <a:t>Oikeuksien luovutuksen laajuus</a:t>
            </a:r>
            <a:r>
              <a:rPr lang="fi-FI" dirty="0" smtClean="0"/>
              <a:t> (</a:t>
            </a:r>
            <a:r>
              <a:rPr lang="fi-FI" dirty="0" err="1" smtClean="0"/>
              <a:t>Ownership</a:t>
            </a:r>
            <a:r>
              <a:rPr lang="fi-FI" dirty="0" smtClean="0"/>
              <a:t>/ Grant of </a:t>
            </a:r>
            <a:r>
              <a:rPr lang="fi-FI" dirty="0" err="1" smtClean="0"/>
              <a:t>rights</a:t>
            </a:r>
            <a:r>
              <a:rPr lang="fi-FI" sz="1800" dirty="0" smtClean="0"/>
              <a:t>)</a:t>
            </a:r>
          </a:p>
          <a:p>
            <a:pPr lvl="1">
              <a:lnSpc>
                <a:spcPct val="80000"/>
              </a:lnSpc>
            </a:pPr>
            <a:r>
              <a:rPr lang="fi-FI" sz="1800" dirty="0" smtClean="0"/>
              <a:t>asiallinen, alueellinen, ajallinen</a:t>
            </a:r>
          </a:p>
          <a:p>
            <a:pPr lvl="1">
              <a:lnSpc>
                <a:spcPct val="80000"/>
              </a:lnSpc>
            </a:pPr>
            <a:r>
              <a:rPr lang="fi-FI" sz="1800" dirty="0" err="1" smtClean="0"/>
              <a:t>edelleenluovutus</a:t>
            </a:r>
            <a:r>
              <a:rPr lang="fi-FI" sz="1800" dirty="0" smtClean="0"/>
              <a:t>, muunteluoikeus, välittämisoikeus</a:t>
            </a:r>
          </a:p>
          <a:p>
            <a:pPr lvl="1">
              <a:lnSpc>
                <a:spcPct val="80000"/>
              </a:lnSpc>
            </a:pPr>
            <a:r>
              <a:rPr lang="fi-FI" sz="1800" dirty="0" smtClean="0"/>
              <a:t>käyttöoikeuden laajuus</a:t>
            </a:r>
          </a:p>
          <a:p>
            <a:pPr lvl="2">
              <a:lnSpc>
                <a:spcPct val="80000"/>
              </a:lnSpc>
            </a:pPr>
            <a:r>
              <a:rPr lang="fi-FI" sz="1600" dirty="0" smtClean="0"/>
              <a:t>esitysoikeudet ja jakelukanavat</a:t>
            </a:r>
          </a:p>
          <a:p>
            <a:pPr lvl="2">
              <a:lnSpc>
                <a:spcPct val="80000"/>
              </a:lnSpc>
            </a:pPr>
            <a:r>
              <a:rPr lang="fi-FI" dirty="0" smtClean="0"/>
              <a:t>”</a:t>
            </a:r>
            <a:r>
              <a:rPr lang="fi-FI" sz="1600" dirty="0" smtClean="0"/>
              <a:t>Kaikki nykyiset ja tulevat formaatit ja mediat universumin laajuisesti”</a:t>
            </a:r>
          </a:p>
          <a:p>
            <a:pPr lvl="1">
              <a:lnSpc>
                <a:spcPct val="80000"/>
              </a:lnSpc>
            </a:pPr>
            <a:r>
              <a:rPr lang="fi-FI" sz="1800" dirty="0" smtClean="0"/>
              <a:t>jatko-osat (</a:t>
            </a:r>
            <a:r>
              <a:rPr lang="fi-FI" sz="1800" dirty="0" err="1" smtClean="0"/>
              <a:t>Sequels</a:t>
            </a:r>
            <a:r>
              <a:rPr lang="fi-FI" sz="1800" dirty="0" smtClean="0"/>
              <a:t>)</a:t>
            </a:r>
          </a:p>
          <a:p>
            <a:pPr lvl="1">
              <a:lnSpc>
                <a:spcPct val="80000"/>
              </a:lnSpc>
            </a:pPr>
            <a:r>
              <a:rPr lang="fi-FI" sz="1800" dirty="0" smtClean="0"/>
              <a:t>oheistuotteet (</a:t>
            </a:r>
            <a:r>
              <a:rPr lang="fi-FI" sz="1800" dirty="0" err="1" smtClean="0"/>
              <a:t>Merchandising</a:t>
            </a:r>
            <a:r>
              <a:rPr lang="fi-FI" sz="1800" dirty="0" smtClean="0"/>
              <a:t>)</a:t>
            </a:r>
          </a:p>
          <a:p>
            <a:pPr lvl="1">
              <a:lnSpc>
                <a:spcPct val="80000"/>
              </a:lnSpc>
            </a:pPr>
            <a:r>
              <a:rPr lang="fi-FI" sz="1800" dirty="0" smtClean="0"/>
              <a:t>oikeudet parannuksiin (</a:t>
            </a:r>
            <a:r>
              <a:rPr lang="fi-FI" sz="1800" dirty="0" err="1" smtClean="0"/>
              <a:t>Derivative</a:t>
            </a:r>
            <a:r>
              <a:rPr lang="fi-FI" sz="1800" dirty="0" smtClean="0"/>
              <a:t> </a:t>
            </a:r>
            <a:r>
              <a:rPr lang="fi-FI" sz="1800" dirty="0" err="1" smtClean="0"/>
              <a:t>rights</a:t>
            </a:r>
            <a:r>
              <a:rPr lang="fi-FI" sz="1800" dirty="0" smtClean="0"/>
              <a:t>)</a:t>
            </a:r>
          </a:p>
          <a:p>
            <a:pPr lvl="1">
              <a:lnSpc>
                <a:spcPct val="80000"/>
              </a:lnSpc>
            </a:pPr>
            <a:r>
              <a:rPr lang="fi-FI" sz="1800" dirty="0" smtClean="0"/>
              <a:t>taustamateriaali (</a:t>
            </a:r>
            <a:r>
              <a:rPr lang="fi-FI" sz="1800" dirty="0" err="1" smtClean="0"/>
              <a:t>Pre-existing</a:t>
            </a:r>
            <a:r>
              <a:rPr lang="fi-FI" sz="1800" dirty="0" smtClean="0"/>
              <a:t> / Back </a:t>
            </a:r>
            <a:r>
              <a:rPr lang="fi-FI" sz="1800" dirty="0" err="1" smtClean="0"/>
              <a:t>ground</a:t>
            </a:r>
            <a:r>
              <a:rPr lang="fi-FI" sz="1800" dirty="0" smtClean="0"/>
              <a:t>)</a:t>
            </a:r>
          </a:p>
          <a:p>
            <a:pPr lvl="2">
              <a:lnSpc>
                <a:spcPct val="80000"/>
              </a:lnSpc>
              <a:buFontTx/>
              <a:buNone/>
            </a:pPr>
            <a:endParaRPr lang="fi-FI" dirty="0" smtClean="0"/>
          </a:p>
          <a:p>
            <a:pPr>
              <a:lnSpc>
                <a:spcPct val="80000"/>
              </a:lnSpc>
            </a:pPr>
            <a:r>
              <a:rPr lang="fi-FI" u="sng" dirty="0" smtClean="0"/>
              <a:t>Oikeuksien takaisin luovutus</a:t>
            </a:r>
            <a:r>
              <a:rPr lang="fi-FI" dirty="0" smtClean="0"/>
              <a:t> (Grant </a:t>
            </a:r>
            <a:r>
              <a:rPr lang="fi-FI" dirty="0" err="1" smtClean="0"/>
              <a:t>back</a:t>
            </a:r>
            <a:r>
              <a:rPr lang="fi-FI" dirty="0" smtClean="0"/>
              <a:t>)</a:t>
            </a:r>
          </a:p>
          <a:p>
            <a:pPr lvl="1">
              <a:lnSpc>
                <a:spcPct val="80000"/>
              </a:lnSpc>
            </a:pPr>
            <a:r>
              <a:rPr lang="fi-FI" sz="1800" dirty="0" smtClean="0"/>
              <a:t>jos ei voida hyödyntää</a:t>
            </a:r>
          </a:p>
          <a:p>
            <a:pPr>
              <a:lnSpc>
                <a:spcPct val="80000"/>
              </a:lnSpc>
            </a:pPr>
            <a:endParaRPr lang="fi-FI" sz="1800" dirty="0" smtClean="0"/>
          </a:p>
          <a:p>
            <a:pPr>
              <a:lnSpc>
                <a:spcPct val="80000"/>
              </a:lnSpc>
            </a:pPr>
            <a:endParaRPr lang="fi-FI" sz="1800" u="sng" dirty="0" smtClean="0"/>
          </a:p>
          <a:p>
            <a:pPr lvl="2">
              <a:lnSpc>
                <a:spcPct val="80000"/>
              </a:lnSpc>
            </a:pPr>
            <a:endParaRPr lang="en-US" sz="1600" dirty="0" smtClean="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endParaRPr lang="en-US" smtClean="0">
              <a:solidFill>
                <a:schemeClr val="tx1"/>
              </a:solidFill>
              <a:latin typeface="Tahoma" pitchFamily="34" charset="0"/>
            </a:endParaRPr>
          </a:p>
        </p:txBody>
      </p:sp>
      <p:sp>
        <p:nvSpPr>
          <p:cNvPr id="24579" name="Rectangle 3"/>
          <p:cNvSpPr>
            <a:spLocks noGrp="1" noChangeArrowheads="1"/>
          </p:cNvSpPr>
          <p:nvPr>
            <p:ph type="body" idx="1"/>
          </p:nvPr>
        </p:nvSpPr>
        <p:spPr>
          <a:xfrm>
            <a:off x="528638" y="1795463"/>
            <a:ext cx="7292975" cy="3741737"/>
          </a:xfrm>
        </p:spPr>
        <p:txBody>
          <a:bodyPr/>
          <a:lstStyle/>
          <a:p>
            <a:pPr marL="0" indent="0" algn="just">
              <a:lnSpc>
                <a:spcPct val="80000"/>
              </a:lnSpc>
              <a:buFontTx/>
              <a:buNone/>
            </a:pPr>
            <a:r>
              <a:rPr lang="en-GB" i="1" smtClean="0">
                <a:latin typeface="Verdana" pitchFamily="34" charset="0"/>
                <a:cs typeface="Times New Roman" pitchFamily="18" charset="0"/>
              </a:rPr>
              <a:t>“</a:t>
            </a:r>
            <a:r>
              <a:rPr lang="en-GB" sz="1800" i="1" smtClean="0">
                <a:cs typeface="Times New Roman" pitchFamily="18" charset="0"/>
              </a:rPr>
              <a:t>The Producer hereby grants to the Publisher: </a:t>
            </a:r>
          </a:p>
          <a:p>
            <a:pPr marL="0" indent="0" algn="just">
              <a:lnSpc>
                <a:spcPct val="80000"/>
              </a:lnSpc>
              <a:buFontTx/>
              <a:buNone/>
            </a:pPr>
            <a:r>
              <a:rPr lang="en-GB" sz="1800" i="1" smtClean="0">
                <a:cs typeface="Times New Roman" pitchFamily="18" charset="0"/>
              </a:rPr>
              <a:t>(a)</a:t>
            </a:r>
            <a:r>
              <a:rPr lang="fi-FI" sz="1800" i="1" smtClean="0">
                <a:cs typeface="Times New Roman" pitchFamily="18" charset="0"/>
              </a:rPr>
              <a:t> </a:t>
            </a:r>
            <a:r>
              <a:rPr lang="en-GB" sz="1800" i="1" smtClean="0">
                <a:cs typeface="Times New Roman" pitchFamily="18" charset="0"/>
              </a:rPr>
              <a:t>an </a:t>
            </a:r>
            <a:r>
              <a:rPr lang="fi-FI" sz="1800" i="1" smtClean="0">
                <a:cs typeface="Times New Roman" pitchFamily="18" charset="0"/>
              </a:rPr>
              <a:t>(non-)</a:t>
            </a:r>
            <a:r>
              <a:rPr lang="en-GB" sz="1800" i="1" smtClean="0">
                <a:cs typeface="Times New Roman" pitchFamily="18" charset="0"/>
              </a:rPr>
              <a:t>exclusive, worldwide, perpetual license to manufacture, publicly display, publicly perform, promote, market, sell, sub-license and distribute the Production;</a:t>
            </a:r>
          </a:p>
          <a:p>
            <a:pPr marL="0" indent="0" algn="just">
              <a:lnSpc>
                <a:spcPct val="80000"/>
              </a:lnSpc>
              <a:buFontTx/>
              <a:buNone/>
            </a:pPr>
            <a:r>
              <a:rPr lang="en-GB" sz="1800" i="1" smtClean="0">
                <a:cs typeface="Times New Roman" pitchFamily="18" charset="0"/>
              </a:rPr>
              <a:t>(b)</a:t>
            </a:r>
            <a:r>
              <a:rPr lang="fi-FI" sz="1800" i="1" smtClean="0">
                <a:cs typeface="Times New Roman" pitchFamily="18" charset="0"/>
              </a:rPr>
              <a:t> </a:t>
            </a:r>
            <a:r>
              <a:rPr lang="en-GB" sz="1800" i="1" smtClean="0">
                <a:cs typeface="Times New Roman" pitchFamily="18" charset="0"/>
              </a:rPr>
              <a:t>a non-exclusive, worldwide, perpetual license to reproduce and use the Producer</a:t>
            </a:r>
            <a:r>
              <a:rPr lang="en-GB" sz="1800" i="1" smtClean="0">
                <a:latin typeface="Verdana" pitchFamily="34" charset="0"/>
                <a:cs typeface="Times New Roman" pitchFamily="18" charset="0"/>
              </a:rPr>
              <a:t>’</a:t>
            </a:r>
            <a:r>
              <a:rPr lang="en-GB" sz="1800" i="1" smtClean="0">
                <a:cs typeface="Times New Roman" pitchFamily="18" charset="0"/>
              </a:rPr>
              <a:t>s IP</a:t>
            </a:r>
            <a:r>
              <a:rPr lang="fi-FI" sz="1800" i="1" smtClean="0">
                <a:cs typeface="Times New Roman" pitchFamily="18" charset="0"/>
              </a:rPr>
              <a:t>Rs</a:t>
            </a:r>
            <a:r>
              <a:rPr lang="en-GB" sz="1800" i="1" smtClean="0">
                <a:cs typeface="Times New Roman" pitchFamily="18" charset="0"/>
              </a:rPr>
              <a:t> to identify and promote the sale and distribution of the Production;</a:t>
            </a:r>
          </a:p>
          <a:p>
            <a:pPr marL="0" indent="0" algn="just">
              <a:lnSpc>
                <a:spcPct val="80000"/>
              </a:lnSpc>
              <a:buFontTx/>
              <a:buNone/>
            </a:pPr>
            <a:endParaRPr lang="fi-FI" sz="1800" i="1" smtClean="0">
              <a:cs typeface="Times New Roman" pitchFamily="18" charset="0"/>
            </a:endParaRPr>
          </a:p>
          <a:p>
            <a:pPr marL="0" indent="0" algn="just">
              <a:lnSpc>
                <a:spcPct val="80000"/>
              </a:lnSpc>
              <a:buFontTx/>
              <a:buNone/>
            </a:pPr>
            <a:r>
              <a:rPr lang="fi-FI" sz="1800" i="1" smtClean="0">
                <a:cs typeface="Times New Roman" pitchFamily="18" charset="0"/>
              </a:rPr>
              <a:t>etc.......</a:t>
            </a:r>
          </a:p>
          <a:p>
            <a:pPr marL="0" indent="0" algn="just">
              <a:lnSpc>
                <a:spcPct val="80000"/>
              </a:lnSpc>
              <a:buFontTx/>
              <a:buNone/>
            </a:pPr>
            <a:endParaRPr lang="fi-FI" sz="1800" i="1" smtClean="0">
              <a:cs typeface="Times New Roman" pitchFamily="18" charset="0"/>
            </a:endParaRPr>
          </a:p>
          <a:p>
            <a:pPr marL="0" indent="0" algn="just">
              <a:lnSpc>
                <a:spcPct val="80000"/>
              </a:lnSpc>
              <a:buFontTx/>
              <a:buNone/>
            </a:pPr>
            <a:r>
              <a:rPr lang="fi-FI" sz="1800" i="1" smtClean="0">
                <a:cs typeface="Times New Roman" pitchFamily="18" charset="0"/>
              </a:rPr>
              <a:t>...(f) </a:t>
            </a:r>
            <a:r>
              <a:rPr lang="en-GB" sz="1800" i="1" smtClean="0">
                <a:cs typeface="Times New Roman" pitchFamily="18" charset="0"/>
              </a:rPr>
              <a:t>the right to sublicense any or all of the rights above.</a:t>
            </a:r>
            <a:r>
              <a:rPr lang="en-GB" sz="1800" i="1" smtClean="0">
                <a:latin typeface="Verdana" pitchFamily="34" charset="0"/>
                <a:cs typeface="Times New Roman" pitchFamily="18" charset="0"/>
              </a:rPr>
              <a:t>”</a:t>
            </a:r>
            <a:endParaRPr lang="fi-FI" sz="1800" smtClean="0"/>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fi-FI" smtClean="0"/>
              <a:t>Tuotantosopimus</a:t>
            </a:r>
            <a:endParaRPr lang="en-US" smtClean="0"/>
          </a:p>
        </p:txBody>
      </p:sp>
      <p:sp>
        <p:nvSpPr>
          <p:cNvPr id="25603" name="Rectangle 3"/>
          <p:cNvSpPr>
            <a:spLocks noGrp="1" noChangeArrowheads="1"/>
          </p:cNvSpPr>
          <p:nvPr>
            <p:ph type="body" idx="1"/>
          </p:nvPr>
        </p:nvSpPr>
        <p:spPr>
          <a:xfrm>
            <a:off x="528638" y="1484313"/>
            <a:ext cx="8020050" cy="4337050"/>
          </a:xfrm>
        </p:spPr>
        <p:txBody>
          <a:bodyPr/>
          <a:lstStyle/>
          <a:p>
            <a:pPr>
              <a:lnSpc>
                <a:spcPct val="90000"/>
              </a:lnSpc>
            </a:pPr>
            <a:r>
              <a:rPr lang="fi-FI" u="sng" smtClean="0"/>
              <a:t>Tuotanto / Palvelut</a:t>
            </a:r>
            <a:r>
              <a:rPr lang="fi-FI" smtClean="0"/>
              <a:t> (Production / Services)</a:t>
            </a:r>
          </a:p>
          <a:p>
            <a:pPr lvl="1">
              <a:lnSpc>
                <a:spcPct val="90000"/>
              </a:lnSpc>
            </a:pPr>
            <a:r>
              <a:rPr lang="fi-FI" sz="1800" smtClean="0"/>
              <a:t>vastuu eri osioiden tuotannosta</a:t>
            </a:r>
          </a:p>
          <a:p>
            <a:pPr lvl="1">
              <a:lnSpc>
                <a:spcPct val="90000"/>
              </a:lnSpc>
            </a:pPr>
            <a:r>
              <a:rPr lang="fi-FI" sz="1800" smtClean="0"/>
              <a:t>sisällöllinen päätösvalta</a:t>
            </a:r>
          </a:p>
          <a:p>
            <a:pPr lvl="1">
              <a:lnSpc>
                <a:spcPct val="90000"/>
              </a:lnSpc>
            </a:pPr>
            <a:r>
              <a:rPr lang="fi-FI" sz="1800" smtClean="0"/>
              <a:t>toimitusten aika ja paikka</a:t>
            </a:r>
          </a:p>
          <a:p>
            <a:pPr lvl="1">
              <a:lnSpc>
                <a:spcPct val="90000"/>
              </a:lnSpc>
            </a:pPr>
            <a:r>
              <a:rPr lang="fi-FI" sz="1800" smtClean="0"/>
              <a:t>laatukontrolli</a:t>
            </a:r>
          </a:p>
          <a:p>
            <a:pPr lvl="1">
              <a:lnSpc>
                <a:spcPct val="90000"/>
              </a:lnSpc>
            </a:pPr>
            <a:r>
              <a:rPr lang="fi-FI" sz="1800" smtClean="0"/>
              <a:t>luovutus- ja hyväksyntämenettely</a:t>
            </a:r>
          </a:p>
          <a:p>
            <a:pPr lvl="2">
              <a:lnSpc>
                <a:spcPct val="90000"/>
              </a:lnSpc>
            </a:pPr>
            <a:r>
              <a:rPr lang="fi-FI" smtClean="0"/>
              <a:t>aika, virheiden yksilöinti</a:t>
            </a:r>
          </a:p>
          <a:p>
            <a:pPr lvl="2">
              <a:lnSpc>
                <a:spcPct val="90000"/>
              </a:lnSpc>
            </a:pPr>
            <a:r>
              <a:rPr lang="fi-FI" smtClean="0"/>
              <a:t>”Tuotannon jatkaminen vaatii välihyväksynnän”</a:t>
            </a:r>
          </a:p>
          <a:p>
            <a:pPr lvl="2">
              <a:lnSpc>
                <a:spcPct val="90000"/>
              </a:lnSpc>
            </a:pPr>
            <a:r>
              <a:rPr lang="fi-FI" smtClean="0"/>
              <a:t>”Kaupallinen käyttö tulkitaan aina hyväksynnäksi”</a:t>
            </a:r>
          </a:p>
          <a:p>
            <a:pPr lvl="1">
              <a:lnSpc>
                <a:spcPct val="90000"/>
              </a:lnSpc>
            </a:pPr>
            <a:r>
              <a:rPr lang="fi-FI" sz="1800" smtClean="0"/>
              <a:t>ylläpito</a:t>
            </a:r>
          </a:p>
          <a:p>
            <a:pPr>
              <a:lnSpc>
                <a:spcPct val="90000"/>
              </a:lnSpc>
            </a:pPr>
            <a:r>
              <a:rPr lang="fi-FI" u="sng" smtClean="0"/>
              <a:t>Viivästyminen (Late delivery)</a:t>
            </a:r>
          </a:p>
          <a:p>
            <a:pPr>
              <a:lnSpc>
                <a:spcPct val="90000"/>
              </a:lnSpc>
            </a:pPr>
            <a:r>
              <a:rPr lang="fi-FI" u="sng" smtClean="0"/>
              <a:t>Takuu</a:t>
            </a:r>
          </a:p>
          <a:p>
            <a:pPr lvl="1">
              <a:lnSpc>
                <a:spcPct val="90000"/>
              </a:lnSpc>
            </a:pPr>
            <a:r>
              <a:rPr lang="fi-FI" sz="1800" smtClean="0"/>
              <a:t>korjattavat virheet</a:t>
            </a:r>
            <a:endParaRPr lang="en-US" sz="1800" smtClean="0"/>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611188" y="333375"/>
            <a:ext cx="8208962" cy="636588"/>
          </a:xfrm>
        </p:spPr>
        <p:txBody>
          <a:bodyPr/>
          <a:lstStyle/>
          <a:p>
            <a:r>
              <a:rPr lang="fi-FI" smtClean="0"/>
              <a:t>Tuotantosopimus</a:t>
            </a:r>
            <a:endParaRPr lang="en-US" smtClean="0"/>
          </a:p>
        </p:txBody>
      </p:sp>
      <p:sp>
        <p:nvSpPr>
          <p:cNvPr id="26627" name="Rectangle 3"/>
          <p:cNvSpPr>
            <a:spLocks noGrp="1" noChangeArrowheads="1"/>
          </p:cNvSpPr>
          <p:nvPr>
            <p:ph type="body" idx="1"/>
          </p:nvPr>
        </p:nvSpPr>
        <p:spPr>
          <a:xfrm>
            <a:off x="528638" y="1412875"/>
            <a:ext cx="8020050" cy="4408488"/>
          </a:xfrm>
        </p:spPr>
        <p:txBody>
          <a:bodyPr/>
          <a:lstStyle/>
          <a:p>
            <a:pPr>
              <a:lnSpc>
                <a:spcPct val="90000"/>
              </a:lnSpc>
            </a:pPr>
            <a:r>
              <a:rPr lang="fi-FI" u="sng" smtClean="0"/>
              <a:t>Tulonjako</a:t>
            </a:r>
            <a:r>
              <a:rPr lang="fi-FI" smtClean="0"/>
              <a:t> (Royalty share / Fixed Fee etc.)</a:t>
            </a:r>
          </a:p>
          <a:p>
            <a:pPr lvl="1">
              <a:lnSpc>
                <a:spcPct val="90000"/>
              </a:lnSpc>
            </a:pPr>
            <a:r>
              <a:rPr lang="fi-FI" sz="1800" smtClean="0"/>
              <a:t>rojaltit</a:t>
            </a:r>
          </a:p>
          <a:p>
            <a:pPr lvl="2">
              <a:lnSpc>
                <a:spcPct val="90000"/>
              </a:lnSpc>
            </a:pPr>
            <a:r>
              <a:rPr lang="fi-FI" smtClean="0"/>
              <a:t>Mistä lasketaan, eri prosentit eri jakeluissa</a:t>
            </a:r>
          </a:p>
          <a:p>
            <a:pPr lvl="2">
              <a:lnSpc>
                <a:spcPct val="90000"/>
              </a:lnSpc>
            </a:pPr>
            <a:r>
              <a:rPr lang="fi-FI" smtClean="0"/>
              <a:t>Yleensä nettotuloista (Net Revenue)</a:t>
            </a:r>
          </a:p>
          <a:p>
            <a:pPr lvl="2">
              <a:lnSpc>
                <a:spcPct val="90000"/>
              </a:lnSpc>
            </a:pPr>
            <a:r>
              <a:rPr lang="fi-FI" smtClean="0"/>
              <a:t>Erilaisia varauksia yms.</a:t>
            </a:r>
          </a:p>
          <a:p>
            <a:pPr lvl="1">
              <a:lnSpc>
                <a:spcPct val="90000"/>
              </a:lnSpc>
            </a:pPr>
            <a:r>
              <a:rPr lang="fi-FI" sz="1800" smtClean="0"/>
              <a:t>ennakko (”recoupable, not returnable”)</a:t>
            </a:r>
          </a:p>
          <a:p>
            <a:pPr lvl="1">
              <a:lnSpc>
                <a:spcPct val="90000"/>
              </a:lnSpc>
            </a:pPr>
            <a:r>
              <a:rPr lang="fi-FI" sz="1800" smtClean="0"/>
              <a:t>maksuvelvollisuuden kesto</a:t>
            </a:r>
          </a:p>
          <a:p>
            <a:pPr lvl="1">
              <a:lnSpc>
                <a:spcPct val="90000"/>
              </a:lnSpc>
            </a:pPr>
            <a:r>
              <a:rPr lang="fi-FI" sz="1800" smtClean="0"/>
              <a:t>vapaakappaleet / promot</a:t>
            </a:r>
          </a:p>
          <a:p>
            <a:pPr lvl="1">
              <a:lnSpc>
                <a:spcPct val="90000"/>
              </a:lnSpc>
            </a:pPr>
            <a:r>
              <a:rPr lang="fi-FI" sz="1800" smtClean="0"/>
              <a:t>esitys- ja tallennuskorvaus / muut korvaukset</a:t>
            </a:r>
          </a:p>
          <a:p>
            <a:pPr>
              <a:lnSpc>
                <a:spcPct val="90000"/>
              </a:lnSpc>
            </a:pPr>
            <a:endParaRPr lang="fi-FI" u="sng" smtClean="0"/>
          </a:p>
          <a:p>
            <a:pPr>
              <a:lnSpc>
                <a:spcPct val="90000"/>
              </a:lnSpc>
            </a:pPr>
            <a:r>
              <a:rPr lang="fi-FI" u="sng" smtClean="0"/>
              <a:t>Tilitys ja raportointi</a:t>
            </a:r>
            <a:r>
              <a:rPr lang="fi-FI" smtClean="0"/>
              <a:t> (Payments and Royalty Reports)</a:t>
            </a:r>
          </a:p>
          <a:p>
            <a:pPr lvl="1">
              <a:lnSpc>
                <a:spcPct val="90000"/>
              </a:lnSpc>
            </a:pPr>
            <a:r>
              <a:rPr lang="fi-FI" sz="1800" smtClean="0"/>
              <a:t>raporttimalli mukaan sopimukseen</a:t>
            </a:r>
          </a:p>
          <a:p>
            <a:pPr lvl="1">
              <a:lnSpc>
                <a:spcPct val="90000"/>
              </a:lnSpc>
            </a:pPr>
            <a:r>
              <a:rPr lang="fi-FI" sz="1800" smtClean="0"/>
              <a:t>reagointi maksuvirheisiin</a:t>
            </a:r>
          </a:p>
          <a:p>
            <a:pPr lvl="2">
              <a:lnSpc>
                <a:spcPct val="90000"/>
              </a:lnSpc>
            </a:pPr>
            <a:endParaRPr lang="en-US" smtClean="0"/>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fi-FI" smtClean="0"/>
              <a:t>Tuotantosopimus</a:t>
            </a:r>
            <a:endParaRPr lang="en-US" smtClean="0"/>
          </a:p>
        </p:txBody>
      </p:sp>
      <p:sp>
        <p:nvSpPr>
          <p:cNvPr id="27651" name="Rectangle 3"/>
          <p:cNvSpPr>
            <a:spLocks noGrp="1" noChangeArrowheads="1"/>
          </p:cNvSpPr>
          <p:nvPr>
            <p:ph type="body" idx="1"/>
          </p:nvPr>
        </p:nvSpPr>
        <p:spPr>
          <a:xfrm>
            <a:off x="528638" y="1484313"/>
            <a:ext cx="8020050" cy="4124325"/>
          </a:xfrm>
        </p:spPr>
        <p:txBody>
          <a:bodyPr/>
          <a:lstStyle/>
          <a:p>
            <a:r>
              <a:rPr lang="fi-FI" u="sng" smtClean="0"/>
              <a:t>Tarkastusoikeus</a:t>
            </a:r>
            <a:r>
              <a:rPr lang="fi-FI" smtClean="0"/>
              <a:t> (Audit Right)</a:t>
            </a:r>
          </a:p>
          <a:p>
            <a:pPr lvl="1"/>
            <a:r>
              <a:rPr lang="fi-FI" sz="1800" smtClean="0"/>
              <a:t>rojaltien todentaminen</a:t>
            </a:r>
          </a:p>
          <a:p>
            <a:endParaRPr lang="fi-FI" sz="1800" u="sng" smtClean="0"/>
          </a:p>
          <a:p>
            <a:r>
              <a:rPr lang="fi-FI" u="sng" smtClean="0"/>
              <a:t>Yhtiön muut oikeudet</a:t>
            </a:r>
            <a:r>
              <a:rPr lang="fi-FI" smtClean="0"/>
              <a:t> (Other rights)</a:t>
            </a:r>
          </a:p>
          <a:p>
            <a:pPr lvl="1"/>
            <a:r>
              <a:rPr lang="fi-FI" smtClean="0"/>
              <a:t>”oikeus käyttää hyväksi tekijän nimeä, kuvaa jne.”</a:t>
            </a:r>
          </a:p>
          <a:p>
            <a:endParaRPr lang="fi-FI" u="sng" smtClean="0"/>
          </a:p>
          <a:p>
            <a:r>
              <a:rPr lang="fi-FI" u="sng" smtClean="0"/>
              <a:t>Julkaisu ja markkinointi</a:t>
            </a:r>
            <a:r>
              <a:rPr lang="fi-FI" smtClean="0"/>
              <a:t> (Publishing and marketing)</a:t>
            </a:r>
          </a:p>
          <a:p>
            <a:pPr lvl="1"/>
            <a:r>
              <a:rPr lang="fi-FI" sz="1800" smtClean="0"/>
              <a:t>julkaisuajankohta</a:t>
            </a:r>
          </a:p>
          <a:p>
            <a:pPr lvl="1"/>
            <a:r>
              <a:rPr lang="fi-FI" sz="1800" smtClean="0"/>
              <a:t>markkinointivelvollisuus</a:t>
            </a:r>
          </a:p>
          <a:p>
            <a:pPr lvl="2"/>
            <a:r>
              <a:rPr lang="fi-FI" smtClean="0"/>
              <a:t>minimarkkinointibudjetti </a:t>
            </a:r>
          </a:p>
          <a:p>
            <a:pPr lvl="2"/>
            <a:endParaRPr lang="fi-FI" smtClean="0"/>
          </a:p>
          <a:p>
            <a:pPr lvl="2"/>
            <a:endParaRPr lang="en-US" smtClean="0"/>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fi-FI" smtClean="0"/>
              <a:t>Tuotantosopimus</a:t>
            </a:r>
            <a:endParaRPr lang="en-US" smtClean="0"/>
          </a:p>
        </p:txBody>
      </p:sp>
      <p:sp>
        <p:nvSpPr>
          <p:cNvPr id="28675" name="Rectangle 3"/>
          <p:cNvSpPr>
            <a:spLocks noGrp="1" noChangeArrowheads="1"/>
          </p:cNvSpPr>
          <p:nvPr>
            <p:ph type="body" idx="1"/>
          </p:nvPr>
        </p:nvSpPr>
        <p:spPr>
          <a:xfrm>
            <a:off x="528638" y="1484313"/>
            <a:ext cx="8158162" cy="4537075"/>
          </a:xfrm>
        </p:spPr>
        <p:txBody>
          <a:bodyPr/>
          <a:lstStyle/>
          <a:p>
            <a:r>
              <a:rPr lang="fi-FI" u="sng" smtClean="0"/>
              <a:t>Vakuutukset</a:t>
            </a:r>
            <a:r>
              <a:rPr lang="fi-FI" smtClean="0"/>
              <a:t> (Representations and Warranties)</a:t>
            </a:r>
          </a:p>
          <a:p>
            <a:pPr lvl="1"/>
            <a:r>
              <a:rPr lang="fi-FI" sz="1800" smtClean="0"/>
              <a:t>oikeat tiedot, takuu</a:t>
            </a:r>
          </a:p>
          <a:p>
            <a:pPr lvl="1"/>
            <a:r>
              <a:rPr lang="fi-FI" sz="1800" smtClean="0"/>
              <a:t>oikeus tehdä sopimus, lainmukaisuus, IPR:ien loukkamattomuus jne</a:t>
            </a:r>
            <a:r>
              <a:rPr lang="fi-FI" smtClean="0"/>
              <a:t>.</a:t>
            </a:r>
            <a:endParaRPr lang="fi-FI" u="sng" smtClean="0"/>
          </a:p>
          <a:p>
            <a:endParaRPr lang="fi-FI" u="sng" smtClean="0"/>
          </a:p>
          <a:p>
            <a:r>
              <a:rPr lang="fi-FI" u="sng" smtClean="0"/>
              <a:t>Indemnifikaatio/”vakuutus”(Indemnification)</a:t>
            </a:r>
          </a:p>
          <a:p>
            <a:pPr lvl="1"/>
            <a:r>
              <a:rPr lang="fi-FI" sz="1800" smtClean="0"/>
              <a:t>velvollisuus korvata toisen osapuolen vahingot, jos vakuutukset eivät pidä paikkansa</a:t>
            </a:r>
          </a:p>
          <a:p>
            <a:pPr lvl="1"/>
            <a:r>
              <a:rPr lang="fi-FI" sz="1800" smtClean="0"/>
              <a:t>IPR indemnification</a:t>
            </a:r>
          </a:p>
          <a:p>
            <a:pPr lvl="1"/>
            <a:endParaRPr lang="fi-FI" sz="1800" smtClean="0"/>
          </a:p>
          <a:p>
            <a:r>
              <a:rPr lang="fi-FI" u="sng" smtClean="0"/>
              <a:t>Vahingonkorvaus/vastuunrajoitus</a:t>
            </a:r>
            <a:r>
              <a:rPr lang="fi-FI" smtClean="0"/>
              <a:t> (Limitation Liability)</a:t>
            </a:r>
          </a:p>
          <a:p>
            <a:pPr lvl="1"/>
            <a:r>
              <a:rPr lang="fi-FI" sz="1800" smtClean="0"/>
              <a:t>välilliset vahingot pois!</a:t>
            </a:r>
          </a:p>
          <a:p>
            <a:pPr lvl="1"/>
            <a:r>
              <a:rPr lang="fi-FI" sz="1800" smtClean="0"/>
              <a:t>rahamääräinen maksimi</a:t>
            </a:r>
          </a:p>
          <a:p>
            <a:pPr lvl="1"/>
            <a:endParaRPr lang="fi-FI" sz="1800" smtClean="0"/>
          </a:p>
          <a:p>
            <a:pPr lvl="1">
              <a:buFontTx/>
              <a:buNone/>
            </a:pPr>
            <a:endParaRPr lang="fi-FI" sz="1800" smtClean="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11188" y="304800"/>
            <a:ext cx="8335962" cy="747713"/>
          </a:xfrm>
        </p:spPr>
        <p:txBody>
          <a:bodyPr/>
          <a:lstStyle/>
          <a:p>
            <a:r>
              <a:rPr lang="fi-FI" smtClean="0"/>
              <a:t>Yleistä sopimuksista</a:t>
            </a:r>
          </a:p>
        </p:txBody>
      </p:sp>
      <p:sp>
        <p:nvSpPr>
          <p:cNvPr id="4099" name="Rectangle 3"/>
          <p:cNvSpPr>
            <a:spLocks noGrp="1" noChangeArrowheads="1"/>
          </p:cNvSpPr>
          <p:nvPr>
            <p:ph type="body" idx="1"/>
          </p:nvPr>
        </p:nvSpPr>
        <p:spPr>
          <a:xfrm>
            <a:off x="611188" y="1219200"/>
            <a:ext cx="8228012" cy="4648200"/>
          </a:xfrm>
        </p:spPr>
        <p:txBody>
          <a:bodyPr/>
          <a:lstStyle/>
          <a:p>
            <a:pPr marL="609600" indent="-609600"/>
            <a:r>
              <a:rPr lang="fi-FI" dirty="0" smtClean="0"/>
              <a:t>Sopimusten asema olennainen</a:t>
            </a:r>
          </a:p>
          <a:p>
            <a:pPr marL="990600" lvl="1" indent="-533400"/>
            <a:r>
              <a:rPr lang="fi-FI" sz="1800" dirty="0" smtClean="0"/>
              <a:t>sopimukset </a:t>
            </a:r>
            <a:r>
              <a:rPr lang="fi-FI" sz="1800" dirty="0" smtClean="0">
                <a:latin typeface="Verdana" pitchFamily="34" charset="0"/>
              </a:rPr>
              <a:t>”</a:t>
            </a:r>
            <a:r>
              <a:rPr lang="fi-FI" sz="1800" dirty="0" smtClean="0"/>
              <a:t>liiketoiminnan peruskivi</a:t>
            </a:r>
            <a:r>
              <a:rPr lang="fi-FI" sz="1800" dirty="0" smtClean="0">
                <a:latin typeface="Verdana" pitchFamily="34" charset="0"/>
              </a:rPr>
              <a:t>ä”</a:t>
            </a:r>
            <a:endParaRPr lang="fi-FI" sz="1800" dirty="0" smtClean="0"/>
          </a:p>
          <a:p>
            <a:pPr marL="609600" indent="-609600"/>
            <a:endParaRPr lang="fi-FI" sz="1800" dirty="0" smtClean="0"/>
          </a:p>
          <a:p>
            <a:pPr marL="609600" indent="-609600"/>
            <a:r>
              <a:rPr lang="fi-FI" dirty="0" smtClean="0"/>
              <a:t>Projekteihin liittyy yleens</a:t>
            </a:r>
            <a:r>
              <a:rPr lang="fi-FI" dirty="0" smtClean="0">
                <a:latin typeface="Verdana" pitchFamily="34" charset="0"/>
              </a:rPr>
              <a:t>ä</a:t>
            </a:r>
            <a:r>
              <a:rPr lang="fi-FI" dirty="0" smtClean="0"/>
              <a:t> juridiikkaa ja sovittavaa monelta eri taholta toimintaymp</a:t>
            </a:r>
            <a:r>
              <a:rPr lang="fi-FI" dirty="0" smtClean="0">
                <a:latin typeface="Verdana" pitchFamily="34" charset="0"/>
              </a:rPr>
              <a:t>ä</a:t>
            </a:r>
            <a:r>
              <a:rPr lang="fi-FI" dirty="0" smtClean="0"/>
              <a:t>rist</a:t>
            </a:r>
            <a:r>
              <a:rPr lang="fi-FI" dirty="0" smtClean="0">
                <a:latin typeface="Verdana" pitchFamily="34" charset="0"/>
              </a:rPr>
              <a:t>ö</a:t>
            </a:r>
            <a:r>
              <a:rPr lang="fi-FI" dirty="0" smtClean="0"/>
              <a:t>st</a:t>
            </a:r>
            <a:r>
              <a:rPr lang="fi-FI" dirty="0" smtClean="0">
                <a:latin typeface="Verdana" pitchFamily="34" charset="0"/>
              </a:rPr>
              <a:t>ä</a:t>
            </a:r>
            <a:r>
              <a:rPr lang="fi-FI" dirty="0" smtClean="0"/>
              <a:t> riippumatta</a:t>
            </a:r>
          </a:p>
          <a:p>
            <a:pPr marL="609600" indent="-609600"/>
            <a:endParaRPr lang="fi-FI" sz="1800" dirty="0" smtClean="0"/>
          </a:p>
          <a:p>
            <a:pPr marL="609600" indent="-609600"/>
            <a:r>
              <a:rPr lang="fi-FI" dirty="0" err="1" smtClean="0"/>
              <a:t>IPR:t</a:t>
            </a:r>
            <a:r>
              <a:rPr lang="fi-FI" dirty="0" smtClean="0"/>
              <a:t> muodostavat t</a:t>
            </a:r>
            <a:r>
              <a:rPr lang="fi-FI" dirty="0" smtClean="0">
                <a:latin typeface="Verdana" pitchFamily="34" charset="0"/>
              </a:rPr>
              <a:t>ä</a:t>
            </a:r>
            <a:r>
              <a:rPr lang="fi-FI" dirty="0" smtClean="0"/>
              <a:t>rke</a:t>
            </a:r>
            <a:r>
              <a:rPr lang="fi-FI" dirty="0" smtClean="0">
                <a:latin typeface="Verdana" pitchFamily="34" charset="0"/>
              </a:rPr>
              <a:t>ä</a:t>
            </a:r>
            <a:r>
              <a:rPr lang="fi-FI" dirty="0" smtClean="0"/>
              <a:t>n suojattavan, hallinnoitavan ja sovittavan osan</a:t>
            </a:r>
          </a:p>
          <a:p>
            <a:pPr marL="609600" indent="-609600"/>
            <a:endParaRPr lang="fi-FI" dirty="0" smtClean="0"/>
          </a:p>
          <a:p>
            <a:pPr marL="609600" indent="-609600"/>
            <a:r>
              <a:rPr lang="fi-FI" dirty="0" smtClean="0"/>
              <a:t>Sopimusten hallinta alusta saakka muodostaa riskinhallinnan ty</a:t>
            </a:r>
            <a:r>
              <a:rPr lang="fi-FI" dirty="0" smtClean="0">
                <a:latin typeface="Verdana" pitchFamily="34" charset="0"/>
              </a:rPr>
              <a:t>ö</a:t>
            </a:r>
            <a:r>
              <a:rPr lang="fi-FI" dirty="0" smtClean="0"/>
              <a:t>kalun</a:t>
            </a:r>
          </a:p>
          <a:p>
            <a:pPr marL="609600" indent="-609600">
              <a:buFontTx/>
              <a:buNone/>
            </a:pPr>
            <a:endParaRPr lang="fi-FI" dirty="0" smtClean="0"/>
          </a:p>
          <a:p>
            <a:pPr marL="609600" indent="-609600"/>
            <a:endParaRPr lang="fi-FI" dirty="0" smtClean="0"/>
          </a:p>
          <a:p>
            <a:pPr marL="609600" indent="-609600"/>
            <a:endParaRPr lang="fi-FI" sz="1400" dirty="0" smtClean="0"/>
          </a:p>
        </p:txBody>
      </p:sp>
      <p:sp>
        <p:nvSpPr>
          <p:cNvPr id="4100" name="Rectangle 4"/>
          <p:cNvSpPr>
            <a:spLocks noChangeArrowheads="1"/>
          </p:cNvSpPr>
          <p:nvPr/>
        </p:nvSpPr>
        <p:spPr bwMode="auto">
          <a:xfrm>
            <a:off x="0" y="457200"/>
            <a:ext cx="9144000" cy="1143000"/>
          </a:xfrm>
          <a:prstGeom prst="rect">
            <a:avLst/>
          </a:prstGeom>
          <a:noFill/>
          <a:ln w="9525">
            <a:noFill/>
            <a:miter lim="800000"/>
            <a:headEnd/>
            <a:tailEnd/>
          </a:ln>
        </p:spPr>
        <p:txBody>
          <a:bodyPr anchor="ctr"/>
          <a:lstStyle/>
          <a:p>
            <a:endParaRPr lang="en-GB" sz="3200">
              <a:solidFill>
                <a:schemeClr val="tx2"/>
              </a:solidFill>
              <a:latin typeface="Verdana" pitchFamily="34" charset="0"/>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ChangeArrowheads="1"/>
          </p:cNvSpPr>
          <p:nvPr/>
        </p:nvSpPr>
        <p:spPr bwMode="auto">
          <a:xfrm>
            <a:off x="684213" y="2060575"/>
            <a:ext cx="7848600" cy="3662363"/>
          </a:xfrm>
          <a:prstGeom prst="rect">
            <a:avLst/>
          </a:prstGeom>
          <a:noFill/>
          <a:ln w="19050">
            <a:noFill/>
            <a:miter lim="800000"/>
            <a:headEnd/>
            <a:tailEnd/>
          </a:ln>
        </p:spPr>
        <p:txBody>
          <a:bodyPr>
            <a:spAutoFit/>
          </a:bodyPr>
          <a:lstStyle/>
          <a:p>
            <a:pPr marL="457200" indent="-457200" algn="l"/>
            <a:r>
              <a:rPr lang="en-US" sz="1800" i="1">
                <a:solidFill>
                  <a:schemeClr val="tx1"/>
                </a:solidFill>
                <a:latin typeface="Verdana" pitchFamily="34" charset="0"/>
              </a:rPr>
              <a:t>	</a:t>
            </a:r>
            <a:r>
              <a:rPr lang="en-US" sz="1800" i="1">
                <a:solidFill>
                  <a:schemeClr val="bg2"/>
                </a:solidFill>
                <a:latin typeface="Verdana" pitchFamily="34" charset="0"/>
              </a:rPr>
              <a:t>The Producer warrants that the final version of the Production will not knowingly / to best of its knowledge violate or infringe the IPRs of any third party…</a:t>
            </a:r>
          </a:p>
          <a:p>
            <a:pPr marL="457200" indent="-457200" algn="l"/>
            <a:endParaRPr lang="en-US" sz="1800" i="1">
              <a:solidFill>
                <a:schemeClr val="bg2"/>
              </a:solidFill>
              <a:latin typeface="Verdana" pitchFamily="34" charset="0"/>
            </a:endParaRPr>
          </a:p>
          <a:p>
            <a:pPr marL="457200" indent="-457200" algn="l"/>
            <a:r>
              <a:rPr lang="en-US" sz="1800" i="1">
                <a:solidFill>
                  <a:schemeClr val="bg2"/>
                </a:solidFill>
                <a:latin typeface="Verdana" pitchFamily="34" charset="0"/>
              </a:rPr>
              <a:t>	Producer agrees to indemnify and hold harmless Publisher and its customers and licensees from and against any and all claims, losses, liabilities, damages, expenses and costs (including reasonable attorneys' fees and defense costs) which result from a breach of any of the warranties set forth in Section X, above, or incurred in the settlement or avoidance of any such matter…</a:t>
            </a:r>
            <a:r>
              <a:rPr lang="en-US" sz="1800" b="1">
                <a:solidFill>
                  <a:schemeClr val="bg2"/>
                </a:solidFill>
                <a:latin typeface="Verdana" pitchFamily="34" charset="0"/>
              </a:rPr>
              <a:t> </a:t>
            </a:r>
          </a:p>
          <a:p>
            <a:pPr marL="457200" indent="-457200" algn="l"/>
            <a:endParaRPr lang="en-US" sz="1800" b="1">
              <a:solidFill>
                <a:schemeClr val="bg2"/>
              </a:solidFill>
              <a:latin typeface="Verdana" pitchFamily="34" charset="0"/>
            </a:endParaRPr>
          </a:p>
          <a:p>
            <a:pPr marL="457200" indent="-457200" algn="l"/>
            <a:r>
              <a:rPr lang="en-US" sz="1800" i="1">
                <a:solidFill>
                  <a:schemeClr val="tx2"/>
                </a:solidFill>
                <a:latin typeface="Verdana" pitchFamily="34" charset="0"/>
              </a:rPr>
              <a:t>	</a:t>
            </a:r>
            <a:endParaRPr lang="fi-FI" sz="1800" i="1">
              <a:solidFill>
                <a:schemeClr val="tx2"/>
              </a:solidFill>
              <a:latin typeface="Verdana" pitchFamily="34" charset="0"/>
            </a:endParaRPr>
          </a:p>
        </p:txBody>
      </p:sp>
      <p:sp>
        <p:nvSpPr>
          <p:cNvPr id="29699" name="Rectangle 3"/>
          <p:cNvSpPr>
            <a:spLocks noChangeArrowheads="1"/>
          </p:cNvSpPr>
          <p:nvPr/>
        </p:nvSpPr>
        <p:spPr bwMode="auto">
          <a:xfrm>
            <a:off x="1295400" y="557213"/>
            <a:ext cx="7315200" cy="711200"/>
          </a:xfrm>
          <a:prstGeom prst="rect">
            <a:avLst/>
          </a:prstGeom>
          <a:noFill/>
          <a:ln w="9525">
            <a:noFill/>
            <a:miter lim="800000"/>
            <a:headEnd/>
            <a:tailEnd/>
          </a:ln>
        </p:spPr>
        <p:txBody>
          <a:bodyPr anchor="ctr"/>
          <a:lstStyle/>
          <a:p>
            <a:pPr algn="l" eaLnBrk="0" hangingPunct="0">
              <a:lnSpc>
                <a:spcPct val="80000"/>
              </a:lnSpc>
            </a:pPr>
            <a:endParaRPr lang="en-US" sz="3200" b="1">
              <a:solidFill>
                <a:schemeClr val="tx1"/>
              </a:solidFill>
            </a:endParaRPr>
          </a:p>
        </p:txBody>
      </p:sp>
      <p:sp>
        <p:nvSpPr>
          <p:cNvPr id="29700" name="Rectangle 4"/>
          <p:cNvSpPr>
            <a:spLocks noGrp="1" noChangeArrowheads="1"/>
          </p:cNvSpPr>
          <p:nvPr>
            <p:ph type="title"/>
          </p:nvPr>
        </p:nvSpPr>
        <p:spPr>
          <a:xfrm>
            <a:off x="1403350" y="549275"/>
            <a:ext cx="7315200" cy="855663"/>
          </a:xfrm>
        </p:spPr>
        <p:txBody>
          <a:bodyPr/>
          <a:lstStyle/>
          <a:p>
            <a:endParaRPr lang="en-US" smtClean="0"/>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ChangeArrowheads="1"/>
          </p:cNvSpPr>
          <p:nvPr/>
        </p:nvSpPr>
        <p:spPr bwMode="auto">
          <a:xfrm>
            <a:off x="611188" y="1268413"/>
            <a:ext cx="8228012" cy="4365625"/>
          </a:xfrm>
          <a:prstGeom prst="rect">
            <a:avLst/>
          </a:prstGeom>
          <a:noFill/>
          <a:ln w="19050">
            <a:noFill/>
            <a:miter lim="800000"/>
            <a:headEnd/>
            <a:tailEnd/>
          </a:ln>
        </p:spPr>
        <p:txBody>
          <a:bodyPr>
            <a:spAutoFit/>
          </a:bodyPr>
          <a:lstStyle/>
          <a:p>
            <a:pPr lvl="1" algn="l"/>
            <a:r>
              <a:rPr lang="en-US" i="1">
                <a:solidFill>
                  <a:schemeClr val="bg2"/>
                </a:solidFill>
              </a:rPr>
              <a:t>Neither party will be liable to the other party for any incidental, consequential, special, or punitive damages of any kind or nature, including, without limitation, the breach of this Agreement or any termination of this Agreement, whether such liability is asserted on the basis of contract, tort (including negligence or strict liability), or otherwise…</a:t>
            </a:r>
            <a:endParaRPr lang="fi-FI" i="1">
              <a:solidFill>
                <a:schemeClr val="bg2"/>
              </a:solidFill>
            </a:endParaRPr>
          </a:p>
          <a:p>
            <a:pPr lvl="1" algn="l"/>
            <a:endParaRPr lang="fi-FI" sz="1600" i="1">
              <a:solidFill>
                <a:schemeClr val="bg2"/>
              </a:solidFill>
              <a:latin typeface="Verdana" pitchFamily="34" charset="0"/>
              <a:cs typeface="Times New Roman" pitchFamily="18" charset="0"/>
            </a:endParaRPr>
          </a:p>
          <a:p>
            <a:pPr lvl="1" algn="l"/>
            <a:endParaRPr lang="fi-FI" sz="1600" i="1">
              <a:solidFill>
                <a:schemeClr val="bg2"/>
              </a:solidFill>
              <a:latin typeface="Verdana" pitchFamily="34" charset="0"/>
              <a:cs typeface="Times New Roman" pitchFamily="18" charset="0"/>
            </a:endParaRPr>
          </a:p>
          <a:p>
            <a:pPr lvl="1" algn="l"/>
            <a:r>
              <a:rPr lang="fi-FI" sz="1600" i="1">
                <a:solidFill>
                  <a:schemeClr val="bg2"/>
                </a:solidFill>
                <a:latin typeface="Verdana" pitchFamily="34" charset="0"/>
                <a:cs typeface="Times New Roman" pitchFamily="18" charset="0"/>
              </a:rPr>
              <a:t>LIMITATION OF LIABILITY. THE MAXIMUM LIABILITY OF LICENSOR TO LICENSEE OR ANY THIRD PARTY ARISING OUT OF THIS AGREEMENT SHALL BE THE TOTAL AMOUNTS RECEIVED BY LICENSOR HEREUNDER. FURTHERMORE, UNDER NO CIRCUMSTANCES SHALL LICENSOR BE LIABLE TO LICENSEE FOR ANY DAMAGES WHATSOEVER WITH RESPECT TO ANY CLAIMS RELATING TO THE SECURITY TECHNOLOGY AND/OR ITS AFFECT ON ANY SOFTWARE TITLE.</a:t>
            </a:r>
          </a:p>
          <a:p>
            <a:pPr algn="l" eaLnBrk="0" hangingPunct="0"/>
            <a:endParaRPr lang="fi-FI" sz="1600" i="1">
              <a:solidFill>
                <a:schemeClr val="bg2"/>
              </a:solidFill>
              <a:latin typeface="Verdana" pitchFamily="34" charset="0"/>
            </a:endParaRPr>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fi-FI" smtClean="0"/>
              <a:t>Tuotantosopimus</a:t>
            </a:r>
            <a:endParaRPr lang="en-US" smtClean="0"/>
          </a:p>
        </p:txBody>
      </p:sp>
      <p:sp>
        <p:nvSpPr>
          <p:cNvPr id="31747" name="Rectangle 3"/>
          <p:cNvSpPr>
            <a:spLocks noGrp="1" noChangeArrowheads="1"/>
          </p:cNvSpPr>
          <p:nvPr>
            <p:ph type="body" idx="1"/>
          </p:nvPr>
        </p:nvSpPr>
        <p:spPr>
          <a:xfrm>
            <a:off x="528638" y="1484313"/>
            <a:ext cx="8158162" cy="4537075"/>
          </a:xfrm>
        </p:spPr>
        <p:txBody>
          <a:bodyPr/>
          <a:lstStyle/>
          <a:p>
            <a:pPr>
              <a:lnSpc>
                <a:spcPct val="90000"/>
              </a:lnSpc>
            </a:pPr>
            <a:r>
              <a:rPr lang="fi-FI" u="sng" smtClean="0"/>
              <a:t>Sopimuksen/oikeuksien siirtäminen</a:t>
            </a:r>
            <a:r>
              <a:rPr lang="fi-FI" smtClean="0"/>
              <a:t> (Assignment / Transfer of Rights)</a:t>
            </a:r>
          </a:p>
          <a:p>
            <a:pPr lvl="1">
              <a:lnSpc>
                <a:spcPct val="90000"/>
              </a:lnSpc>
            </a:pPr>
            <a:r>
              <a:rPr lang="fi-FI" sz="1800" smtClean="0"/>
              <a:t>ei yleensä oikeutta siirtää</a:t>
            </a:r>
          </a:p>
          <a:p>
            <a:pPr>
              <a:lnSpc>
                <a:spcPct val="90000"/>
              </a:lnSpc>
            </a:pPr>
            <a:endParaRPr lang="fi-FI" sz="1800" u="sng" smtClean="0"/>
          </a:p>
          <a:p>
            <a:pPr>
              <a:lnSpc>
                <a:spcPct val="90000"/>
              </a:lnSpc>
            </a:pPr>
            <a:r>
              <a:rPr lang="fi-FI" u="sng" smtClean="0"/>
              <a:t>Voimassaolo</a:t>
            </a:r>
            <a:r>
              <a:rPr lang="fi-FI" smtClean="0"/>
              <a:t> (Term)</a:t>
            </a:r>
          </a:p>
          <a:p>
            <a:pPr lvl="1">
              <a:lnSpc>
                <a:spcPct val="90000"/>
              </a:lnSpc>
            </a:pPr>
            <a:r>
              <a:rPr lang="fi-FI" sz="1800" smtClean="0"/>
              <a:t>ennenaikainen päättäminen &gt; IPR:t / maksu</a:t>
            </a:r>
          </a:p>
          <a:p>
            <a:pPr lvl="1">
              <a:lnSpc>
                <a:spcPct val="90000"/>
              </a:lnSpc>
            </a:pPr>
            <a:r>
              <a:rPr lang="fi-FI" sz="1800" smtClean="0"/>
              <a:t>irtisanominen ja purkaminen (Terminaton)</a:t>
            </a:r>
          </a:p>
          <a:p>
            <a:pPr>
              <a:lnSpc>
                <a:spcPct val="90000"/>
              </a:lnSpc>
            </a:pPr>
            <a:endParaRPr lang="fi-FI" sz="1800" u="sng" smtClean="0"/>
          </a:p>
          <a:p>
            <a:pPr>
              <a:lnSpc>
                <a:spcPct val="90000"/>
              </a:lnSpc>
            </a:pPr>
            <a:r>
              <a:rPr lang="fi-FI" u="sng" smtClean="0"/>
              <a:t>Optio (Option)</a:t>
            </a:r>
          </a:p>
          <a:p>
            <a:pPr lvl="1">
              <a:lnSpc>
                <a:spcPct val="90000"/>
              </a:lnSpc>
            </a:pPr>
            <a:r>
              <a:rPr lang="fi-FI" sz="1800" smtClean="0"/>
              <a:t>tuleva tuotanto</a:t>
            </a:r>
          </a:p>
          <a:p>
            <a:pPr>
              <a:lnSpc>
                <a:spcPct val="90000"/>
              </a:lnSpc>
            </a:pPr>
            <a:endParaRPr lang="fi-FI" sz="1800" u="sng" smtClean="0"/>
          </a:p>
          <a:p>
            <a:pPr>
              <a:lnSpc>
                <a:spcPct val="90000"/>
              </a:lnSpc>
            </a:pPr>
            <a:r>
              <a:rPr lang="fi-FI" u="sng" smtClean="0"/>
              <a:t>Salassapito </a:t>
            </a:r>
            <a:r>
              <a:rPr lang="fi-FI" smtClean="0"/>
              <a:t>(Confidentiality)</a:t>
            </a:r>
          </a:p>
          <a:p>
            <a:pPr>
              <a:lnSpc>
                <a:spcPct val="90000"/>
              </a:lnSpc>
            </a:pPr>
            <a:r>
              <a:rPr lang="fi-FI" u="sng" smtClean="0"/>
              <a:t>Kilpailukielto</a:t>
            </a:r>
            <a:r>
              <a:rPr lang="fi-FI" smtClean="0"/>
              <a:t> (Competition)</a:t>
            </a:r>
          </a:p>
          <a:p>
            <a:pPr lvl="1">
              <a:lnSpc>
                <a:spcPct val="90000"/>
              </a:lnSpc>
            </a:pPr>
            <a:r>
              <a:rPr lang="fi-FI" sz="1800" smtClean="0"/>
              <a:t>sopimussakko</a:t>
            </a:r>
            <a:endParaRPr lang="en-US" sz="1800" smtClean="0"/>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ChangeArrowheads="1"/>
          </p:cNvSpPr>
          <p:nvPr/>
        </p:nvSpPr>
        <p:spPr bwMode="auto">
          <a:xfrm>
            <a:off x="1547813" y="1447800"/>
            <a:ext cx="7056437" cy="3113088"/>
          </a:xfrm>
          <a:prstGeom prst="rect">
            <a:avLst/>
          </a:prstGeom>
          <a:noFill/>
          <a:ln w="19050">
            <a:noFill/>
            <a:miter lim="800000"/>
            <a:headEnd/>
            <a:tailEnd/>
          </a:ln>
        </p:spPr>
        <p:txBody>
          <a:bodyPr>
            <a:spAutoFit/>
          </a:bodyPr>
          <a:lstStyle/>
          <a:p>
            <a:pPr algn="l"/>
            <a:r>
              <a:rPr lang="en-US" sz="1800" i="1">
                <a:solidFill>
                  <a:schemeClr val="bg2"/>
                </a:solidFill>
                <a:latin typeface="Verdana" pitchFamily="34" charset="0"/>
              </a:rPr>
              <a:t>If Publisher determines at any time, in its sole discretion, that, due to the status of the performance of any of the services contemplated hereunder, market conditions, or for any other reason, </a:t>
            </a:r>
            <a:r>
              <a:rPr lang="en-US" sz="1800" i="1" u="sng">
                <a:solidFill>
                  <a:schemeClr val="bg2"/>
                </a:solidFill>
                <a:latin typeface="Verdana" pitchFamily="34" charset="0"/>
              </a:rPr>
              <a:t>Publisher desires to terminate this Agreement, Publisher may do so by giving notice to Producer, without further liability of any kind to Producer.</a:t>
            </a:r>
            <a:r>
              <a:rPr lang="en-US" sz="1800" i="1">
                <a:solidFill>
                  <a:schemeClr val="bg2"/>
                </a:solidFill>
                <a:latin typeface="Verdana" pitchFamily="34" charset="0"/>
              </a:rPr>
              <a:t> In addition, Publisher</a:t>
            </a:r>
            <a:r>
              <a:rPr lang="en-US" sz="1800" b="1">
                <a:solidFill>
                  <a:schemeClr val="bg2"/>
                </a:solidFill>
                <a:latin typeface="Verdana" pitchFamily="34" charset="0"/>
              </a:rPr>
              <a:t> </a:t>
            </a:r>
            <a:r>
              <a:rPr lang="en-US" sz="1800" i="1">
                <a:solidFill>
                  <a:schemeClr val="bg2"/>
                </a:solidFill>
                <a:latin typeface="Verdana" pitchFamily="34" charset="0"/>
              </a:rPr>
              <a:t>may elect to terminate this Agreement immediately and without prior notice if Producer refuses or is otherwise unable to perform the services contemplated hereunder or is in breach of any material provision of this Agreement.</a:t>
            </a:r>
            <a:r>
              <a:rPr lang="en-US" sz="1800" b="1">
                <a:solidFill>
                  <a:schemeClr val="bg2"/>
                </a:solidFill>
                <a:latin typeface="Verdana" pitchFamily="34" charset="0"/>
              </a:rPr>
              <a:t> </a:t>
            </a:r>
            <a:endParaRPr lang="fi-FI" sz="1800" b="1">
              <a:solidFill>
                <a:schemeClr val="bg2"/>
              </a:solidFill>
              <a:latin typeface="Verdana" pitchFamily="34" charset="0"/>
            </a:endParaRPr>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528638" y="274638"/>
            <a:ext cx="8158162" cy="1066800"/>
          </a:xfrm>
        </p:spPr>
        <p:txBody>
          <a:bodyPr/>
          <a:lstStyle/>
          <a:p>
            <a:r>
              <a:rPr lang="fi-FI" smtClean="0"/>
              <a:t>Tuotantosopimus</a:t>
            </a:r>
            <a:endParaRPr lang="en-US" smtClean="0"/>
          </a:p>
        </p:txBody>
      </p:sp>
      <p:sp>
        <p:nvSpPr>
          <p:cNvPr id="33795" name="Rectangle 3"/>
          <p:cNvSpPr>
            <a:spLocks noGrp="1" noChangeArrowheads="1"/>
          </p:cNvSpPr>
          <p:nvPr>
            <p:ph type="body" idx="1"/>
          </p:nvPr>
        </p:nvSpPr>
        <p:spPr>
          <a:xfrm>
            <a:off x="601663" y="1616075"/>
            <a:ext cx="7947025" cy="3992563"/>
          </a:xfrm>
        </p:spPr>
        <p:txBody>
          <a:bodyPr/>
          <a:lstStyle/>
          <a:p>
            <a:r>
              <a:rPr lang="fi-FI" u="sng" smtClean="0"/>
              <a:t>Sopimusmuutokset</a:t>
            </a:r>
            <a:r>
              <a:rPr lang="fi-FI" smtClean="0"/>
              <a:t> (Changes)</a:t>
            </a:r>
          </a:p>
          <a:p>
            <a:pPr lvl="1"/>
            <a:r>
              <a:rPr lang="fi-FI" sz="1800" smtClean="0"/>
              <a:t>kirjallisesti, molempien hyväksyntä</a:t>
            </a:r>
          </a:p>
          <a:p>
            <a:endParaRPr lang="fi-FI" sz="1800" u="sng" smtClean="0"/>
          </a:p>
          <a:p>
            <a:r>
              <a:rPr lang="fi-FI" u="sng" smtClean="0"/>
              <a:t>Lainvalinta</a:t>
            </a:r>
            <a:r>
              <a:rPr lang="fi-FI" smtClean="0"/>
              <a:t> (Governing law)</a:t>
            </a:r>
          </a:p>
          <a:p>
            <a:endParaRPr lang="fi-FI" u="sng" smtClean="0"/>
          </a:p>
          <a:p>
            <a:r>
              <a:rPr lang="fi-FI" u="sng" smtClean="0"/>
              <a:t>Riitojen ratkaisu</a:t>
            </a:r>
            <a:r>
              <a:rPr lang="fi-FI" smtClean="0"/>
              <a:t> (Dispute settlement; Court Proceeding, Arbitration)</a:t>
            </a:r>
          </a:p>
          <a:p>
            <a:endParaRPr lang="fi-FI" smtClean="0"/>
          </a:p>
          <a:p>
            <a:r>
              <a:rPr lang="fi-FI" smtClean="0"/>
              <a:t>Liitteet ja dokumentaatio (Appendix, Schedule)</a:t>
            </a:r>
          </a:p>
          <a:p>
            <a:endParaRPr lang="fi-FI" smtClean="0"/>
          </a:p>
          <a:p>
            <a:r>
              <a:rPr lang="fi-FI" smtClean="0"/>
              <a:t>Boiler Plates (vakiolausekkeet)</a:t>
            </a:r>
          </a:p>
          <a:p>
            <a:pPr lvl="2"/>
            <a:endParaRPr lang="fi-FI" smtClean="0"/>
          </a:p>
          <a:p>
            <a:pPr lvl="2"/>
            <a:endParaRPr lang="fi-FI" smtClean="0"/>
          </a:p>
          <a:p>
            <a:pPr lvl="2"/>
            <a:endParaRPr lang="en-US" smtClean="0"/>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528638" y="274638"/>
            <a:ext cx="8158162" cy="958850"/>
          </a:xfrm>
        </p:spPr>
        <p:txBody>
          <a:bodyPr/>
          <a:lstStyle/>
          <a:p>
            <a:r>
              <a:rPr lang="fi-FI" smtClean="0"/>
              <a:t>Boiler Plates</a:t>
            </a:r>
          </a:p>
        </p:txBody>
      </p:sp>
      <p:sp>
        <p:nvSpPr>
          <p:cNvPr id="34819" name="Rectangle 3"/>
          <p:cNvSpPr>
            <a:spLocks noGrp="1" noChangeArrowheads="1"/>
          </p:cNvSpPr>
          <p:nvPr>
            <p:ph type="body" idx="1"/>
          </p:nvPr>
        </p:nvSpPr>
        <p:spPr>
          <a:xfrm>
            <a:off x="684213" y="1268413"/>
            <a:ext cx="7850187" cy="4179887"/>
          </a:xfrm>
        </p:spPr>
        <p:txBody>
          <a:bodyPr/>
          <a:lstStyle/>
          <a:p>
            <a:pPr marL="609600" indent="-609600"/>
            <a:r>
              <a:rPr lang="fi-FI" smtClean="0"/>
              <a:t>Vakiolausekkeet</a:t>
            </a:r>
          </a:p>
          <a:p>
            <a:pPr marL="990600" lvl="1" indent="-533400"/>
            <a:r>
              <a:rPr lang="fi-FI" sz="1800" smtClean="0"/>
              <a:t>Tiedoksiannot (Notices)</a:t>
            </a:r>
          </a:p>
          <a:p>
            <a:pPr marL="990600" lvl="1" indent="-533400"/>
            <a:r>
              <a:rPr lang="fi-FI" sz="1800" smtClean="0"/>
              <a:t>Luopuminen (Waiver)</a:t>
            </a:r>
          </a:p>
          <a:p>
            <a:pPr marL="990600" lvl="1" indent="-533400"/>
            <a:r>
              <a:rPr lang="fi-FI" sz="1800" smtClean="0"/>
              <a:t>Erillisyys (Severability)</a:t>
            </a:r>
          </a:p>
          <a:p>
            <a:pPr marL="990600" lvl="1" indent="-533400"/>
            <a:r>
              <a:rPr lang="fi-FI" sz="1800" smtClean="0"/>
              <a:t>Sopijapuolten itsen</a:t>
            </a:r>
            <a:r>
              <a:rPr lang="fi-FI" sz="1800" smtClean="0">
                <a:latin typeface="Verdana" pitchFamily="34" charset="0"/>
              </a:rPr>
              <a:t>ä</a:t>
            </a:r>
            <a:r>
              <a:rPr lang="fi-FI" sz="1800" smtClean="0"/>
              <a:t>isyys (No partnership; agency, joint venture etc.)</a:t>
            </a:r>
          </a:p>
          <a:p>
            <a:pPr marL="990600" lvl="1" indent="-533400"/>
            <a:r>
              <a:rPr lang="fi-FI" sz="1800" smtClean="0"/>
              <a:t>Sopimuskokonaisuus (Entire Agreement)</a:t>
            </a:r>
          </a:p>
          <a:p>
            <a:pPr marL="990600" lvl="1" indent="-533400"/>
            <a:r>
              <a:rPr lang="fi-FI" sz="1800" smtClean="0"/>
              <a:t>Otsikot (Headings)</a:t>
            </a:r>
          </a:p>
          <a:p>
            <a:pPr marL="990600" lvl="1" indent="-533400"/>
            <a:r>
              <a:rPr lang="fi-FI" sz="1800" smtClean="0"/>
              <a:t>etc.</a:t>
            </a:r>
          </a:p>
        </p:txBody>
      </p:sp>
      <p:sp>
        <p:nvSpPr>
          <p:cNvPr id="34820" name="Rectangle 4"/>
          <p:cNvSpPr>
            <a:spLocks noChangeArrowheads="1"/>
          </p:cNvSpPr>
          <p:nvPr/>
        </p:nvSpPr>
        <p:spPr bwMode="auto">
          <a:xfrm>
            <a:off x="0" y="457200"/>
            <a:ext cx="9144000" cy="1143000"/>
          </a:xfrm>
          <a:prstGeom prst="rect">
            <a:avLst/>
          </a:prstGeom>
          <a:noFill/>
          <a:ln w="9525">
            <a:noFill/>
            <a:miter lim="800000"/>
            <a:headEnd/>
            <a:tailEnd/>
          </a:ln>
        </p:spPr>
        <p:txBody>
          <a:bodyPr anchor="ctr"/>
          <a:lstStyle/>
          <a:p>
            <a:endParaRPr lang="en-GB" sz="3200">
              <a:solidFill>
                <a:schemeClr val="tx1"/>
              </a:solidFill>
              <a:latin typeface="Verdana" pitchFamily="34" charset="0"/>
            </a:endParaRPr>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1143000"/>
          </a:xfrm>
        </p:spPr>
        <p:txBody>
          <a:bodyPr>
            <a:normAutofit/>
          </a:bodyPr>
          <a:lstStyle/>
          <a:p>
            <a:pPr algn="l"/>
            <a:r>
              <a:rPr lang="en-US" dirty="0" err="1" smtClean="0"/>
              <a:t>Kehityssopimus</a:t>
            </a:r>
            <a:endParaRPr lang="en-US" dirty="0" smtClean="0"/>
          </a:p>
        </p:txBody>
      </p:sp>
      <p:sp>
        <p:nvSpPr>
          <p:cNvPr id="3" name="Content Placeholder 2"/>
          <p:cNvSpPr>
            <a:spLocks noGrp="1"/>
          </p:cNvSpPr>
          <p:nvPr>
            <p:ph idx="1"/>
          </p:nvPr>
        </p:nvSpPr>
        <p:spPr>
          <a:xfrm>
            <a:off x="457200" y="1484784"/>
            <a:ext cx="8229600" cy="4535016"/>
          </a:xfrm>
        </p:spPr>
        <p:txBody>
          <a:bodyPr>
            <a:noAutofit/>
          </a:bodyPr>
          <a:lstStyle/>
          <a:p>
            <a:r>
              <a:rPr lang="fi-FI" sz="1800" dirty="0" smtClean="0"/>
              <a:t>Kun ryhdytään yhteistyöhön jo ennen käsikirjoitusvaihetta</a:t>
            </a:r>
          </a:p>
          <a:p>
            <a:pPr lvl="1"/>
            <a:r>
              <a:rPr lang="fi-FI" sz="1600" dirty="0" err="1" smtClean="0"/>
              <a:t>Konseptointi</a:t>
            </a:r>
            <a:r>
              <a:rPr lang="fi-FI" sz="1600" dirty="0" smtClean="0"/>
              <a:t>, hahmotelma aiheesta jne.</a:t>
            </a:r>
          </a:p>
          <a:p>
            <a:pPr lvl="1"/>
            <a:r>
              <a:rPr lang="fi-FI" sz="1600" dirty="0" smtClean="0"/>
              <a:t>Tähtäimessä lopulta esim. TV-ohjelma /-sarja =&gt; huomioitava jo tässä vaiheessa lopulta tuotantosopimuksessa sovittavia asioita</a:t>
            </a:r>
          </a:p>
          <a:p>
            <a:pPr lvl="1"/>
            <a:r>
              <a:rPr lang="fi-FI" sz="1600" dirty="0" smtClean="0"/>
              <a:t>Oikeuksien hallinta? Kuka vastaa mistäkin, ja kuka on oikeutettu mihinkin?</a:t>
            </a:r>
          </a:p>
          <a:p>
            <a:endParaRPr lang="fi-FI" sz="1000" dirty="0" smtClean="0"/>
          </a:p>
          <a:p>
            <a:r>
              <a:rPr lang="fi-FI" sz="1800" dirty="0" smtClean="0"/>
              <a:t>Sopimuksessa selvitettävä päätöksentekomenettelyt</a:t>
            </a:r>
          </a:p>
          <a:p>
            <a:pPr lvl="1"/>
            <a:r>
              <a:rPr lang="fi-FI" sz="1600" dirty="0" smtClean="0"/>
              <a:t>Miten päätetään jatkotoimenpiteistä?</a:t>
            </a:r>
          </a:p>
          <a:p>
            <a:pPr lvl="1"/>
            <a:r>
              <a:rPr lang="fi-FI" sz="1600" dirty="0" smtClean="0"/>
              <a:t>Kuka tekee jatkotoimet? Onko kehityssopimuskumppani käsikirjoittaja, tuottaja – vaiko kenties joku ulkopuolinen?</a:t>
            </a:r>
          </a:p>
          <a:p>
            <a:pPr lvl="1"/>
            <a:r>
              <a:rPr lang="fi-FI" sz="1600" dirty="0" smtClean="0"/>
              <a:t>Kuka hyväksyy mahdolliset mukaan otettavat tahot?</a:t>
            </a:r>
          </a:p>
          <a:p>
            <a:pPr lvl="1"/>
            <a:endParaRPr lang="fi-FI" sz="800" dirty="0" smtClean="0"/>
          </a:p>
          <a:p>
            <a:r>
              <a:rPr lang="fi-FI" sz="1800" dirty="0" smtClean="0"/>
              <a:t>Varautuminen tuotantovaiheeseen?</a:t>
            </a:r>
          </a:p>
          <a:p>
            <a:pPr lvl="1"/>
            <a:r>
              <a:rPr lang="fi-FI" sz="1600" dirty="0" smtClean="0"/>
              <a:t>Syytä ainakin mainita esitys- ja vastaavista oikeuksista</a:t>
            </a:r>
          </a:p>
          <a:p>
            <a:pPr lvl="1"/>
            <a:r>
              <a:rPr lang="fi-FI" sz="1600" dirty="0" smtClean="0"/>
              <a:t>Onko sopimuksessa ”optio”, yksinoikeus tai muu vastaava järjestely?</a:t>
            </a:r>
          </a:p>
        </p:txBody>
      </p:sp>
      <p:sp>
        <p:nvSpPr>
          <p:cNvPr id="4" name="Footer Placeholder 3"/>
          <p:cNvSpPr>
            <a:spLocks noGrp="1"/>
          </p:cNvSpPr>
          <p:nvPr>
            <p:ph type="ftr" sz="quarter" idx="4294967295"/>
          </p:nvPr>
        </p:nvSpPr>
        <p:spPr>
          <a:xfrm>
            <a:off x="3124200" y="6356350"/>
            <a:ext cx="2895600" cy="365125"/>
          </a:xfrm>
          <a:prstGeom prst="rect">
            <a:avLst/>
          </a:prstGeom>
        </p:spPr>
        <p:txBody>
          <a:bodyPr/>
          <a:lstStyle/>
          <a:p>
            <a:endParaRPr lang="en-US" dirty="0"/>
          </a:p>
        </p:txBody>
      </p:sp>
      <p:sp>
        <p:nvSpPr>
          <p:cNvPr id="5" name="Footer Placeholder 3"/>
          <p:cNvSpPr txBox="1">
            <a:spLocks/>
          </p:cNvSpPr>
          <p:nvPr/>
        </p:nvSpPr>
        <p:spPr>
          <a:xfrm>
            <a:off x="6019800" y="6356350"/>
            <a:ext cx="2895600" cy="365125"/>
          </a:xfrm>
          <a:prstGeom prst="rect">
            <a:avLst/>
          </a:prstGeom>
        </p:spPr>
        <p:txBody>
          <a:bodyPr vert="horz" lIns="91440" tIns="45720" rIns="91440" bIns="45720" rtlCol="0" anchor="ctr"/>
          <a:lstStyle/>
          <a:p>
            <a:pPr lvl="0" algn="r">
              <a:defRPr/>
            </a:pPr>
            <a:endParaRPr lang="en-US" sz="1000" dirty="0">
              <a:solidFill>
                <a:srgbClr val="717276"/>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20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20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2000"/>
                                        <p:tgtEl>
                                          <p:spTgt spid="3">
                                            <p:txEl>
                                              <p:pRg st="5" end="5"/>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2000"/>
                                        <p:tgtEl>
                                          <p:spTgt spid="3">
                                            <p:txEl>
                                              <p:pRg st="6" end="6"/>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2000"/>
                                        <p:tgtEl>
                                          <p:spTgt spid="3">
                                            <p:txEl>
                                              <p:pRg st="7" end="7"/>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8" end="8"/>
                                            </p:txEl>
                                          </p:spTgt>
                                        </p:tgtEl>
                                        <p:attrNameLst>
                                          <p:attrName>style.visibility</p:attrName>
                                        </p:attrNameLst>
                                      </p:cBhvr>
                                      <p:to>
                                        <p:strVal val="visible"/>
                                      </p:to>
                                    </p:set>
                                    <p:animEffect transition="in" filter="fade">
                                      <p:cBhvr>
                                        <p:cTn id="30" dur="2000"/>
                                        <p:tgtEl>
                                          <p:spTgt spid="3">
                                            <p:txEl>
                                              <p:pRg st="8" end="8"/>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animEffect transition="in" filter="fade">
                                      <p:cBhvr>
                                        <p:cTn id="35" dur="2000"/>
                                        <p:tgtEl>
                                          <p:spTgt spid="3">
                                            <p:txEl>
                                              <p:pRg st="10" end="10"/>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
                                            <p:txEl>
                                              <p:pRg st="11" end="11"/>
                                            </p:txEl>
                                          </p:spTgt>
                                        </p:tgtEl>
                                        <p:attrNameLst>
                                          <p:attrName>style.visibility</p:attrName>
                                        </p:attrNameLst>
                                      </p:cBhvr>
                                      <p:to>
                                        <p:strVal val="visible"/>
                                      </p:to>
                                    </p:set>
                                    <p:animEffect transition="in" filter="fade">
                                      <p:cBhvr>
                                        <p:cTn id="38" dur="2000"/>
                                        <p:tgtEl>
                                          <p:spTgt spid="3">
                                            <p:txEl>
                                              <p:pRg st="11" end="11"/>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
                                            <p:txEl>
                                              <p:pRg st="12" end="12"/>
                                            </p:txEl>
                                          </p:spTgt>
                                        </p:tgtEl>
                                        <p:attrNameLst>
                                          <p:attrName>style.visibility</p:attrName>
                                        </p:attrNameLst>
                                      </p:cBhvr>
                                      <p:to>
                                        <p:strVal val="visible"/>
                                      </p:to>
                                    </p:set>
                                    <p:animEffect transition="in" filter="fade">
                                      <p:cBhvr>
                                        <p:cTn id="41" dur="20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1143000"/>
          </a:xfrm>
        </p:spPr>
        <p:txBody>
          <a:bodyPr>
            <a:normAutofit/>
          </a:bodyPr>
          <a:lstStyle/>
          <a:p>
            <a:pPr algn="l"/>
            <a:r>
              <a:rPr lang="en-US" dirty="0" err="1" smtClean="0"/>
              <a:t>Käsikirjoitussopimus</a:t>
            </a:r>
            <a:endParaRPr lang="en-US" dirty="0" smtClean="0"/>
          </a:p>
        </p:txBody>
      </p:sp>
      <p:sp>
        <p:nvSpPr>
          <p:cNvPr id="3" name="Content Placeholder 2"/>
          <p:cNvSpPr>
            <a:spLocks noGrp="1"/>
          </p:cNvSpPr>
          <p:nvPr>
            <p:ph idx="1"/>
          </p:nvPr>
        </p:nvSpPr>
        <p:spPr>
          <a:xfrm>
            <a:off x="457200" y="1412776"/>
            <a:ext cx="8229600" cy="4607024"/>
          </a:xfrm>
        </p:spPr>
        <p:txBody>
          <a:bodyPr>
            <a:normAutofit/>
          </a:bodyPr>
          <a:lstStyle/>
          <a:p>
            <a:r>
              <a:rPr lang="fi-FI" sz="1900" dirty="0" smtClean="0"/>
              <a:t>Kun tiedetään, että tuotantoon ryhdytään, mutta käsikirjoitusta ei vielä ole</a:t>
            </a:r>
          </a:p>
          <a:p>
            <a:pPr lvl="1"/>
            <a:r>
              <a:rPr lang="fi-FI" sz="1600" dirty="0" smtClean="0"/>
              <a:t>Sopimus kaunokirjallisen teoksen toteuttamisesta (silloinkin, kun kyse valmiin romaanin, novellin tms. muokkaamisesta)</a:t>
            </a:r>
          </a:p>
          <a:p>
            <a:pPr lvl="1"/>
            <a:r>
              <a:rPr lang="fi-FI" sz="1600" dirty="0" smtClean="0"/>
              <a:t>Jos käsikirjoitus jo valmiin teoksen pohjalta =&gt; luvallisuus? </a:t>
            </a:r>
          </a:p>
          <a:p>
            <a:pPr lvl="2"/>
            <a:r>
              <a:rPr lang="fi-FI" sz="1600" dirty="0" smtClean="0"/>
              <a:t>Kuka toteuttaa käsikirjoituksen? </a:t>
            </a:r>
          </a:p>
          <a:p>
            <a:pPr lvl="2"/>
            <a:r>
              <a:rPr lang="fi-FI" sz="1600" dirty="0" smtClean="0"/>
              <a:t>Oikeudet siirrettävä asianmukaisesti kirjoittaja =&gt; käsikirjoittaja =&gt; tuotanto</a:t>
            </a:r>
          </a:p>
          <a:p>
            <a:pPr lvl="2"/>
            <a:r>
              <a:rPr lang="fi-FI" sz="1600" dirty="0" smtClean="0"/>
              <a:t>Onko alkuperäisellä kirjoittajalla riittävästi osaamista?</a:t>
            </a:r>
          </a:p>
          <a:p>
            <a:endParaRPr lang="fi-FI" sz="1800" dirty="0" smtClean="0"/>
          </a:p>
          <a:p>
            <a:r>
              <a:rPr lang="fi-FI" sz="1800" dirty="0" smtClean="0"/>
              <a:t>Huomioitava jatkotoimet!</a:t>
            </a:r>
          </a:p>
          <a:p>
            <a:pPr lvl="1"/>
            <a:r>
              <a:rPr lang="fi-FI" sz="1600" dirty="0" smtClean="0"/>
              <a:t>Käsikirjoitussopimus jo selvästi lähempänä tuotantoa kuin kehityssopimus =&gt; vaatimuksia myös sopimuksen tarkkuudelle</a:t>
            </a:r>
          </a:p>
          <a:p>
            <a:pPr lvl="1"/>
            <a:r>
              <a:rPr lang="fi-FI" sz="1600" dirty="0" smtClean="0"/>
              <a:t>Käsikirjoitussopimuksessa usein maininta jaksojen määrästä ja arvioidusta pituudesta =&gt; vaikutus tuotantosopimukseen!</a:t>
            </a:r>
          </a:p>
        </p:txBody>
      </p:sp>
      <p:sp>
        <p:nvSpPr>
          <p:cNvPr id="4" name="Footer Placeholder 3"/>
          <p:cNvSpPr>
            <a:spLocks noGrp="1"/>
          </p:cNvSpPr>
          <p:nvPr>
            <p:ph type="ftr" sz="quarter" idx="4294967295"/>
          </p:nvPr>
        </p:nvSpPr>
        <p:spPr>
          <a:xfrm>
            <a:off x="3124200" y="6356350"/>
            <a:ext cx="2895600" cy="365125"/>
          </a:xfrm>
          <a:prstGeom prst="rect">
            <a:avLst/>
          </a:prstGeom>
        </p:spPr>
        <p:txBody>
          <a:bodyPr/>
          <a:lstStyle/>
          <a:p>
            <a:endParaRPr lang="en-US" dirty="0"/>
          </a:p>
        </p:txBody>
      </p:sp>
      <p:sp>
        <p:nvSpPr>
          <p:cNvPr id="5" name="Footer Placeholder 3"/>
          <p:cNvSpPr txBox="1">
            <a:spLocks/>
          </p:cNvSpPr>
          <p:nvPr/>
        </p:nvSpPr>
        <p:spPr>
          <a:xfrm>
            <a:off x="6019800" y="6356350"/>
            <a:ext cx="2895600" cy="365125"/>
          </a:xfrm>
          <a:prstGeom prst="rect">
            <a:avLst/>
          </a:prstGeom>
        </p:spPr>
        <p:txBody>
          <a:bodyPr vert="horz" lIns="91440" tIns="45720" rIns="91440" bIns="45720" rtlCol="0" anchor="ctr"/>
          <a:lstStyle/>
          <a:p>
            <a:pPr lvl="0" algn="r">
              <a:defRPr/>
            </a:pPr>
            <a:endParaRPr lang="en-US" sz="1000" dirty="0">
              <a:solidFill>
                <a:srgbClr val="717276"/>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20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20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2000"/>
                                        <p:tgtEl>
                                          <p:spTgt spid="3">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20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2000"/>
                                        <p:tgtEl>
                                          <p:spTgt spid="3">
                                            <p:txEl>
                                              <p:pRg st="7" end="7"/>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8" end="8"/>
                                            </p:txEl>
                                          </p:spTgt>
                                        </p:tgtEl>
                                        <p:attrNameLst>
                                          <p:attrName>style.visibility</p:attrName>
                                        </p:attrNameLst>
                                      </p:cBhvr>
                                      <p:to>
                                        <p:strVal val="visible"/>
                                      </p:to>
                                    </p:set>
                                    <p:animEffect transition="in" filter="fade">
                                      <p:cBhvr>
                                        <p:cTn id="30" dur="2000"/>
                                        <p:tgtEl>
                                          <p:spTgt spid="3">
                                            <p:txEl>
                                              <p:pRg st="8" end="8"/>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animEffect transition="in" filter="fade">
                                      <p:cBhvr>
                                        <p:cTn id="33" dur="2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1143000"/>
          </a:xfrm>
        </p:spPr>
        <p:txBody>
          <a:bodyPr>
            <a:normAutofit/>
          </a:bodyPr>
          <a:lstStyle/>
          <a:p>
            <a:pPr algn="l"/>
            <a:r>
              <a:rPr lang="en-US" sz="2400" dirty="0" err="1" smtClean="0"/>
              <a:t>Esityssopimus</a:t>
            </a:r>
            <a:endParaRPr lang="en-US" sz="2400" dirty="0" smtClean="0"/>
          </a:p>
        </p:txBody>
      </p:sp>
      <p:sp>
        <p:nvSpPr>
          <p:cNvPr id="3" name="Content Placeholder 2"/>
          <p:cNvSpPr>
            <a:spLocks noGrp="1"/>
          </p:cNvSpPr>
          <p:nvPr>
            <p:ph idx="1"/>
          </p:nvPr>
        </p:nvSpPr>
        <p:spPr>
          <a:xfrm>
            <a:off x="457200" y="1714488"/>
            <a:ext cx="8229600" cy="4305312"/>
          </a:xfrm>
        </p:spPr>
        <p:txBody>
          <a:bodyPr>
            <a:normAutofit/>
          </a:bodyPr>
          <a:lstStyle/>
          <a:p>
            <a:r>
              <a:rPr lang="fi-FI" sz="1800" dirty="0" smtClean="0"/>
              <a:t>Esitysoikeus usein tuotantosopimuksen osana =&gt; ei tarvetta erilliseen esityssopimukseen</a:t>
            </a:r>
          </a:p>
          <a:p>
            <a:endParaRPr lang="fi-FI" sz="1800" dirty="0" smtClean="0"/>
          </a:p>
          <a:p>
            <a:r>
              <a:rPr lang="fi-FI" sz="1800" dirty="0" smtClean="0"/>
              <a:t>Erilliselle esityssopimukselle tarvetta, kun ostetaan esimerkiksi jo toteutetun tuotannon uusintaoikeudet tai muuten valmiiksi tuotettu ohjelma </a:t>
            </a:r>
          </a:p>
          <a:p>
            <a:endParaRPr lang="fi-FI" sz="1800" dirty="0" smtClean="0"/>
          </a:p>
          <a:p>
            <a:r>
              <a:rPr lang="fi-FI" sz="1800" dirty="0" smtClean="0"/>
              <a:t>Esityssopimukset useimmiten ulkomaisia tuotantoja koskevia, Suomessa harvoja tuotantoja ilman kanavien kanssa tehtävää yhteistyötä</a:t>
            </a:r>
          </a:p>
          <a:p>
            <a:pPr lvl="1"/>
            <a:r>
              <a:rPr lang="fi-FI" sz="1600" dirty="0" smtClean="0"/>
              <a:t>”Volyymisopimukset” suurten studioiden kanssa</a:t>
            </a:r>
          </a:p>
          <a:p>
            <a:pPr lvl="1"/>
            <a:r>
              <a:rPr lang="fi-FI" sz="1600" dirty="0" smtClean="0"/>
              <a:t>Elokuvien esityssopimukset</a:t>
            </a:r>
          </a:p>
          <a:p>
            <a:pPr lvl="1"/>
            <a:r>
              <a:rPr lang="fi-FI" sz="1600" dirty="0" smtClean="0"/>
              <a:t>Vaikutukset sopimukseen?</a:t>
            </a:r>
          </a:p>
          <a:p>
            <a:pPr lvl="2"/>
            <a:r>
              <a:rPr lang="fi-FI" sz="1600" dirty="0" smtClean="0"/>
              <a:t>Esitysoikeuksien laajuus: missä jakelukanavissa saadaan esittää?</a:t>
            </a:r>
          </a:p>
          <a:p>
            <a:pPr lvl="2"/>
            <a:r>
              <a:rPr lang="fi-FI" sz="1600" dirty="0" smtClean="0"/>
              <a:t>Esitysoikeuksien määrä: uusinnat, pikauusinnat </a:t>
            </a:r>
            <a:r>
              <a:rPr lang="fi-FI" sz="1600" dirty="0" err="1" smtClean="0"/>
              <a:t>jne</a:t>
            </a:r>
            <a:r>
              <a:rPr lang="fi-FI" sz="1600" dirty="0" smtClean="0"/>
              <a:t>?</a:t>
            </a:r>
          </a:p>
        </p:txBody>
      </p:sp>
      <p:sp>
        <p:nvSpPr>
          <p:cNvPr id="4" name="Footer Placeholder 3"/>
          <p:cNvSpPr>
            <a:spLocks noGrp="1"/>
          </p:cNvSpPr>
          <p:nvPr>
            <p:ph type="ftr" sz="quarter" idx="4294967295"/>
          </p:nvPr>
        </p:nvSpPr>
        <p:spPr>
          <a:xfrm>
            <a:off x="3124200" y="6356350"/>
            <a:ext cx="2895600" cy="365125"/>
          </a:xfrm>
          <a:prstGeom prst="rect">
            <a:avLst/>
          </a:prstGeom>
        </p:spPr>
        <p:txBody>
          <a:bodyPr/>
          <a:lstStyle/>
          <a:p>
            <a:endParaRPr lang="en-US" dirty="0"/>
          </a:p>
        </p:txBody>
      </p:sp>
      <p:sp>
        <p:nvSpPr>
          <p:cNvPr id="5" name="Footer Placeholder 3"/>
          <p:cNvSpPr txBox="1">
            <a:spLocks/>
          </p:cNvSpPr>
          <p:nvPr/>
        </p:nvSpPr>
        <p:spPr>
          <a:xfrm>
            <a:off x="6019800" y="6356350"/>
            <a:ext cx="2895600" cy="365125"/>
          </a:xfrm>
          <a:prstGeom prst="rect">
            <a:avLst/>
          </a:prstGeom>
        </p:spPr>
        <p:txBody>
          <a:bodyPr vert="horz" lIns="91440" tIns="45720" rIns="91440" bIns="45720" rtlCol="0" anchor="ctr"/>
          <a:lstStyle/>
          <a:p>
            <a:pPr lvl="0" algn="r">
              <a:defRPr/>
            </a:pPr>
            <a:endParaRPr lang="en-US" sz="1000" dirty="0">
              <a:solidFill>
                <a:srgbClr val="717276"/>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2000"/>
                                        <p:tgtEl>
                                          <p:spTgt spid="3">
                                            <p:txEl>
                                              <p:pRg st="4" end="4"/>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fade">
                                      <p:cBhvr>
                                        <p:cTn id="20" dur="2000"/>
                                        <p:tgtEl>
                                          <p:spTgt spid="3">
                                            <p:txEl>
                                              <p:pRg st="5" end="5"/>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fade">
                                      <p:cBhvr>
                                        <p:cTn id="23" dur="2000"/>
                                        <p:tgtEl>
                                          <p:spTgt spid="3">
                                            <p:txEl>
                                              <p:pRg st="6" end="6"/>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7" end="7"/>
                                            </p:txEl>
                                          </p:spTgt>
                                        </p:tgtEl>
                                        <p:attrNameLst>
                                          <p:attrName>style.visibility</p:attrName>
                                        </p:attrNameLst>
                                      </p:cBhvr>
                                      <p:to>
                                        <p:strVal val="visible"/>
                                      </p:to>
                                    </p:set>
                                    <p:animEffect transition="in" filter="fade">
                                      <p:cBhvr>
                                        <p:cTn id="26" dur="2000"/>
                                        <p:tgtEl>
                                          <p:spTgt spid="3">
                                            <p:txEl>
                                              <p:pRg st="7" end="7"/>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animEffect transition="in" filter="fade">
                                      <p:cBhvr>
                                        <p:cTn id="29" dur="2000"/>
                                        <p:tgtEl>
                                          <p:spTgt spid="3">
                                            <p:txEl>
                                              <p:pRg st="8" end="8"/>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
                                            <p:txEl>
                                              <p:pRg st="9" end="9"/>
                                            </p:txEl>
                                          </p:spTgt>
                                        </p:tgtEl>
                                        <p:attrNameLst>
                                          <p:attrName>style.visibility</p:attrName>
                                        </p:attrNameLst>
                                      </p:cBhvr>
                                      <p:to>
                                        <p:strVal val="visible"/>
                                      </p:to>
                                    </p:set>
                                    <p:animEffect transition="in" filter="fade">
                                      <p:cBhvr>
                                        <p:cTn id="32" dur="2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title" idx="4294967295"/>
          </p:nvPr>
        </p:nvSpPr>
        <p:spPr/>
        <p:txBody>
          <a:bodyPr/>
          <a:lstStyle/>
          <a:p>
            <a:r>
              <a:rPr lang="fi-FI" smtClean="0"/>
              <a:t>Kiitos!</a:t>
            </a:r>
            <a:endParaRPr lang="en-US" smtClean="0"/>
          </a:p>
        </p:txBody>
      </p:sp>
      <p:sp>
        <p:nvSpPr>
          <p:cNvPr id="35843" name="Text Box 9"/>
          <p:cNvSpPr txBox="1">
            <a:spLocks noChangeArrowheads="1"/>
          </p:cNvSpPr>
          <p:nvPr/>
        </p:nvSpPr>
        <p:spPr bwMode="auto">
          <a:xfrm>
            <a:off x="611188" y="1865313"/>
            <a:ext cx="6840537" cy="3292475"/>
          </a:xfrm>
          <a:prstGeom prst="rect">
            <a:avLst/>
          </a:prstGeom>
          <a:noFill/>
          <a:ln w="9525">
            <a:noFill/>
            <a:miter lim="800000"/>
            <a:headEnd/>
            <a:tailEnd/>
          </a:ln>
        </p:spPr>
        <p:txBody>
          <a:bodyPr>
            <a:spAutoFit/>
          </a:bodyPr>
          <a:lstStyle/>
          <a:p>
            <a:pPr lvl="1" algn="l"/>
            <a:r>
              <a:rPr lang="fi-FI">
                <a:solidFill>
                  <a:schemeClr val="bg2"/>
                </a:solidFill>
              </a:rPr>
              <a:t>Markus Myhrberg</a:t>
            </a:r>
          </a:p>
          <a:p>
            <a:pPr lvl="1" algn="l"/>
            <a:endParaRPr lang="fi-FI">
              <a:solidFill>
                <a:schemeClr val="bg2"/>
              </a:solidFill>
            </a:endParaRPr>
          </a:p>
          <a:p>
            <a:pPr lvl="1" algn="l"/>
            <a:r>
              <a:rPr lang="fi-FI">
                <a:solidFill>
                  <a:schemeClr val="bg2"/>
                </a:solidFill>
              </a:rPr>
              <a:t>Lexia Oy 				</a:t>
            </a:r>
          </a:p>
          <a:p>
            <a:pPr lvl="1" algn="l"/>
            <a:r>
              <a:rPr lang="fi-FI">
                <a:solidFill>
                  <a:schemeClr val="bg2"/>
                </a:solidFill>
              </a:rPr>
              <a:t>Kalevankatu 20		</a:t>
            </a:r>
          </a:p>
          <a:p>
            <a:pPr lvl="1" algn="l"/>
            <a:r>
              <a:rPr lang="fi-FI">
                <a:solidFill>
                  <a:schemeClr val="bg2"/>
                </a:solidFill>
              </a:rPr>
              <a:t>00100 Helsinki</a:t>
            </a:r>
          </a:p>
          <a:p>
            <a:pPr lvl="1" algn="l"/>
            <a:r>
              <a:rPr lang="fi-FI">
                <a:solidFill>
                  <a:schemeClr val="bg2"/>
                </a:solidFill>
              </a:rPr>
              <a:t>tel. + 358 10 4244 200</a:t>
            </a:r>
          </a:p>
          <a:p>
            <a:pPr lvl="1" algn="l"/>
            <a:r>
              <a:rPr lang="fi-FI">
                <a:solidFill>
                  <a:schemeClr val="bg2"/>
                </a:solidFill>
              </a:rPr>
              <a:t>fax. + 358 10 4244 210</a:t>
            </a:r>
          </a:p>
          <a:p>
            <a:pPr lvl="1" algn="l"/>
            <a:r>
              <a:rPr lang="fi-FI">
                <a:solidFill>
                  <a:schemeClr val="bg2"/>
                </a:solidFill>
              </a:rPr>
              <a:t>e-mail: etunimi.sukunimi@lexia.fi</a:t>
            </a:r>
          </a:p>
          <a:p>
            <a:pPr lvl="1" algn="l"/>
            <a:r>
              <a:rPr lang="fi-FI">
                <a:solidFill>
                  <a:schemeClr val="bg2"/>
                </a:solidFill>
              </a:rPr>
              <a:t>www.lexia.fi</a:t>
            </a:r>
          </a:p>
          <a:p>
            <a:pPr algn="l">
              <a:spcBef>
                <a:spcPct val="50000"/>
              </a:spcBef>
            </a:pPr>
            <a:endParaRPr lang="en-US"/>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1143000"/>
          </a:xfrm>
        </p:spPr>
        <p:txBody>
          <a:bodyPr>
            <a:normAutofit/>
          </a:bodyPr>
          <a:lstStyle/>
          <a:p>
            <a:pPr algn="l"/>
            <a:r>
              <a:rPr lang="en-US" dirty="0" err="1" smtClean="0"/>
              <a:t>Sopimus</a:t>
            </a:r>
            <a:r>
              <a:rPr lang="en-US" dirty="0" smtClean="0"/>
              <a:t> </a:t>
            </a:r>
            <a:r>
              <a:rPr lang="en-US" dirty="0" err="1" smtClean="0"/>
              <a:t>käsitteenä</a:t>
            </a:r>
            <a:endParaRPr lang="en-US" dirty="0" smtClean="0"/>
          </a:p>
        </p:txBody>
      </p:sp>
      <p:sp>
        <p:nvSpPr>
          <p:cNvPr id="3" name="Content Placeholder 2"/>
          <p:cNvSpPr>
            <a:spLocks noGrp="1"/>
          </p:cNvSpPr>
          <p:nvPr>
            <p:ph idx="1"/>
          </p:nvPr>
        </p:nvSpPr>
        <p:spPr>
          <a:xfrm>
            <a:off x="457200" y="1412776"/>
            <a:ext cx="8229600" cy="4607024"/>
          </a:xfrm>
        </p:spPr>
        <p:txBody>
          <a:bodyPr>
            <a:normAutofit/>
          </a:bodyPr>
          <a:lstStyle/>
          <a:p>
            <a:r>
              <a:rPr lang="fi-FI" sz="1800" dirty="0" smtClean="0"/>
              <a:t>”</a:t>
            </a:r>
            <a:r>
              <a:rPr lang="fi-FI" dirty="0" smtClean="0"/>
              <a:t>Osapuolten välinen yhteisymmärrys”</a:t>
            </a:r>
          </a:p>
          <a:p>
            <a:pPr lvl="1"/>
            <a:r>
              <a:rPr lang="fi-FI" sz="1800" dirty="0" smtClean="0"/>
              <a:t>Olettamana: osapuolet =&gt; vähintään kaksi sopijakumppania</a:t>
            </a:r>
          </a:p>
          <a:p>
            <a:pPr lvl="1"/>
            <a:r>
              <a:rPr lang="fi-FI" sz="1800" dirty="0" smtClean="0"/>
              <a:t>Yhteisymmärrys? Riittääkö yhteisymmärrys siihen, että osapuolet sitoutuvat toteuttamaan jotain?</a:t>
            </a:r>
          </a:p>
          <a:p>
            <a:endParaRPr lang="fi-FI" dirty="0" smtClean="0"/>
          </a:p>
          <a:p>
            <a:r>
              <a:rPr lang="fi-FI" dirty="0" smtClean="0"/>
              <a:t>Sopimus = yhteisnimitys joukolle kahden osapuolen välillä vaikuttavia yksityisoikeudellisin määräämistoimin perustettuja velvoitteita ja niitä vastaavia oikeuksia</a:t>
            </a:r>
          </a:p>
          <a:p>
            <a:endParaRPr lang="fi-FI" dirty="0" smtClean="0"/>
          </a:p>
          <a:p>
            <a:r>
              <a:rPr lang="fi-FI" dirty="0" smtClean="0"/>
              <a:t>Sopimusten yhteiskunnallinen merkitys? Sopimusten sitovuus? Tahto sitoutua, luottamus sitoutumiseen?</a:t>
            </a:r>
          </a:p>
        </p:txBody>
      </p:sp>
      <p:sp>
        <p:nvSpPr>
          <p:cNvPr id="4" name="Footer Placeholder 3"/>
          <p:cNvSpPr>
            <a:spLocks noGrp="1"/>
          </p:cNvSpPr>
          <p:nvPr>
            <p:ph type="ftr" sz="quarter" idx="4294967295"/>
          </p:nvPr>
        </p:nvSpPr>
        <p:spPr>
          <a:xfrm>
            <a:off x="3124200" y="6356350"/>
            <a:ext cx="2895600" cy="365125"/>
          </a:xfrm>
          <a:prstGeom prst="rect">
            <a:avLst/>
          </a:prstGeom>
        </p:spPr>
        <p:txBody>
          <a:bodyPr/>
          <a:lstStyle/>
          <a:p>
            <a:r>
              <a:rPr lang="en-US" dirty="0" smtClean="0"/>
              <a:t>© 2011 - </a:t>
            </a:r>
            <a:r>
              <a:rPr lang="en-US" dirty="0" err="1" smtClean="0"/>
              <a:t>Luottamuksellinen</a:t>
            </a:r>
            <a:endParaRPr lang="en-US" dirty="0"/>
          </a:p>
        </p:txBody>
      </p:sp>
      <p:sp>
        <p:nvSpPr>
          <p:cNvPr id="5" name="Footer Placeholder 3"/>
          <p:cNvSpPr txBox="1">
            <a:spLocks/>
          </p:cNvSpPr>
          <p:nvPr/>
        </p:nvSpPr>
        <p:spPr>
          <a:xfrm>
            <a:off x="6019800" y="6356350"/>
            <a:ext cx="2895600" cy="365125"/>
          </a:xfrm>
          <a:prstGeom prst="rect">
            <a:avLst/>
          </a:prstGeom>
        </p:spPr>
        <p:txBody>
          <a:bodyPr vert="horz" lIns="91440" tIns="45720" rIns="91440" bIns="45720" rtlCol="0" anchor="ctr"/>
          <a:lstStyle/>
          <a:p>
            <a:pPr lvl="0" algn="r">
              <a:defRPr/>
            </a:pPr>
            <a:r>
              <a:rPr lang="en-US" sz="1000" dirty="0" err="1" smtClean="0">
                <a:solidFill>
                  <a:srgbClr val="717276"/>
                </a:solidFill>
              </a:rPr>
              <a:t>Tuottajan</a:t>
            </a:r>
            <a:r>
              <a:rPr lang="en-US" sz="1000" dirty="0" smtClean="0">
                <a:solidFill>
                  <a:srgbClr val="717276"/>
                </a:solidFill>
              </a:rPr>
              <a:t> </a:t>
            </a:r>
            <a:r>
              <a:rPr lang="en-US" sz="1000" dirty="0" err="1" smtClean="0">
                <a:solidFill>
                  <a:srgbClr val="717276"/>
                </a:solidFill>
              </a:rPr>
              <a:t>laki</a:t>
            </a:r>
            <a:r>
              <a:rPr lang="en-US" sz="1000" dirty="0" smtClean="0">
                <a:solidFill>
                  <a:srgbClr val="717276"/>
                </a:solidFill>
              </a:rPr>
              <a:t> 17.3.2011| www.lexia.fi</a:t>
            </a:r>
            <a:endParaRPr lang="en-US" sz="1000" dirty="0">
              <a:solidFill>
                <a:srgbClr val="717276"/>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20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2000"/>
                                        <p:tgtEl>
                                          <p:spTgt spid="3">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fade">
                                      <p:cBhvr>
                                        <p:cTn id="23"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274638"/>
            <a:ext cx="8229600" cy="663575"/>
          </a:xfrm>
        </p:spPr>
        <p:txBody>
          <a:bodyPr/>
          <a:lstStyle/>
          <a:p>
            <a:r>
              <a:rPr lang="fi-FI" smtClean="0"/>
              <a:t>Yleistä sopimuksista</a:t>
            </a:r>
          </a:p>
        </p:txBody>
      </p:sp>
      <p:sp>
        <p:nvSpPr>
          <p:cNvPr id="5123" name="Rectangle 3"/>
          <p:cNvSpPr>
            <a:spLocks noGrp="1" noChangeArrowheads="1"/>
          </p:cNvSpPr>
          <p:nvPr>
            <p:ph type="body" idx="1"/>
          </p:nvPr>
        </p:nvSpPr>
        <p:spPr>
          <a:xfrm>
            <a:off x="539750" y="1341438"/>
            <a:ext cx="8089900" cy="4267200"/>
          </a:xfrm>
        </p:spPr>
        <p:txBody>
          <a:bodyPr/>
          <a:lstStyle/>
          <a:p>
            <a:pPr>
              <a:lnSpc>
                <a:spcPct val="90000"/>
              </a:lnSpc>
            </a:pPr>
            <a:r>
              <a:rPr lang="fi-FI" smtClean="0"/>
              <a:t>Päätöksenteko perusteluineen </a:t>
            </a:r>
            <a:r>
              <a:rPr lang="fi-FI" u="sng" smtClean="0"/>
              <a:t>ja toimintamallin valinta &gt; sopimuksen sisältö</a:t>
            </a:r>
          </a:p>
          <a:p>
            <a:pPr lvl="1">
              <a:lnSpc>
                <a:spcPct val="90000"/>
              </a:lnSpc>
            </a:pPr>
            <a:r>
              <a:rPr lang="fi-FI" sz="1800" smtClean="0"/>
              <a:t>Oikein laadittu sopimusprosessi edesauttaa myyntiä ja vähentää liiketoiminnan riskejä (risk management)</a:t>
            </a:r>
          </a:p>
          <a:p>
            <a:pPr>
              <a:lnSpc>
                <a:spcPct val="90000"/>
              </a:lnSpc>
            </a:pPr>
            <a:endParaRPr lang="fi-FI" sz="1800" smtClean="0">
              <a:sym typeface="Wingdings" pitchFamily="2" charset="2"/>
            </a:endParaRPr>
          </a:p>
          <a:p>
            <a:pPr>
              <a:lnSpc>
                <a:spcPct val="90000"/>
              </a:lnSpc>
            </a:pPr>
            <a:r>
              <a:rPr lang="fi-FI" smtClean="0"/>
              <a:t>Pelkk</a:t>
            </a:r>
            <a:r>
              <a:rPr lang="fi-FI" smtClean="0">
                <a:latin typeface="Verdana" pitchFamily="34" charset="0"/>
              </a:rPr>
              <a:t>ä</a:t>
            </a:r>
            <a:r>
              <a:rPr lang="fi-FI" smtClean="0"/>
              <a:t> hyv</a:t>
            </a:r>
            <a:r>
              <a:rPr lang="fi-FI" smtClean="0">
                <a:latin typeface="Verdana" pitchFamily="34" charset="0"/>
              </a:rPr>
              <a:t>ä</a:t>
            </a:r>
            <a:r>
              <a:rPr lang="fi-FI" smtClean="0"/>
              <a:t> sopimus ei kuitenkaan yksin</a:t>
            </a:r>
            <a:r>
              <a:rPr lang="fi-FI" smtClean="0">
                <a:latin typeface="Verdana" pitchFamily="34" charset="0"/>
              </a:rPr>
              <a:t>ää</a:t>
            </a:r>
            <a:r>
              <a:rPr lang="fi-FI" smtClean="0"/>
              <a:t>n takaa menestyv</a:t>
            </a:r>
            <a:r>
              <a:rPr lang="fi-FI" smtClean="0">
                <a:latin typeface="Verdana" pitchFamily="34" charset="0"/>
              </a:rPr>
              <a:t>ää</a:t>
            </a:r>
            <a:r>
              <a:rPr lang="fi-FI" smtClean="0"/>
              <a:t> liiketoimintaa</a:t>
            </a:r>
            <a:r>
              <a:rPr lang="fi-FI" smtClean="0">
                <a:latin typeface="Verdana" pitchFamily="34" charset="0"/>
              </a:rPr>
              <a:t>…</a:t>
            </a:r>
            <a:endParaRPr lang="fi-FI" smtClean="0"/>
          </a:p>
          <a:p>
            <a:pPr lvl="2">
              <a:lnSpc>
                <a:spcPct val="90000"/>
              </a:lnSpc>
            </a:pPr>
            <a:r>
              <a:rPr lang="fi-FI" smtClean="0"/>
              <a:t>myynti ja markkinointi</a:t>
            </a:r>
          </a:p>
          <a:p>
            <a:pPr lvl="2">
              <a:lnSpc>
                <a:spcPct val="90000"/>
              </a:lnSpc>
            </a:pPr>
            <a:r>
              <a:rPr lang="fi-FI" smtClean="0"/>
              <a:t>määrittelyt</a:t>
            </a:r>
          </a:p>
          <a:p>
            <a:pPr lvl="2">
              <a:lnSpc>
                <a:spcPct val="90000"/>
              </a:lnSpc>
            </a:pPr>
            <a:r>
              <a:rPr lang="fi-FI" smtClean="0"/>
              <a:t>seuranta</a:t>
            </a:r>
          </a:p>
          <a:p>
            <a:pPr lvl="2">
              <a:lnSpc>
                <a:spcPct val="90000"/>
              </a:lnSpc>
            </a:pPr>
            <a:r>
              <a:rPr lang="fi-FI" smtClean="0"/>
              <a:t>projektinjohto</a:t>
            </a:r>
            <a:r>
              <a:rPr lang="fi-FI" sz="1600" smtClean="0"/>
              <a:t>…</a:t>
            </a:r>
          </a:p>
          <a:p>
            <a:pPr lvl="1">
              <a:lnSpc>
                <a:spcPct val="90000"/>
              </a:lnSpc>
            </a:pPr>
            <a:endParaRPr lang="fi-FI" smtClean="0"/>
          </a:p>
          <a:p>
            <a:pPr lvl="1">
              <a:lnSpc>
                <a:spcPct val="90000"/>
              </a:lnSpc>
            </a:pPr>
            <a:r>
              <a:rPr lang="fi-FI" smtClean="0"/>
              <a:t>mutta puutteellinen sopimus voi pilata kaiken</a:t>
            </a:r>
            <a:r>
              <a:rPr lang="fi-FI" smtClean="0">
                <a:latin typeface="Verdana" pitchFamily="34" charset="0"/>
              </a:rPr>
              <a:t>…</a:t>
            </a:r>
            <a:endParaRPr lang="fi-FI" smtClean="0"/>
          </a:p>
          <a:p>
            <a:pPr>
              <a:lnSpc>
                <a:spcPct val="90000"/>
              </a:lnSpc>
            </a:pPr>
            <a:endParaRPr lang="fi-FI" sz="1800" smtClean="0"/>
          </a:p>
          <a:p>
            <a:pPr>
              <a:lnSpc>
                <a:spcPct val="90000"/>
              </a:lnSpc>
              <a:buFontTx/>
              <a:buNone/>
            </a:pPr>
            <a:endParaRPr lang="fi-FI" smtClean="0">
              <a:sym typeface="Wingdings" pitchFamily="2" charset="2"/>
            </a:endParaRPr>
          </a:p>
          <a:p>
            <a:pPr lvl="1">
              <a:lnSpc>
                <a:spcPct val="90000"/>
              </a:lnSpc>
            </a:pPr>
            <a:endParaRPr lang="fi-FI" smtClean="0">
              <a:sym typeface="Wingdings" pitchFamily="2" charset="2"/>
            </a:endParaRPr>
          </a:p>
          <a:p>
            <a:pPr>
              <a:lnSpc>
                <a:spcPct val="90000"/>
              </a:lnSpc>
            </a:pPr>
            <a:endParaRPr lang="fi-FI" smtClean="0"/>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11188" y="557213"/>
            <a:ext cx="7999412" cy="568325"/>
          </a:xfrm>
        </p:spPr>
        <p:txBody>
          <a:bodyPr/>
          <a:lstStyle/>
          <a:p>
            <a:r>
              <a:rPr lang="fi-FI" smtClean="0"/>
              <a:t>Sopimukset yrityksen työvälineenä</a:t>
            </a:r>
          </a:p>
        </p:txBody>
      </p:sp>
      <p:sp>
        <p:nvSpPr>
          <p:cNvPr id="7171" name="Rectangle 3"/>
          <p:cNvSpPr>
            <a:spLocks noGrp="1" noChangeArrowheads="1"/>
          </p:cNvSpPr>
          <p:nvPr>
            <p:ph type="body" idx="1"/>
          </p:nvPr>
        </p:nvSpPr>
        <p:spPr>
          <a:xfrm>
            <a:off x="528638" y="1412875"/>
            <a:ext cx="8096250" cy="4195763"/>
          </a:xfrm>
        </p:spPr>
        <p:txBody>
          <a:bodyPr/>
          <a:lstStyle/>
          <a:p>
            <a:endParaRPr lang="fi-FI" dirty="0" smtClean="0"/>
          </a:p>
          <a:p>
            <a:r>
              <a:rPr lang="fi-FI" dirty="0" smtClean="0"/>
              <a:t>Oikeudellisten riskien hallinta</a:t>
            </a:r>
          </a:p>
          <a:p>
            <a:pPr lvl="1"/>
            <a:r>
              <a:rPr lang="fi-FI" sz="1800" dirty="0" smtClean="0"/>
              <a:t>Arvonlupaus &gt; </a:t>
            </a:r>
            <a:r>
              <a:rPr lang="fi-FI" sz="1800" dirty="0" err="1" smtClean="0"/>
              <a:t>Can</a:t>
            </a:r>
            <a:r>
              <a:rPr lang="fi-FI" sz="1800" dirty="0" smtClean="0"/>
              <a:t> U </a:t>
            </a:r>
            <a:r>
              <a:rPr lang="fi-FI" sz="1800" dirty="0" err="1" smtClean="0"/>
              <a:t>Deliver</a:t>
            </a:r>
            <a:r>
              <a:rPr lang="fi-FI" sz="1800" dirty="0" smtClean="0"/>
              <a:t> ? (Kehitys-/tuotanto etc.)</a:t>
            </a:r>
          </a:p>
          <a:p>
            <a:pPr lvl="1"/>
            <a:r>
              <a:rPr lang="fi-FI" sz="1800" dirty="0" smtClean="0"/>
              <a:t>Yrityksen immateriaalioikeuksien pysyminen yrityksessä / hallitut siirtomekanismit</a:t>
            </a:r>
          </a:p>
          <a:p>
            <a:pPr lvl="2"/>
            <a:r>
              <a:rPr lang="fi-FI" sz="1600" dirty="0" smtClean="0"/>
              <a:t>Käyttöoikeuksien laajuus</a:t>
            </a:r>
          </a:p>
          <a:p>
            <a:pPr lvl="1"/>
            <a:r>
              <a:rPr lang="fi-FI" sz="1800" dirty="0" smtClean="0"/>
              <a:t>Ansaintamallit</a:t>
            </a:r>
          </a:p>
          <a:p>
            <a:pPr lvl="1"/>
            <a:r>
              <a:rPr lang="fi-FI" sz="1800" dirty="0" smtClean="0"/>
              <a:t>Vastuunjako ulkopuolisten vaatimusten osalta, esim. miten reagoidaan ulkopuolisten </a:t>
            </a:r>
            <a:r>
              <a:rPr lang="fi-FI" sz="1800" dirty="0" err="1" smtClean="0"/>
              <a:t>IPR-loukkauksiin</a:t>
            </a:r>
            <a:r>
              <a:rPr lang="fi-FI" sz="1800" dirty="0" smtClean="0"/>
              <a:t> tai väitteisiin &gt; tosiasiallinen valmius ?</a:t>
            </a:r>
          </a:p>
          <a:p>
            <a:pPr lvl="1"/>
            <a:r>
              <a:rPr lang="fi-FI" sz="1800" dirty="0" smtClean="0"/>
              <a:t>Liikesalaisuuksien suoja</a:t>
            </a:r>
          </a:p>
          <a:p>
            <a:pPr lvl="1"/>
            <a:r>
              <a:rPr lang="fi-FI" sz="1800" dirty="0" smtClean="0"/>
              <a:t>Vastuunrajoitukset</a:t>
            </a:r>
          </a:p>
          <a:p>
            <a:pPr>
              <a:buFontTx/>
              <a:buNone/>
            </a:pPr>
            <a:endParaRPr lang="fi-FI" sz="1800" dirty="0" smtClean="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0130" name="Rectangle 2"/>
          <p:cNvSpPr>
            <a:spLocks noGrp="1" noChangeArrowheads="1"/>
          </p:cNvSpPr>
          <p:nvPr>
            <p:ph type="title"/>
          </p:nvPr>
        </p:nvSpPr>
        <p:spPr>
          <a:xfrm>
            <a:off x="609600" y="404813"/>
            <a:ext cx="8015288" cy="647700"/>
          </a:xfrm>
        </p:spPr>
        <p:txBody>
          <a:bodyPr/>
          <a:lstStyle/>
          <a:p>
            <a:r>
              <a:rPr lang="fi-FI" smtClean="0"/>
              <a:t>Production Environment</a:t>
            </a:r>
          </a:p>
        </p:txBody>
      </p:sp>
      <p:sp>
        <p:nvSpPr>
          <p:cNvPr id="560131" name="Rectangle 3"/>
          <p:cNvSpPr>
            <a:spLocks noChangeArrowheads="1"/>
          </p:cNvSpPr>
          <p:nvPr/>
        </p:nvSpPr>
        <p:spPr bwMode="auto">
          <a:xfrm>
            <a:off x="0" y="457200"/>
            <a:ext cx="9144000" cy="1143000"/>
          </a:xfrm>
          <a:prstGeom prst="rect">
            <a:avLst/>
          </a:prstGeom>
          <a:noFill/>
          <a:ln w="9525">
            <a:noFill/>
            <a:miter lim="800000"/>
            <a:headEnd/>
            <a:tailEnd/>
          </a:ln>
          <a:effectLst/>
        </p:spPr>
        <p:txBody>
          <a:bodyPr anchor="ctr"/>
          <a:lstStyle/>
          <a:p>
            <a:pPr>
              <a:spcBef>
                <a:spcPct val="20000"/>
              </a:spcBef>
            </a:pPr>
            <a:endParaRPr lang="en-GB" sz="3200" b="1">
              <a:solidFill>
                <a:schemeClr val="tx1"/>
              </a:solidFill>
              <a:latin typeface="Tw Cen MT" pitchFamily="34" charset="0"/>
              <a:ea typeface="ＭＳ Ｐゴシック" pitchFamily="34" charset="-128"/>
            </a:endParaRPr>
          </a:p>
        </p:txBody>
      </p:sp>
      <p:graphicFrame>
        <p:nvGraphicFramePr>
          <p:cNvPr id="560132" name="Group 4"/>
          <p:cNvGraphicFramePr>
            <a:graphicFrameLocks noGrp="1"/>
          </p:cNvGraphicFramePr>
          <p:nvPr/>
        </p:nvGraphicFramePr>
        <p:xfrm>
          <a:off x="1114425" y="2060575"/>
          <a:ext cx="2236788" cy="560832"/>
        </p:xfrm>
        <a:graphic>
          <a:graphicData uri="http://schemas.openxmlformats.org/drawingml/2006/table">
            <a:tbl>
              <a:tblPr/>
              <a:tblGrid>
                <a:gridCol w="2236788"/>
              </a:tblGrid>
              <a:tr h="530225">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fi-FI" sz="1400" b="0" i="0" u="none" strike="noStrike" cap="none" normalizeH="0" baseline="0" smtClean="0">
                          <a:ln>
                            <a:noFill/>
                          </a:ln>
                          <a:solidFill>
                            <a:schemeClr val="bg2"/>
                          </a:solidFill>
                          <a:effectLst/>
                          <a:latin typeface="Arial" charset="0"/>
                        </a:rPr>
                        <a:t>Copyright holder / </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bg2"/>
                          </a:solidFill>
                          <a:effectLst/>
                          <a:latin typeface="Arial" charset="0"/>
                        </a:rPr>
                        <a:t>© -society</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r>
            </a:tbl>
          </a:graphicData>
        </a:graphic>
      </p:graphicFrame>
      <p:graphicFrame>
        <p:nvGraphicFramePr>
          <p:cNvPr id="560138" name="Group 10"/>
          <p:cNvGraphicFramePr>
            <a:graphicFrameLocks noGrp="1"/>
          </p:cNvGraphicFramePr>
          <p:nvPr/>
        </p:nvGraphicFramePr>
        <p:xfrm>
          <a:off x="971550" y="2997200"/>
          <a:ext cx="2081213" cy="816864"/>
        </p:xfrm>
        <a:graphic>
          <a:graphicData uri="http://schemas.openxmlformats.org/drawingml/2006/table">
            <a:tbl>
              <a:tblPr/>
              <a:tblGrid>
                <a:gridCol w="2081213"/>
              </a:tblGrid>
              <a:tr h="53340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fi-FI" sz="1400" b="0" i="0" u="none" strike="noStrike" cap="none" normalizeH="0" baseline="0" smtClean="0">
                        <a:ln>
                          <a:noFill/>
                        </a:ln>
                        <a:solidFill>
                          <a:schemeClr val="bg2"/>
                        </a:solidFill>
                        <a:effectLst/>
                        <a:latin typeface="Arial" charset="0"/>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fi-FI" sz="1400" b="0" i="0" u="none" strike="noStrike" cap="none" normalizeH="0" baseline="0" smtClean="0">
                          <a:ln>
                            <a:noFill/>
                          </a:ln>
                          <a:solidFill>
                            <a:schemeClr val="bg2"/>
                          </a:solidFill>
                          <a:effectLst/>
                          <a:latin typeface="Arial" charset="0"/>
                        </a:rPr>
                        <a:t>IP Licensor</a:t>
                      </a:r>
                    </a:p>
                    <a:p>
                      <a:pPr marL="0" marR="0" lvl="0" indent="0" algn="ctr" defTabSz="914400" rtl="0" eaLnBrk="0" fontAlgn="base" latinLnBrk="0" hangingPunct="0">
                        <a:lnSpc>
                          <a:spcPct val="100000"/>
                        </a:lnSpc>
                        <a:spcBef>
                          <a:spcPct val="20000"/>
                        </a:spcBef>
                        <a:spcAft>
                          <a:spcPct val="0"/>
                        </a:spcAft>
                        <a:buClrTx/>
                        <a:buSzTx/>
                        <a:buFontTx/>
                        <a:buNone/>
                        <a:tabLst/>
                      </a:pPr>
                      <a:endParaRPr kumimoji="0" lang="fi-FI" sz="1400" b="0" i="0" u="none" strike="noStrike" cap="none" normalizeH="0" baseline="0" smtClean="0">
                        <a:ln>
                          <a:noFill/>
                        </a:ln>
                        <a:solidFill>
                          <a:schemeClr val="bg2"/>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EAEAEA"/>
                        </a:gs>
                        <a:gs pos="100000">
                          <a:srgbClr val="FFFFFF"/>
                        </a:gs>
                      </a:gsLst>
                      <a:lin ang="5400000" scaled="1"/>
                    </a:gradFill>
                  </a:tcPr>
                </a:tc>
              </a:tr>
            </a:tbl>
          </a:graphicData>
        </a:graphic>
      </p:graphicFrame>
      <p:graphicFrame>
        <p:nvGraphicFramePr>
          <p:cNvPr id="560235" name="Group 107"/>
          <p:cNvGraphicFramePr>
            <a:graphicFrameLocks noGrp="1"/>
          </p:cNvGraphicFramePr>
          <p:nvPr/>
        </p:nvGraphicFramePr>
        <p:xfrm>
          <a:off x="1116013" y="5084763"/>
          <a:ext cx="2016125" cy="847344"/>
        </p:xfrm>
        <a:graphic>
          <a:graphicData uri="http://schemas.openxmlformats.org/drawingml/2006/table">
            <a:tbl>
              <a:tblPr/>
              <a:tblGrid>
                <a:gridCol w="2016125"/>
              </a:tblGrid>
              <a:tr h="481013">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fi-FI" sz="1600" b="1" i="0" u="none" strike="noStrike" cap="none" normalizeH="0" baseline="0" dirty="0" smtClean="0">
                          <a:ln>
                            <a:noFill/>
                          </a:ln>
                          <a:solidFill>
                            <a:schemeClr val="bg2"/>
                          </a:solidFill>
                          <a:effectLst/>
                          <a:latin typeface="Arial" charset="0"/>
                        </a:rPr>
                        <a:t>Publisher</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fi-FI" sz="1400" b="0" i="0" u="none" strike="noStrike" cap="none" normalizeH="0" baseline="0" dirty="0" err="1" smtClean="0">
                          <a:ln>
                            <a:noFill/>
                          </a:ln>
                          <a:solidFill>
                            <a:schemeClr val="bg2"/>
                          </a:solidFill>
                          <a:effectLst/>
                          <a:latin typeface="Arial" charset="0"/>
                        </a:rPr>
                        <a:t>Network</a:t>
                      </a:r>
                      <a:r>
                        <a:rPr kumimoji="0" lang="fi-FI" sz="1400" b="0" i="0" u="none" strike="noStrike" cap="none" normalizeH="0" baseline="0" dirty="0" smtClean="0">
                          <a:ln>
                            <a:noFill/>
                          </a:ln>
                          <a:solidFill>
                            <a:schemeClr val="bg2"/>
                          </a:solidFill>
                          <a:effectLst/>
                          <a:latin typeface="Arial" charset="0"/>
                        </a:rPr>
                        <a:t> </a:t>
                      </a:r>
                      <a:r>
                        <a:rPr kumimoji="0" lang="fi-FI" sz="1400" b="0" i="0" u="none" strike="noStrike" cap="none" normalizeH="0" baseline="0" dirty="0" err="1" smtClean="0">
                          <a:ln>
                            <a:noFill/>
                          </a:ln>
                          <a:solidFill>
                            <a:schemeClr val="bg2"/>
                          </a:solidFill>
                          <a:effectLst/>
                          <a:latin typeface="Arial" charset="0"/>
                        </a:rPr>
                        <a:t>service</a:t>
                      </a:r>
                      <a:r>
                        <a:rPr kumimoji="0" lang="fi-FI" sz="1400" b="0" i="0" u="none" strike="noStrike" cap="none" normalizeH="0" baseline="0" dirty="0" smtClean="0">
                          <a:ln>
                            <a:noFill/>
                          </a:ln>
                          <a:solidFill>
                            <a:schemeClr val="bg2"/>
                          </a:solidFill>
                          <a:effectLst/>
                          <a:latin typeface="Arial" charset="0"/>
                        </a:rPr>
                        <a:t> </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fi-FI" sz="1400" b="0" i="0" u="none" strike="noStrike" cap="none" normalizeH="0" baseline="0" dirty="0" smtClean="0">
                          <a:ln>
                            <a:noFill/>
                          </a:ln>
                          <a:solidFill>
                            <a:schemeClr val="bg2"/>
                          </a:solidFill>
                          <a:effectLst/>
                          <a:latin typeface="Arial" charset="0"/>
                        </a:rPr>
                        <a:t> </a:t>
                      </a:r>
                      <a:r>
                        <a:rPr kumimoji="0" lang="fi-FI" sz="1400" b="0" i="0" u="none" strike="noStrike" cap="none" normalizeH="0" baseline="0" dirty="0" err="1" smtClean="0">
                          <a:ln>
                            <a:noFill/>
                          </a:ln>
                          <a:solidFill>
                            <a:schemeClr val="bg2"/>
                          </a:solidFill>
                          <a:effectLst/>
                          <a:latin typeface="Arial" charset="0"/>
                        </a:rPr>
                        <a:t>App</a:t>
                      </a:r>
                      <a:r>
                        <a:rPr kumimoji="0" lang="fi-FI" sz="1400" b="0" i="0" u="none" strike="noStrike" cap="none" normalizeH="0" baseline="0" dirty="0" smtClean="0">
                          <a:ln>
                            <a:noFill/>
                          </a:ln>
                          <a:solidFill>
                            <a:schemeClr val="bg2"/>
                          </a:solidFill>
                          <a:effectLst/>
                          <a:latin typeface="Arial" charset="0"/>
                        </a:rPr>
                        <a:t> </a:t>
                      </a:r>
                      <a:r>
                        <a:rPr kumimoji="0" lang="fi-FI" sz="1400" b="0" i="0" u="none" strike="noStrike" cap="none" normalizeH="0" baseline="0" dirty="0" err="1" smtClean="0">
                          <a:ln>
                            <a:noFill/>
                          </a:ln>
                          <a:solidFill>
                            <a:schemeClr val="bg2"/>
                          </a:solidFill>
                          <a:effectLst/>
                          <a:latin typeface="Arial" charset="0"/>
                        </a:rPr>
                        <a:t>store</a:t>
                      </a:r>
                      <a:endParaRPr kumimoji="0" lang="fi-FI" sz="1400" b="0" i="0" u="none" strike="noStrike" cap="none" normalizeH="0" baseline="0" dirty="0" smtClean="0">
                        <a:ln>
                          <a:noFill/>
                        </a:ln>
                        <a:solidFill>
                          <a:schemeClr val="bg2"/>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EAEAEA"/>
                        </a:gs>
                        <a:gs pos="100000">
                          <a:srgbClr val="FFFFFF"/>
                        </a:gs>
                      </a:gsLst>
                      <a:lin ang="5400000" scaled="1"/>
                    </a:gradFill>
                  </a:tcPr>
                </a:tc>
              </a:tr>
            </a:tbl>
          </a:graphicData>
        </a:graphic>
      </p:graphicFrame>
      <p:graphicFrame>
        <p:nvGraphicFramePr>
          <p:cNvPr id="560150" name="Group 22"/>
          <p:cNvGraphicFramePr>
            <a:graphicFrameLocks noGrp="1"/>
          </p:cNvGraphicFramePr>
          <p:nvPr/>
        </p:nvGraphicFramePr>
        <p:xfrm>
          <a:off x="3708400" y="3068638"/>
          <a:ext cx="2362200" cy="1143000"/>
        </p:xfrm>
        <a:graphic>
          <a:graphicData uri="http://schemas.openxmlformats.org/drawingml/2006/table">
            <a:tbl>
              <a:tblPr/>
              <a:tblGrid>
                <a:gridCol w="2362200"/>
              </a:tblGrid>
              <a:tr h="114300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fi-FI" sz="1400" b="1" i="0" u="none" strike="noStrike" cap="none" normalizeH="0" baseline="0" smtClean="0">
                          <a:ln>
                            <a:noFill/>
                          </a:ln>
                          <a:solidFill>
                            <a:schemeClr val="bg2"/>
                          </a:solidFill>
                          <a:effectLst/>
                          <a:latin typeface="Arial" charset="0"/>
                        </a:rPr>
                        <a:t>Content developer</a:t>
                      </a:r>
                    </a:p>
                    <a:p>
                      <a:pPr marL="0" marR="0" lvl="0" indent="0" algn="ctr" defTabSz="914400" rtl="0" eaLnBrk="0" fontAlgn="base" latinLnBrk="0" hangingPunct="0">
                        <a:lnSpc>
                          <a:spcPct val="100000"/>
                        </a:lnSpc>
                        <a:spcBef>
                          <a:spcPct val="20000"/>
                        </a:spcBef>
                        <a:spcAft>
                          <a:spcPct val="0"/>
                        </a:spcAft>
                        <a:buClrTx/>
                        <a:buSzTx/>
                        <a:buFontTx/>
                        <a:buNone/>
                        <a:tabLst/>
                      </a:pPr>
                      <a:endParaRPr kumimoji="0" lang="fi-FI" sz="1400" b="1" i="0" u="none" strike="noStrike" cap="none" normalizeH="0" baseline="0" smtClean="0">
                        <a:ln>
                          <a:noFill/>
                        </a:ln>
                        <a:solidFill>
                          <a:schemeClr val="bg2"/>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FFDABB"/>
                        </a:gs>
                        <a:gs pos="100000">
                          <a:srgbClr val="FFFFFF"/>
                        </a:gs>
                      </a:gsLst>
                      <a:lin ang="5400000" scaled="1"/>
                    </a:gradFill>
                  </a:tcPr>
                </a:tc>
              </a:tr>
            </a:tbl>
          </a:graphicData>
        </a:graphic>
      </p:graphicFrame>
      <p:graphicFrame>
        <p:nvGraphicFramePr>
          <p:cNvPr id="560156" name="Group 28"/>
          <p:cNvGraphicFramePr>
            <a:graphicFrameLocks noGrp="1"/>
          </p:cNvGraphicFramePr>
          <p:nvPr/>
        </p:nvGraphicFramePr>
        <p:xfrm>
          <a:off x="3706813" y="5084763"/>
          <a:ext cx="2208212" cy="576263"/>
        </p:xfrm>
        <a:graphic>
          <a:graphicData uri="http://schemas.openxmlformats.org/drawingml/2006/table">
            <a:tbl>
              <a:tblPr/>
              <a:tblGrid>
                <a:gridCol w="2208212"/>
              </a:tblGrid>
              <a:tr h="576263">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fi-FI" sz="1400" b="0" i="0" u="none" strike="noStrike" cap="none" normalizeH="0" baseline="0" smtClean="0">
                          <a:ln>
                            <a:noFill/>
                          </a:ln>
                          <a:solidFill>
                            <a:schemeClr val="bg2"/>
                          </a:solidFill>
                          <a:effectLst/>
                          <a:latin typeface="Arial" charset="0"/>
                        </a:rPr>
                        <a:t>Operator/carrier,</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fi-FI" sz="1400" b="0" i="0" u="none" strike="noStrike" cap="none" normalizeH="0" baseline="0" smtClean="0">
                          <a:ln>
                            <a:noFill/>
                          </a:ln>
                          <a:solidFill>
                            <a:schemeClr val="bg2"/>
                          </a:solidFill>
                          <a:effectLst/>
                          <a:latin typeface="Arial" charset="0"/>
                        </a:rPr>
                        <a:t>Portal </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DDDDDD"/>
                        </a:gs>
                        <a:gs pos="100000">
                          <a:srgbClr val="FFFFFF"/>
                        </a:gs>
                      </a:gsLst>
                      <a:lin ang="5400000" scaled="1"/>
                    </a:gradFill>
                  </a:tcPr>
                </a:tc>
              </a:tr>
            </a:tbl>
          </a:graphicData>
        </a:graphic>
      </p:graphicFrame>
      <p:graphicFrame>
        <p:nvGraphicFramePr>
          <p:cNvPr id="560162" name="Group 34"/>
          <p:cNvGraphicFramePr>
            <a:graphicFrameLocks noGrp="1"/>
          </p:cNvGraphicFramePr>
          <p:nvPr/>
        </p:nvGraphicFramePr>
        <p:xfrm>
          <a:off x="6877050" y="4508500"/>
          <a:ext cx="1874838" cy="1054100"/>
        </p:xfrm>
        <a:graphic>
          <a:graphicData uri="http://schemas.openxmlformats.org/drawingml/2006/table">
            <a:tbl>
              <a:tblPr/>
              <a:tblGrid>
                <a:gridCol w="1874838"/>
              </a:tblGrid>
              <a:tr h="105410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fi-FI" sz="1400" b="0" i="0" u="none" strike="noStrike" cap="none" normalizeH="0" baseline="0" smtClean="0">
                          <a:ln>
                            <a:noFill/>
                          </a:ln>
                          <a:solidFill>
                            <a:schemeClr val="bg2"/>
                          </a:solidFill>
                          <a:effectLst/>
                          <a:latin typeface="Arial" charset="0"/>
                        </a:rPr>
                        <a:t>End User (B/C)</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FFA75F"/>
                        </a:gs>
                        <a:gs pos="100000">
                          <a:srgbClr val="FFFFFF"/>
                        </a:gs>
                      </a:gsLst>
                      <a:lin ang="5400000" scaled="1"/>
                    </a:gradFill>
                  </a:tcPr>
                </a:tc>
              </a:tr>
            </a:tbl>
          </a:graphicData>
        </a:graphic>
      </p:graphicFrame>
      <p:graphicFrame>
        <p:nvGraphicFramePr>
          <p:cNvPr id="560168" name="Group 40"/>
          <p:cNvGraphicFramePr>
            <a:graphicFrameLocks noGrp="1"/>
          </p:cNvGraphicFramePr>
          <p:nvPr/>
        </p:nvGraphicFramePr>
        <p:xfrm>
          <a:off x="7162800" y="2743200"/>
          <a:ext cx="1371600" cy="685800"/>
        </p:xfrm>
        <a:graphic>
          <a:graphicData uri="http://schemas.openxmlformats.org/drawingml/2006/table">
            <a:tbl>
              <a:tblPr/>
              <a:tblGrid>
                <a:gridCol w="1371600"/>
              </a:tblGrid>
              <a:tr h="68580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fi-FI" sz="1400" b="0" i="0" u="none" strike="noStrike" cap="none" normalizeH="0" baseline="0" smtClean="0">
                          <a:ln>
                            <a:noFill/>
                          </a:ln>
                          <a:solidFill>
                            <a:schemeClr val="bg2"/>
                          </a:solidFill>
                          <a:effectLst/>
                          <a:latin typeface="Arial" charset="0"/>
                        </a:rPr>
                        <a:t>Platform provider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C6C6C6"/>
                        </a:gs>
                        <a:gs pos="100000">
                          <a:srgbClr val="FFFFFF"/>
                        </a:gs>
                      </a:gsLst>
                      <a:lin ang="5400000" scaled="1"/>
                    </a:gradFill>
                  </a:tcPr>
                </a:tc>
              </a:tr>
            </a:tbl>
          </a:graphicData>
        </a:graphic>
      </p:graphicFrame>
      <p:graphicFrame>
        <p:nvGraphicFramePr>
          <p:cNvPr id="560174" name="Group 46"/>
          <p:cNvGraphicFramePr>
            <a:graphicFrameLocks noGrp="1"/>
          </p:cNvGraphicFramePr>
          <p:nvPr/>
        </p:nvGraphicFramePr>
        <p:xfrm>
          <a:off x="6781800" y="1828800"/>
          <a:ext cx="1828800" cy="533400"/>
        </p:xfrm>
        <a:graphic>
          <a:graphicData uri="http://schemas.openxmlformats.org/drawingml/2006/table">
            <a:tbl>
              <a:tblPr/>
              <a:tblGrid>
                <a:gridCol w="1828800"/>
              </a:tblGrid>
              <a:tr h="53340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fi-FI" sz="1400" b="0" i="0" u="none" strike="noStrike" cap="none" normalizeH="0" baseline="0" dirty="0" err="1" smtClean="0">
                          <a:ln>
                            <a:noFill/>
                          </a:ln>
                          <a:solidFill>
                            <a:schemeClr val="bg2"/>
                          </a:solidFill>
                          <a:effectLst/>
                          <a:latin typeface="Arial" charset="0"/>
                        </a:rPr>
                        <a:t>Investor</a:t>
                      </a:r>
                      <a:r>
                        <a:rPr kumimoji="0" lang="fi-FI" sz="1400" b="0" i="0" u="none" strike="noStrike" cap="none" normalizeH="0" baseline="0" dirty="0" smtClean="0">
                          <a:ln>
                            <a:noFill/>
                          </a:ln>
                          <a:solidFill>
                            <a:schemeClr val="bg2"/>
                          </a:solidFill>
                          <a:effectLst/>
                          <a:latin typeface="Arial" charset="0"/>
                        </a:rPr>
                        <a:t> / </a:t>
                      </a:r>
                      <a:r>
                        <a:rPr kumimoji="0" lang="fi-FI" sz="1400" b="0" i="0" u="none" strike="noStrike" cap="none" normalizeH="0" baseline="0" dirty="0" err="1" smtClean="0">
                          <a:ln>
                            <a:noFill/>
                          </a:ln>
                          <a:solidFill>
                            <a:schemeClr val="bg2"/>
                          </a:solidFill>
                          <a:effectLst/>
                          <a:latin typeface="Arial" charset="0"/>
                        </a:rPr>
                        <a:t>Financier</a:t>
                      </a:r>
                      <a:r>
                        <a:rPr kumimoji="0" lang="fi-FI" sz="1400" b="0" i="0" u="none" strike="noStrike" cap="none" normalizeH="0" baseline="0" dirty="0" smtClean="0">
                          <a:ln>
                            <a:noFill/>
                          </a:ln>
                          <a:solidFill>
                            <a:schemeClr val="bg2"/>
                          </a:solidFill>
                          <a:effectLst/>
                          <a:latin typeface="Arial" charset="0"/>
                        </a:rPr>
                        <a:t> (Public / </a:t>
                      </a:r>
                      <a:r>
                        <a:rPr kumimoji="0" lang="fi-FI" sz="1400" b="0" i="0" u="none" strike="noStrike" cap="none" normalizeH="0" baseline="0" dirty="0" err="1" smtClean="0">
                          <a:ln>
                            <a:noFill/>
                          </a:ln>
                          <a:solidFill>
                            <a:schemeClr val="bg2"/>
                          </a:solidFill>
                          <a:effectLst/>
                          <a:latin typeface="Arial" charset="0"/>
                        </a:rPr>
                        <a:t>Private</a:t>
                      </a:r>
                      <a:r>
                        <a:rPr kumimoji="0" lang="fi-FI" sz="1400" b="0" i="0" u="none" strike="noStrike" cap="none" normalizeH="0" baseline="0" dirty="0" smtClean="0">
                          <a:ln>
                            <a:noFill/>
                          </a:ln>
                          <a:solidFill>
                            <a:schemeClr val="bg2"/>
                          </a:solidFill>
                          <a:effectLst/>
                          <a:latin typeface="Arial" charset="0"/>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EAEAEA"/>
                        </a:gs>
                        <a:gs pos="100000">
                          <a:srgbClr val="FFFFFF"/>
                        </a:gs>
                      </a:gsLst>
                      <a:lin ang="5400000" scaled="1"/>
                    </a:gradFill>
                  </a:tcPr>
                </a:tc>
              </a:tr>
            </a:tbl>
          </a:graphicData>
        </a:graphic>
      </p:graphicFrame>
      <p:graphicFrame>
        <p:nvGraphicFramePr>
          <p:cNvPr id="560180" name="Group 52"/>
          <p:cNvGraphicFramePr>
            <a:graphicFrameLocks noGrp="1"/>
          </p:cNvGraphicFramePr>
          <p:nvPr/>
        </p:nvGraphicFramePr>
        <p:xfrm>
          <a:off x="7092950" y="981075"/>
          <a:ext cx="1512888" cy="446088"/>
        </p:xfrm>
        <a:graphic>
          <a:graphicData uri="http://schemas.openxmlformats.org/drawingml/2006/table">
            <a:tbl>
              <a:tblPr/>
              <a:tblGrid>
                <a:gridCol w="1512888"/>
              </a:tblGrid>
              <a:tr h="446088">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fi-FI" sz="1400" b="0" i="0" u="none" strike="noStrike" cap="none" normalizeH="0" baseline="0" smtClean="0">
                          <a:ln>
                            <a:noFill/>
                          </a:ln>
                          <a:solidFill>
                            <a:schemeClr val="bg2"/>
                          </a:solidFill>
                          <a:effectLst/>
                          <a:latin typeface="Arial" charset="0"/>
                        </a:rPr>
                        <a:t>Authorities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6C6C6"/>
                    </a:solidFill>
                  </a:tcPr>
                </a:tc>
              </a:tr>
            </a:tbl>
          </a:graphicData>
        </a:graphic>
      </p:graphicFrame>
      <p:sp>
        <p:nvSpPr>
          <p:cNvPr id="560186" name="Line 58"/>
          <p:cNvSpPr>
            <a:spLocks noChangeShapeType="1"/>
          </p:cNvSpPr>
          <p:nvPr/>
        </p:nvSpPr>
        <p:spPr bwMode="auto">
          <a:xfrm>
            <a:off x="3348038" y="2565400"/>
            <a:ext cx="358775" cy="574675"/>
          </a:xfrm>
          <a:prstGeom prst="line">
            <a:avLst/>
          </a:prstGeom>
          <a:noFill/>
          <a:ln w="19050">
            <a:solidFill>
              <a:schemeClr val="tx1"/>
            </a:solidFill>
            <a:round/>
            <a:headEnd/>
            <a:tailEnd/>
          </a:ln>
          <a:effectLst/>
        </p:spPr>
        <p:txBody>
          <a:bodyPr wrap="none" anchor="ctr"/>
          <a:lstStyle/>
          <a:p>
            <a:endParaRPr lang="fi-FI"/>
          </a:p>
        </p:txBody>
      </p:sp>
      <p:sp>
        <p:nvSpPr>
          <p:cNvPr id="560187" name="Line 59"/>
          <p:cNvSpPr>
            <a:spLocks noChangeShapeType="1"/>
          </p:cNvSpPr>
          <p:nvPr/>
        </p:nvSpPr>
        <p:spPr bwMode="auto">
          <a:xfrm>
            <a:off x="3059113" y="3573463"/>
            <a:ext cx="649287" cy="0"/>
          </a:xfrm>
          <a:prstGeom prst="line">
            <a:avLst/>
          </a:prstGeom>
          <a:noFill/>
          <a:ln w="19050">
            <a:solidFill>
              <a:schemeClr val="tx1"/>
            </a:solidFill>
            <a:round/>
            <a:headEnd/>
            <a:tailEnd/>
          </a:ln>
          <a:effectLst/>
        </p:spPr>
        <p:txBody>
          <a:bodyPr wrap="none" anchor="ctr"/>
          <a:lstStyle/>
          <a:p>
            <a:endParaRPr lang="fi-FI"/>
          </a:p>
        </p:txBody>
      </p:sp>
      <p:sp>
        <p:nvSpPr>
          <p:cNvPr id="560188" name="Line 60"/>
          <p:cNvSpPr>
            <a:spLocks noChangeShapeType="1"/>
          </p:cNvSpPr>
          <p:nvPr/>
        </p:nvSpPr>
        <p:spPr bwMode="auto">
          <a:xfrm flipV="1">
            <a:off x="3132138" y="4221163"/>
            <a:ext cx="576262" cy="936625"/>
          </a:xfrm>
          <a:prstGeom prst="line">
            <a:avLst/>
          </a:prstGeom>
          <a:noFill/>
          <a:ln w="19050">
            <a:solidFill>
              <a:schemeClr val="tx1"/>
            </a:solidFill>
            <a:round/>
            <a:headEnd/>
            <a:tailEnd/>
          </a:ln>
          <a:effectLst/>
        </p:spPr>
        <p:txBody>
          <a:bodyPr wrap="none" anchor="ctr"/>
          <a:lstStyle/>
          <a:p>
            <a:endParaRPr lang="fi-FI"/>
          </a:p>
        </p:txBody>
      </p:sp>
      <p:sp>
        <p:nvSpPr>
          <p:cNvPr id="560189" name="Line 61"/>
          <p:cNvSpPr>
            <a:spLocks noChangeShapeType="1"/>
          </p:cNvSpPr>
          <p:nvPr/>
        </p:nvSpPr>
        <p:spPr bwMode="auto">
          <a:xfrm flipV="1">
            <a:off x="4772025" y="4221163"/>
            <a:ext cx="15875" cy="863600"/>
          </a:xfrm>
          <a:prstGeom prst="line">
            <a:avLst/>
          </a:prstGeom>
          <a:noFill/>
          <a:ln w="19050">
            <a:solidFill>
              <a:schemeClr val="tx1"/>
            </a:solidFill>
            <a:round/>
            <a:headEnd/>
            <a:tailEnd/>
          </a:ln>
          <a:effectLst/>
        </p:spPr>
        <p:txBody>
          <a:bodyPr wrap="none" anchor="ctr"/>
          <a:lstStyle/>
          <a:p>
            <a:endParaRPr lang="fi-FI"/>
          </a:p>
        </p:txBody>
      </p:sp>
      <p:sp>
        <p:nvSpPr>
          <p:cNvPr id="560190" name="Line 62"/>
          <p:cNvSpPr>
            <a:spLocks noChangeShapeType="1"/>
          </p:cNvSpPr>
          <p:nvPr/>
        </p:nvSpPr>
        <p:spPr bwMode="auto">
          <a:xfrm flipH="1">
            <a:off x="5508625" y="1700213"/>
            <a:ext cx="0" cy="1295400"/>
          </a:xfrm>
          <a:prstGeom prst="line">
            <a:avLst/>
          </a:prstGeom>
          <a:noFill/>
          <a:ln w="19050">
            <a:solidFill>
              <a:schemeClr val="tx1"/>
            </a:solidFill>
            <a:round/>
            <a:headEnd/>
            <a:tailEnd/>
          </a:ln>
          <a:effectLst/>
        </p:spPr>
        <p:txBody>
          <a:bodyPr wrap="none" anchor="ctr"/>
          <a:lstStyle/>
          <a:p>
            <a:endParaRPr lang="fi-FI"/>
          </a:p>
        </p:txBody>
      </p:sp>
      <p:sp>
        <p:nvSpPr>
          <p:cNvPr id="560191" name="Line 63"/>
          <p:cNvSpPr>
            <a:spLocks noChangeShapeType="1"/>
          </p:cNvSpPr>
          <p:nvPr/>
        </p:nvSpPr>
        <p:spPr bwMode="auto">
          <a:xfrm flipV="1">
            <a:off x="6084888" y="2349500"/>
            <a:ext cx="719137" cy="719138"/>
          </a:xfrm>
          <a:prstGeom prst="line">
            <a:avLst/>
          </a:prstGeom>
          <a:noFill/>
          <a:ln w="19050">
            <a:solidFill>
              <a:schemeClr val="tx1"/>
            </a:solidFill>
            <a:round/>
            <a:headEnd/>
            <a:tailEnd/>
          </a:ln>
          <a:effectLst/>
        </p:spPr>
        <p:txBody>
          <a:bodyPr wrap="none" anchor="ctr"/>
          <a:lstStyle/>
          <a:p>
            <a:endParaRPr lang="fi-FI"/>
          </a:p>
        </p:txBody>
      </p:sp>
      <p:sp>
        <p:nvSpPr>
          <p:cNvPr id="560192" name="Line 64"/>
          <p:cNvSpPr>
            <a:spLocks noChangeShapeType="1"/>
          </p:cNvSpPr>
          <p:nvPr/>
        </p:nvSpPr>
        <p:spPr bwMode="auto">
          <a:xfrm flipV="1">
            <a:off x="6084888" y="3141663"/>
            <a:ext cx="1079500" cy="358775"/>
          </a:xfrm>
          <a:prstGeom prst="line">
            <a:avLst/>
          </a:prstGeom>
          <a:noFill/>
          <a:ln w="19050">
            <a:solidFill>
              <a:schemeClr val="tx1"/>
            </a:solidFill>
            <a:round/>
            <a:headEnd/>
            <a:tailEnd/>
          </a:ln>
          <a:effectLst/>
        </p:spPr>
        <p:txBody>
          <a:bodyPr wrap="none" anchor="ctr"/>
          <a:lstStyle/>
          <a:p>
            <a:endParaRPr lang="fi-FI"/>
          </a:p>
        </p:txBody>
      </p:sp>
      <p:sp>
        <p:nvSpPr>
          <p:cNvPr id="560193" name="Line 65"/>
          <p:cNvSpPr>
            <a:spLocks noChangeShapeType="1"/>
          </p:cNvSpPr>
          <p:nvPr/>
        </p:nvSpPr>
        <p:spPr bwMode="auto">
          <a:xfrm>
            <a:off x="6084888" y="3860800"/>
            <a:ext cx="1611312" cy="144463"/>
          </a:xfrm>
          <a:prstGeom prst="line">
            <a:avLst/>
          </a:prstGeom>
          <a:noFill/>
          <a:ln w="19050">
            <a:solidFill>
              <a:schemeClr val="tx1"/>
            </a:solidFill>
            <a:round/>
            <a:headEnd/>
            <a:tailEnd/>
          </a:ln>
          <a:effectLst/>
        </p:spPr>
        <p:txBody>
          <a:bodyPr wrap="none" anchor="ctr"/>
          <a:lstStyle/>
          <a:p>
            <a:endParaRPr lang="fi-FI"/>
          </a:p>
        </p:txBody>
      </p:sp>
      <p:sp>
        <p:nvSpPr>
          <p:cNvPr id="560194" name="Line 66"/>
          <p:cNvSpPr>
            <a:spLocks noChangeShapeType="1"/>
          </p:cNvSpPr>
          <p:nvPr/>
        </p:nvSpPr>
        <p:spPr bwMode="auto">
          <a:xfrm flipH="1" flipV="1">
            <a:off x="3775075" y="1773238"/>
            <a:ext cx="1012825" cy="1295400"/>
          </a:xfrm>
          <a:prstGeom prst="line">
            <a:avLst/>
          </a:prstGeom>
          <a:noFill/>
          <a:ln w="19050">
            <a:solidFill>
              <a:schemeClr val="tx1"/>
            </a:solidFill>
            <a:round/>
            <a:headEnd/>
            <a:tailEnd/>
          </a:ln>
          <a:effectLst/>
        </p:spPr>
        <p:txBody>
          <a:bodyPr wrap="none" anchor="ctr"/>
          <a:lstStyle/>
          <a:p>
            <a:endParaRPr lang="fi-FI"/>
          </a:p>
        </p:txBody>
      </p:sp>
      <p:sp>
        <p:nvSpPr>
          <p:cNvPr id="560195" name="Text Box 67"/>
          <p:cNvSpPr txBox="1">
            <a:spLocks noChangeArrowheads="1"/>
          </p:cNvSpPr>
          <p:nvPr/>
        </p:nvSpPr>
        <p:spPr bwMode="auto">
          <a:xfrm>
            <a:off x="1547813" y="4365625"/>
            <a:ext cx="1511300" cy="366713"/>
          </a:xfrm>
          <a:prstGeom prst="rect">
            <a:avLst/>
          </a:prstGeom>
          <a:noFill/>
          <a:ln w="19050">
            <a:noFill/>
            <a:miter lim="800000"/>
            <a:headEnd/>
            <a:tailEnd/>
          </a:ln>
          <a:effectLst/>
        </p:spPr>
        <p:txBody>
          <a:bodyPr>
            <a:spAutoFit/>
          </a:bodyPr>
          <a:lstStyle/>
          <a:p>
            <a:pPr>
              <a:spcBef>
                <a:spcPct val="50000"/>
              </a:spcBef>
            </a:pPr>
            <a:endParaRPr lang="en-US" sz="1800" b="1">
              <a:solidFill>
                <a:schemeClr val="tx2"/>
              </a:solidFill>
              <a:latin typeface="Verdana" pitchFamily="34" charset="0"/>
              <a:ea typeface="ＭＳ Ｐゴシック" pitchFamily="34" charset="-128"/>
            </a:endParaRPr>
          </a:p>
        </p:txBody>
      </p:sp>
      <p:graphicFrame>
        <p:nvGraphicFramePr>
          <p:cNvPr id="560196" name="Group 68"/>
          <p:cNvGraphicFramePr>
            <a:graphicFrameLocks noGrp="1"/>
          </p:cNvGraphicFramePr>
          <p:nvPr>
            <p:ph sz="half" idx="2"/>
          </p:nvPr>
        </p:nvGraphicFramePr>
        <p:xfrm>
          <a:off x="755650" y="4005263"/>
          <a:ext cx="1668463" cy="696913"/>
        </p:xfrm>
        <a:graphic>
          <a:graphicData uri="http://schemas.openxmlformats.org/drawingml/2006/table">
            <a:tbl>
              <a:tblPr/>
              <a:tblGrid>
                <a:gridCol w="1668463"/>
              </a:tblGrid>
              <a:tr h="696913">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fi-FI" sz="1400" b="0" i="0" u="none" strike="noStrike" cap="none" normalizeH="0" baseline="0" smtClean="0">
                          <a:ln>
                            <a:noFill/>
                          </a:ln>
                          <a:solidFill>
                            <a:schemeClr val="bg2"/>
                          </a:solidFill>
                          <a:effectLst/>
                          <a:latin typeface="Arial" charset="0"/>
                        </a:rPr>
                        <a:t>Aggregator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alpha val="50000"/>
                      </a:srgbClr>
                    </a:solidFill>
                  </a:tcPr>
                </a:tc>
              </a:tr>
            </a:tbl>
          </a:graphicData>
        </a:graphic>
      </p:graphicFrame>
      <p:sp>
        <p:nvSpPr>
          <p:cNvPr id="560202" name="Line 74"/>
          <p:cNvSpPr>
            <a:spLocks noChangeShapeType="1"/>
          </p:cNvSpPr>
          <p:nvPr/>
        </p:nvSpPr>
        <p:spPr bwMode="auto">
          <a:xfrm flipV="1">
            <a:off x="2484438" y="3933825"/>
            <a:ext cx="1223962" cy="431800"/>
          </a:xfrm>
          <a:prstGeom prst="line">
            <a:avLst/>
          </a:prstGeom>
          <a:noFill/>
          <a:ln w="19050">
            <a:solidFill>
              <a:schemeClr val="tx1"/>
            </a:solidFill>
            <a:round/>
            <a:headEnd/>
            <a:tailEnd/>
          </a:ln>
          <a:effectLst/>
        </p:spPr>
        <p:txBody>
          <a:bodyPr wrap="none" anchor="ctr"/>
          <a:lstStyle/>
          <a:p>
            <a:endParaRPr lang="fi-FI"/>
          </a:p>
        </p:txBody>
      </p:sp>
      <p:sp>
        <p:nvSpPr>
          <p:cNvPr id="560203" name="Line 75"/>
          <p:cNvSpPr>
            <a:spLocks noChangeShapeType="1"/>
          </p:cNvSpPr>
          <p:nvPr/>
        </p:nvSpPr>
        <p:spPr bwMode="auto">
          <a:xfrm flipH="1" flipV="1">
            <a:off x="5502275" y="2492375"/>
            <a:ext cx="6350" cy="576263"/>
          </a:xfrm>
          <a:prstGeom prst="line">
            <a:avLst/>
          </a:prstGeom>
          <a:noFill/>
          <a:ln w="19050">
            <a:solidFill>
              <a:schemeClr val="tx1"/>
            </a:solidFill>
            <a:round/>
            <a:headEnd/>
            <a:tailEnd/>
          </a:ln>
          <a:effectLst/>
        </p:spPr>
        <p:txBody>
          <a:bodyPr wrap="none" anchor="ctr"/>
          <a:lstStyle/>
          <a:p>
            <a:endParaRPr lang="fi-FI"/>
          </a:p>
        </p:txBody>
      </p:sp>
      <p:sp>
        <p:nvSpPr>
          <p:cNvPr id="560204" name="Line 76"/>
          <p:cNvSpPr>
            <a:spLocks noChangeShapeType="1"/>
          </p:cNvSpPr>
          <p:nvPr/>
        </p:nvSpPr>
        <p:spPr bwMode="auto">
          <a:xfrm flipH="1" flipV="1">
            <a:off x="1908175" y="4724400"/>
            <a:ext cx="0" cy="288925"/>
          </a:xfrm>
          <a:prstGeom prst="line">
            <a:avLst/>
          </a:prstGeom>
          <a:noFill/>
          <a:ln w="19050">
            <a:solidFill>
              <a:schemeClr val="tx1"/>
            </a:solidFill>
            <a:round/>
            <a:headEnd/>
            <a:tailEnd/>
          </a:ln>
          <a:effectLst/>
        </p:spPr>
        <p:txBody>
          <a:bodyPr wrap="none" anchor="ctr"/>
          <a:lstStyle/>
          <a:p>
            <a:endParaRPr lang="fi-FI"/>
          </a:p>
        </p:txBody>
      </p:sp>
      <p:graphicFrame>
        <p:nvGraphicFramePr>
          <p:cNvPr id="560205" name="Group 77"/>
          <p:cNvGraphicFramePr>
            <a:graphicFrameLocks noGrp="1"/>
          </p:cNvGraphicFramePr>
          <p:nvPr/>
        </p:nvGraphicFramePr>
        <p:xfrm>
          <a:off x="2511425" y="1268413"/>
          <a:ext cx="2236788" cy="530225"/>
        </p:xfrm>
        <a:graphic>
          <a:graphicData uri="http://schemas.openxmlformats.org/drawingml/2006/table">
            <a:tbl>
              <a:tblPr/>
              <a:tblGrid>
                <a:gridCol w="2236788"/>
              </a:tblGrid>
              <a:tr h="530225">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fi-FI" sz="1400" b="0" i="0" u="none" strike="noStrike" cap="none" normalizeH="0" baseline="0" smtClean="0">
                          <a:ln>
                            <a:noFill/>
                          </a:ln>
                          <a:solidFill>
                            <a:schemeClr val="bg2"/>
                          </a:solidFill>
                          <a:effectLst/>
                          <a:latin typeface="Arial" charset="0"/>
                        </a:rPr>
                        <a:t>Employees / Outsourcing</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r>
            </a:tbl>
          </a:graphicData>
        </a:graphic>
      </p:graphicFrame>
      <p:sp>
        <p:nvSpPr>
          <p:cNvPr id="560211" name="Line 83"/>
          <p:cNvSpPr>
            <a:spLocks noChangeShapeType="1"/>
          </p:cNvSpPr>
          <p:nvPr/>
        </p:nvSpPr>
        <p:spPr bwMode="auto">
          <a:xfrm flipV="1">
            <a:off x="3132138" y="5373688"/>
            <a:ext cx="531812" cy="0"/>
          </a:xfrm>
          <a:prstGeom prst="line">
            <a:avLst/>
          </a:prstGeom>
          <a:noFill/>
          <a:ln w="19050">
            <a:solidFill>
              <a:schemeClr val="tx1"/>
            </a:solidFill>
            <a:round/>
            <a:headEnd/>
            <a:tailEnd/>
          </a:ln>
          <a:effectLst/>
        </p:spPr>
        <p:txBody>
          <a:bodyPr wrap="none" anchor="ctr"/>
          <a:lstStyle/>
          <a:p>
            <a:endParaRPr lang="fi-FI"/>
          </a:p>
        </p:txBody>
      </p:sp>
      <p:sp>
        <p:nvSpPr>
          <p:cNvPr id="560212" name="Line 84"/>
          <p:cNvSpPr>
            <a:spLocks noChangeShapeType="1"/>
          </p:cNvSpPr>
          <p:nvPr/>
        </p:nvSpPr>
        <p:spPr bwMode="auto">
          <a:xfrm flipV="1">
            <a:off x="5969000" y="5300663"/>
            <a:ext cx="835025" cy="0"/>
          </a:xfrm>
          <a:prstGeom prst="line">
            <a:avLst/>
          </a:prstGeom>
          <a:noFill/>
          <a:ln w="19050">
            <a:solidFill>
              <a:schemeClr val="tx1"/>
            </a:solidFill>
            <a:round/>
            <a:headEnd/>
            <a:tailEnd/>
          </a:ln>
          <a:effectLst/>
        </p:spPr>
        <p:txBody>
          <a:bodyPr wrap="none" anchor="ctr"/>
          <a:lstStyle/>
          <a:p>
            <a:endParaRPr lang="fi-FI"/>
          </a:p>
        </p:txBody>
      </p:sp>
      <p:sp>
        <p:nvSpPr>
          <p:cNvPr id="560213" name="Line 85"/>
          <p:cNvSpPr>
            <a:spLocks noChangeShapeType="1"/>
          </p:cNvSpPr>
          <p:nvPr/>
        </p:nvSpPr>
        <p:spPr bwMode="auto">
          <a:xfrm>
            <a:off x="2268538" y="2636838"/>
            <a:ext cx="0" cy="360362"/>
          </a:xfrm>
          <a:prstGeom prst="line">
            <a:avLst/>
          </a:prstGeom>
          <a:noFill/>
          <a:ln w="19050">
            <a:solidFill>
              <a:schemeClr val="tx1"/>
            </a:solidFill>
            <a:round/>
            <a:headEnd/>
            <a:tailEnd/>
          </a:ln>
          <a:effectLst/>
        </p:spPr>
        <p:txBody>
          <a:bodyPr wrap="none" anchor="ctr"/>
          <a:lstStyle/>
          <a:p>
            <a:endParaRPr lang="fi-FI"/>
          </a:p>
        </p:txBody>
      </p:sp>
      <p:graphicFrame>
        <p:nvGraphicFramePr>
          <p:cNvPr id="560214" name="Group 86"/>
          <p:cNvGraphicFramePr>
            <a:graphicFrameLocks noGrp="1"/>
          </p:cNvGraphicFramePr>
          <p:nvPr/>
        </p:nvGraphicFramePr>
        <p:xfrm>
          <a:off x="5003800" y="1125538"/>
          <a:ext cx="1662113" cy="731520"/>
        </p:xfrm>
        <a:graphic>
          <a:graphicData uri="http://schemas.openxmlformats.org/drawingml/2006/table">
            <a:tbl>
              <a:tblPr/>
              <a:tblGrid>
                <a:gridCol w="1662113"/>
              </a:tblGrid>
              <a:tr h="530225">
                <a:tc>
                  <a:txBody>
                    <a:bodyPr/>
                    <a:lstStyle/>
                    <a:p>
                      <a:pPr marL="0" marR="0" lvl="0" indent="0" algn="ctr" defTabSz="2365375" rtl="0" eaLnBrk="0" fontAlgn="base" latinLnBrk="0" hangingPunct="0">
                        <a:lnSpc>
                          <a:spcPct val="100000"/>
                        </a:lnSpc>
                        <a:spcBef>
                          <a:spcPct val="20000"/>
                        </a:spcBef>
                        <a:spcAft>
                          <a:spcPct val="0"/>
                        </a:spcAft>
                        <a:buClrTx/>
                        <a:buSzTx/>
                        <a:buFontTx/>
                        <a:buNone/>
                        <a:tabLst/>
                      </a:pPr>
                      <a:r>
                        <a:rPr kumimoji="0" lang="fi-FI" sz="1400" b="0" i="0" u="none" strike="noStrike" cap="none" normalizeH="0" baseline="0" dirty="0" err="1" smtClean="0">
                          <a:ln>
                            <a:noFill/>
                          </a:ln>
                          <a:solidFill>
                            <a:schemeClr val="bg2"/>
                          </a:solidFill>
                          <a:effectLst/>
                          <a:latin typeface="Arial" charset="0"/>
                        </a:rPr>
                        <a:t>Advertiser</a:t>
                      </a:r>
                      <a:r>
                        <a:rPr kumimoji="0" lang="fi-FI" sz="1400" b="0" i="0" u="none" strike="noStrike" cap="none" normalizeH="0" baseline="0" dirty="0" smtClean="0">
                          <a:ln>
                            <a:noFill/>
                          </a:ln>
                          <a:solidFill>
                            <a:schemeClr val="bg2"/>
                          </a:solidFill>
                          <a:effectLst/>
                          <a:latin typeface="Arial" charset="0"/>
                        </a:rPr>
                        <a:t> / </a:t>
                      </a:r>
                      <a:r>
                        <a:rPr kumimoji="0" lang="fi-FI" sz="1400" b="0" i="0" u="none" strike="noStrike" cap="none" normalizeH="0" baseline="0" dirty="0" err="1" smtClean="0">
                          <a:ln>
                            <a:noFill/>
                          </a:ln>
                          <a:solidFill>
                            <a:schemeClr val="bg2"/>
                          </a:solidFill>
                          <a:effectLst/>
                          <a:latin typeface="Arial" charset="0"/>
                        </a:rPr>
                        <a:t>Sponsor</a:t>
                      </a:r>
                      <a:r>
                        <a:rPr kumimoji="0" lang="fi-FI" sz="1400" b="0" i="0" u="none" strike="noStrike" cap="none" normalizeH="0" baseline="0" dirty="0" smtClean="0">
                          <a:ln>
                            <a:noFill/>
                          </a:ln>
                          <a:solidFill>
                            <a:schemeClr val="bg2"/>
                          </a:solidFill>
                          <a:effectLst/>
                          <a:latin typeface="Arial" charset="0"/>
                        </a:rPr>
                        <a:t>/ </a:t>
                      </a:r>
                      <a:r>
                        <a:rPr kumimoji="0" lang="fi-FI" sz="1400" b="0" i="0" u="none" strike="noStrike" cap="none" normalizeH="0" baseline="0" dirty="0" err="1" smtClean="0">
                          <a:ln>
                            <a:noFill/>
                          </a:ln>
                          <a:solidFill>
                            <a:schemeClr val="bg2"/>
                          </a:solidFill>
                          <a:effectLst/>
                          <a:latin typeface="Arial" charset="0"/>
                        </a:rPr>
                        <a:t>Product</a:t>
                      </a:r>
                      <a:r>
                        <a:rPr kumimoji="0" lang="fi-FI" sz="1400" b="0" i="0" u="none" strike="noStrike" cap="none" normalizeH="0" baseline="0" dirty="0" smtClean="0">
                          <a:ln>
                            <a:noFill/>
                          </a:ln>
                          <a:solidFill>
                            <a:schemeClr val="bg2"/>
                          </a:solidFill>
                          <a:effectLst/>
                          <a:latin typeface="Arial" charset="0"/>
                        </a:rPr>
                        <a:t> </a:t>
                      </a:r>
                      <a:r>
                        <a:rPr kumimoji="0" lang="fi-FI" sz="1400" b="0" i="0" u="none" strike="noStrike" cap="none" normalizeH="0" baseline="0" dirty="0" err="1" smtClean="0">
                          <a:ln>
                            <a:noFill/>
                          </a:ln>
                          <a:solidFill>
                            <a:schemeClr val="bg2"/>
                          </a:solidFill>
                          <a:effectLst/>
                          <a:latin typeface="Arial" charset="0"/>
                        </a:rPr>
                        <a:t>Placement</a:t>
                      </a:r>
                      <a:endParaRPr kumimoji="0" lang="fi-FI" sz="1400" b="0" i="0" u="none" strike="noStrike" cap="none" normalizeH="0" baseline="0" dirty="0" smtClean="0">
                        <a:ln>
                          <a:noFill/>
                        </a:ln>
                        <a:solidFill>
                          <a:schemeClr val="bg2"/>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r>
            </a:tbl>
          </a:graphicData>
        </a:graphic>
      </p:graphicFrame>
      <p:sp>
        <p:nvSpPr>
          <p:cNvPr id="560220" name="Line 92"/>
          <p:cNvSpPr>
            <a:spLocks noChangeShapeType="1"/>
          </p:cNvSpPr>
          <p:nvPr/>
        </p:nvSpPr>
        <p:spPr bwMode="auto">
          <a:xfrm flipH="1" flipV="1">
            <a:off x="2411413" y="4724400"/>
            <a:ext cx="1284287" cy="360363"/>
          </a:xfrm>
          <a:prstGeom prst="line">
            <a:avLst/>
          </a:prstGeom>
          <a:noFill/>
          <a:ln w="19050">
            <a:solidFill>
              <a:schemeClr val="tx1"/>
            </a:solidFill>
            <a:round/>
            <a:headEnd/>
            <a:tailEnd/>
          </a:ln>
          <a:effectLst/>
        </p:spPr>
        <p:txBody>
          <a:bodyPr wrap="none" anchor="ctr"/>
          <a:lstStyle/>
          <a:p>
            <a:endParaRPr lang="fi-FI"/>
          </a:p>
        </p:txBody>
      </p:sp>
      <p:graphicFrame>
        <p:nvGraphicFramePr>
          <p:cNvPr id="560221" name="Group 93"/>
          <p:cNvGraphicFramePr>
            <a:graphicFrameLocks noGrp="1"/>
          </p:cNvGraphicFramePr>
          <p:nvPr/>
        </p:nvGraphicFramePr>
        <p:xfrm>
          <a:off x="7235825" y="3716338"/>
          <a:ext cx="1662113" cy="530225"/>
        </p:xfrm>
        <a:graphic>
          <a:graphicData uri="http://schemas.openxmlformats.org/drawingml/2006/table">
            <a:tbl>
              <a:tblPr/>
              <a:tblGrid>
                <a:gridCol w="1662113"/>
              </a:tblGrid>
              <a:tr h="530225">
                <a:tc>
                  <a:txBody>
                    <a:bodyPr/>
                    <a:lstStyle/>
                    <a:p>
                      <a:pPr marL="0" marR="0" lvl="0" indent="0" algn="ctr" defTabSz="2365375" rtl="0" eaLnBrk="0" fontAlgn="base" latinLnBrk="0" hangingPunct="0">
                        <a:lnSpc>
                          <a:spcPct val="100000"/>
                        </a:lnSpc>
                        <a:spcBef>
                          <a:spcPct val="20000"/>
                        </a:spcBef>
                        <a:spcAft>
                          <a:spcPct val="0"/>
                        </a:spcAft>
                        <a:buClrTx/>
                        <a:buSzTx/>
                        <a:buFontTx/>
                        <a:buNone/>
                        <a:tabLst/>
                      </a:pPr>
                      <a:r>
                        <a:rPr kumimoji="0" lang="fi-FI" sz="1400" b="0" i="0" u="none" strike="noStrike" cap="none" normalizeH="0" baseline="0" smtClean="0">
                          <a:ln>
                            <a:noFill/>
                          </a:ln>
                          <a:solidFill>
                            <a:schemeClr val="bg2"/>
                          </a:solidFill>
                          <a:effectLst/>
                          <a:latin typeface="Arial" charset="0"/>
                        </a:rPr>
                        <a:t>Porting</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r>
            </a:tbl>
          </a:graphicData>
        </a:graphic>
      </p:graphicFrame>
      <p:sp>
        <p:nvSpPr>
          <p:cNvPr id="560227" name="Line 99"/>
          <p:cNvSpPr>
            <a:spLocks noChangeShapeType="1"/>
          </p:cNvSpPr>
          <p:nvPr/>
        </p:nvSpPr>
        <p:spPr bwMode="auto">
          <a:xfrm flipV="1">
            <a:off x="3203575" y="4581525"/>
            <a:ext cx="3744913" cy="431800"/>
          </a:xfrm>
          <a:prstGeom prst="line">
            <a:avLst/>
          </a:prstGeom>
          <a:noFill/>
          <a:ln w="9525">
            <a:noFill/>
            <a:round/>
            <a:headEnd/>
            <a:tailEnd/>
          </a:ln>
          <a:effectLst/>
        </p:spPr>
        <p:txBody>
          <a:bodyPr/>
          <a:lstStyle/>
          <a:p>
            <a:endParaRPr lang="fi-FI"/>
          </a:p>
        </p:txBody>
      </p:sp>
      <p:sp>
        <p:nvSpPr>
          <p:cNvPr id="560228" name="Line 100"/>
          <p:cNvSpPr>
            <a:spLocks noChangeShapeType="1"/>
          </p:cNvSpPr>
          <p:nvPr/>
        </p:nvSpPr>
        <p:spPr bwMode="auto">
          <a:xfrm flipV="1">
            <a:off x="2987675" y="4508500"/>
            <a:ext cx="3816350" cy="576263"/>
          </a:xfrm>
          <a:prstGeom prst="line">
            <a:avLst/>
          </a:prstGeom>
          <a:noFill/>
          <a:ln w="9525">
            <a:noFill/>
            <a:round/>
            <a:headEnd/>
            <a:tailEnd/>
          </a:ln>
          <a:effectLst/>
        </p:spPr>
        <p:txBody>
          <a:bodyPr/>
          <a:lstStyle/>
          <a:p>
            <a:endParaRPr lang="fi-FI"/>
          </a:p>
        </p:txBody>
      </p:sp>
      <p:sp>
        <p:nvSpPr>
          <p:cNvPr id="560229" name="Line 101"/>
          <p:cNvSpPr>
            <a:spLocks noChangeShapeType="1"/>
          </p:cNvSpPr>
          <p:nvPr/>
        </p:nvSpPr>
        <p:spPr bwMode="auto">
          <a:xfrm flipV="1">
            <a:off x="3132138" y="4508500"/>
            <a:ext cx="3744912" cy="649288"/>
          </a:xfrm>
          <a:prstGeom prst="line">
            <a:avLst/>
          </a:prstGeom>
          <a:noFill/>
          <a:ln w="19050">
            <a:solidFill>
              <a:schemeClr val="tx1"/>
            </a:solidFill>
            <a:round/>
            <a:headEnd/>
            <a:tailEnd/>
          </a:ln>
          <a:effectLst/>
        </p:spPr>
        <p:txBody>
          <a:bodyPr wrap="none" anchor="ctr"/>
          <a:lstStyle/>
          <a:p>
            <a:endParaRPr lang="fi-FI"/>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1143000"/>
          </a:xfrm>
        </p:spPr>
        <p:txBody>
          <a:bodyPr>
            <a:normAutofit/>
          </a:bodyPr>
          <a:lstStyle/>
          <a:p>
            <a:pPr algn="l"/>
            <a:r>
              <a:rPr lang="en-US" sz="2400" dirty="0" err="1" smtClean="0"/>
              <a:t>Sopimusten</a:t>
            </a:r>
            <a:r>
              <a:rPr lang="en-US" sz="2400" dirty="0" smtClean="0"/>
              <a:t> </a:t>
            </a:r>
            <a:r>
              <a:rPr lang="en-US" sz="2400" dirty="0" err="1" smtClean="0"/>
              <a:t>luokittelusta</a:t>
            </a:r>
            <a:endParaRPr lang="en-US" sz="2400" dirty="0" smtClean="0"/>
          </a:p>
        </p:txBody>
      </p:sp>
      <p:sp>
        <p:nvSpPr>
          <p:cNvPr id="3" name="Content Placeholder 2"/>
          <p:cNvSpPr>
            <a:spLocks noGrp="1"/>
          </p:cNvSpPr>
          <p:nvPr>
            <p:ph idx="1"/>
          </p:nvPr>
        </p:nvSpPr>
        <p:spPr>
          <a:xfrm>
            <a:off x="457200" y="1412776"/>
            <a:ext cx="8229600" cy="4607024"/>
          </a:xfrm>
        </p:spPr>
        <p:txBody>
          <a:bodyPr>
            <a:normAutofit/>
          </a:bodyPr>
          <a:lstStyle/>
          <a:p>
            <a:r>
              <a:rPr lang="fi-FI" dirty="0" smtClean="0"/>
              <a:t>Sopimusten luokittelu yleensä keston, sisällön tai osapuolten mukaan</a:t>
            </a:r>
          </a:p>
          <a:p>
            <a:pPr lvl="1"/>
            <a:r>
              <a:rPr lang="fi-FI" sz="1800" dirty="0" smtClean="0"/>
              <a:t>Kesto- ja kertasopimukset, yksinoikeussopimukset…</a:t>
            </a:r>
          </a:p>
          <a:p>
            <a:pPr lvl="1"/>
            <a:r>
              <a:rPr lang="fi-FI" sz="1800" dirty="0" smtClean="0"/>
              <a:t>Kuluttajasopimukset, valtiosopimukset…</a:t>
            </a:r>
          </a:p>
          <a:p>
            <a:pPr lvl="1"/>
            <a:r>
              <a:rPr lang="fi-FI" sz="1800" dirty="0" smtClean="0"/>
              <a:t>Palvelusopimukset, toimitussopimukset… </a:t>
            </a:r>
          </a:p>
          <a:p>
            <a:endParaRPr lang="fi-FI" sz="1800" dirty="0" smtClean="0"/>
          </a:p>
          <a:p>
            <a:r>
              <a:rPr lang="fi-FI" dirty="0" smtClean="0"/>
              <a:t>Vaikka mitkä jaottelut mahdollisia =&gt; vaikutus käytännössä?</a:t>
            </a:r>
          </a:p>
          <a:p>
            <a:pPr lvl="1"/>
            <a:r>
              <a:rPr lang="fi-FI" sz="1800" dirty="0" smtClean="0"/>
              <a:t>Eri sopimustyypeissä huomattavia päällekkäisyyksiä</a:t>
            </a:r>
          </a:p>
          <a:p>
            <a:pPr lvl="1"/>
            <a:r>
              <a:rPr lang="fi-FI" sz="1800" dirty="0" smtClean="0"/>
              <a:t>Jaottelulla mahdollistetaan osapuolten nopeampi yhteisymmärrys ja helpotetaan tulkintaa</a:t>
            </a:r>
          </a:p>
          <a:p>
            <a:pPr lvl="1"/>
            <a:r>
              <a:rPr lang="fi-FI" sz="1800" dirty="0" smtClean="0"/>
              <a:t>Sisältö ratkaisee, ei otsikko</a:t>
            </a:r>
          </a:p>
        </p:txBody>
      </p:sp>
      <p:sp>
        <p:nvSpPr>
          <p:cNvPr id="4" name="Footer Placeholder 3"/>
          <p:cNvSpPr>
            <a:spLocks noGrp="1"/>
          </p:cNvSpPr>
          <p:nvPr>
            <p:ph type="ftr" sz="quarter" idx="4294967295"/>
          </p:nvPr>
        </p:nvSpPr>
        <p:spPr>
          <a:xfrm>
            <a:off x="3124200" y="6356350"/>
            <a:ext cx="2895600" cy="365125"/>
          </a:xfrm>
          <a:prstGeom prst="rect">
            <a:avLst/>
          </a:prstGeom>
        </p:spPr>
        <p:txBody>
          <a:bodyPr/>
          <a:lstStyle/>
          <a:p>
            <a:endParaRPr lang="en-US" dirty="0"/>
          </a:p>
        </p:txBody>
      </p:sp>
      <p:sp>
        <p:nvSpPr>
          <p:cNvPr id="5" name="Footer Placeholder 3"/>
          <p:cNvSpPr txBox="1">
            <a:spLocks/>
          </p:cNvSpPr>
          <p:nvPr/>
        </p:nvSpPr>
        <p:spPr>
          <a:xfrm>
            <a:off x="6019800" y="6356350"/>
            <a:ext cx="2895600" cy="365125"/>
          </a:xfrm>
          <a:prstGeom prst="rect">
            <a:avLst/>
          </a:prstGeom>
        </p:spPr>
        <p:txBody>
          <a:bodyPr vert="horz" lIns="91440" tIns="45720" rIns="91440" bIns="45720" rtlCol="0" anchor="ctr"/>
          <a:lstStyle/>
          <a:p>
            <a:pPr lvl="0" algn="r">
              <a:defRPr/>
            </a:pPr>
            <a:endParaRPr lang="en-US" sz="1000" dirty="0">
              <a:solidFill>
                <a:srgbClr val="717276"/>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20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20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2000"/>
                                        <p:tgtEl>
                                          <p:spTgt spid="3">
                                            <p:txEl>
                                              <p:pRg st="5" end="5"/>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2000"/>
                                        <p:tgtEl>
                                          <p:spTgt spid="3">
                                            <p:txEl>
                                              <p:pRg st="6" end="6"/>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2000"/>
                                        <p:tgtEl>
                                          <p:spTgt spid="3">
                                            <p:txEl>
                                              <p:pRg st="7" end="7"/>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8" end="8"/>
                                            </p:txEl>
                                          </p:spTgt>
                                        </p:tgtEl>
                                        <p:attrNameLst>
                                          <p:attrName>style.visibility</p:attrName>
                                        </p:attrNameLst>
                                      </p:cBhvr>
                                      <p:to>
                                        <p:strVal val="visible"/>
                                      </p:to>
                                    </p:set>
                                    <p:animEffect transition="in" filter="fade">
                                      <p:cBhvr>
                                        <p:cTn id="30" dur="2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57200" y="274638"/>
            <a:ext cx="8229600" cy="798512"/>
          </a:xfrm>
        </p:spPr>
        <p:txBody>
          <a:bodyPr/>
          <a:lstStyle/>
          <a:p>
            <a:r>
              <a:rPr lang="fi-FI" smtClean="0"/>
              <a:t/>
            </a:r>
            <a:br>
              <a:rPr lang="fi-FI" smtClean="0"/>
            </a:br>
            <a:r>
              <a:rPr lang="fi-FI" smtClean="0"/>
              <a:t>Immateriaalioikeudet sopimuksissa</a:t>
            </a:r>
          </a:p>
        </p:txBody>
      </p:sp>
      <p:sp>
        <p:nvSpPr>
          <p:cNvPr id="8195" name="Rectangle 3"/>
          <p:cNvSpPr>
            <a:spLocks noGrp="1" noChangeArrowheads="1"/>
          </p:cNvSpPr>
          <p:nvPr>
            <p:ph type="body" idx="1"/>
          </p:nvPr>
        </p:nvSpPr>
        <p:spPr>
          <a:xfrm>
            <a:off x="539750" y="1557338"/>
            <a:ext cx="8070850" cy="4233862"/>
          </a:xfrm>
        </p:spPr>
        <p:txBody>
          <a:bodyPr/>
          <a:lstStyle/>
          <a:p>
            <a:r>
              <a:rPr lang="fi-FI" smtClean="0"/>
              <a:t>Sopimuksia tehtäessä on varmistettava, että </a:t>
            </a:r>
          </a:p>
          <a:p>
            <a:pPr lvl="1"/>
            <a:r>
              <a:rPr lang="fi-FI" sz="1800" smtClean="0"/>
              <a:t>tekijälle jää / yritykselle siirtyy riittävät (nykyisen / suunnitellun toiminnan edellyttämät) oikeudet </a:t>
            </a:r>
          </a:p>
          <a:p>
            <a:pPr lvl="1"/>
            <a:r>
              <a:rPr lang="fi-FI" sz="1800" smtClean="0"/>
              <a:t>oikeuksien omistussuhteet ovat selkeät </a:t>
            </a:r>
          </a:p>
          <a:p>
            <a:pPr lvl="1"/>
            <a:r>
              <a:rPr lang="fi-FI" sz="1800" smtClean="0"/>
              <a:t>oikeudet ovat tarvittaessa siirrettävissä ja muunneltavissa</a:t>
            </a:r>
            <a:r>
              <a:rPr lang="fi-FI" smtClean="0"/>
              <a:t> </a:t>
            </a:r>
          </a:p>
          <a:p>
            <a:pPr lvl="1"/>
            <a:endParaRPr lang="fi-FI" smtClean="0"/>
          </a:p>
          <a:p>
            <a:r>
              <a:rPr lang="fi-FI" smtClean="0"/>
              <a:t>Oikeuksia hyödyntävän yrityksen on suojattava selustansa sopimuksin </a:t>
            </a:r>
          </a:p>
          <a:p>
            <a:pPr lvl="1"/>
            <a:r>
              <a:rPr lang="fi-FI" sz="1800" smtClean="0"/>
              <a:t>ankara vastuu &gt; indemnifikaatio-lausekkeet</a:t>
            </a:r>
          </a:p>
          <a:p>
            <a:pPr lvl="1"/>
            <a:r>
              <a:rPr lang="fi-FI" sz="1800" smtClean="0"/>
              <a:t>rajoitetut warrantit</a:t>
            </a: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11188" y="533400"/>
            <a:ext cx="8151812" cy="663575"/>
          </a:xfrm>
        </p:spPr>
        <p:txBody>
          <a:bodyPr/>
          <a:lstStyle/>
          <a:p>
            <a:r>
              <a:rPr lang="fi-FI" smtClean="0"/>
              <a:t>Salassapitosopimus</a:t>
            </a:r>
          </a:p>
        </p:txBody>
      </p:sp>
      <p:sp>
        <p:nvSpPr>
          <p:cNvPr id="18435" name="Rectangle 3"/>
          <p:cNvSpPr>
            <a:spLocks noGrp="1" noChangeArrowheads="1"/>
          </p:cNvSpPr>
          <p:nvPr>
            <p:ph type="body" idx="1"/>
          </p:nvPr>
        </p:nvSpPr>
        <p:spPr>
          <a:xfrm>
            <a:off x="601663" y="1557338"/>
            <a:ext cx="7947025" cy="4051300"/>
          </a:xfrm>
        </p:spPr>
        <p:txBody>
          <a:bodyPr/>
          <a:lstStyle/>
          <a:p>
            <a:r>
              <a:rPr lang="fi-FI" smtClean="0"/>
              <a:t>Salassapitosopimus, </a:t>
            </a:r>
            <a:r>
              <a:rPr lang="fi-FI" sz="1800" smtClean="0"/>
              <a:t>NDA</a:t>
            </a:r>
          </a:p>
          <a:p>
            <a:pPr lvl="1"/>
            <a:r>
              <a:rPr lang="fi-FI" sz="1800" smtClean="0"/>
              <a:t>suojaa yrityksen liikesalaisuudet ja luottamuksellisen tiedon</a:t>
            </a:r>
          </a:p>
          <a:p>
            <a:pPr lvl="2"/>
            <a:r>
              <a:rPr lang="fi-FI" sz="1600" smtClean="0"/>
              <a:t>myös laki suojaa, mutta ei kattavasti</a:t>
            </a:r>
          </a:p>
          <a:p>
            <a:pPr lvl="1"/>
            <a:r>
              <a:rPr lang="fi-FI" sz="1800" smtClean="0"/>
              <a:t>mahdollistaa neuvottelujen aloittamisen</a:t>
            </a:r>
          </a:p>
          <a:p>
            <a:pPr lvl="1"/>
            <a:endParaRPr lang="fi-FI" sz="1800" smtClean="0"/>
          </a:p>
          <a:p>
            <a:pPr lvl="1"/>
            <a:r>
              <a:rPr lang="fi-FI" sz="1800" smtClean="0"/>
              <a:t>NDA:n jälkeen luottamuksellista tietoa on käsiteltävä huolellisesti</a:t>
            </a:r>
          </a:p>
          <a:p>
            <a:pPr lvl="1"/>
            <a:endParaRPr lang="fi-FI" smtClean="0"/>
          </a:p>
          <a:p>
            <a:pPr lvl="1"/>
            <a:r>
              <a:rPr lang="fi-FI" sz="1800" smtClean="0"/>
              <a:t>Huomioitava mm. yksipuolisuus/molemminpuolisuus, luottamuksellisen tiedon määritelmä, ilmaisu-/käyttörajoitus, poikkeukset, kenelle saa luovuttaa, kesto ja sanktiot</a:t>
            </a:r>
          </a:p>
          <a:p>
            <a:pPr lvl="1">
              <a:buFontTx/>
              <a:buNone/>
            </a:pPr>
            <a:endParaRPr lang="fi-FI" sz="1800" smtClean="0"/>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Design">
  <a:themeElements>
    <a:clrScheme name="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fi-FI" sz="2000" b="0"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fi-FI" sz="2000" b="0" i="0" u="none" strike="noStrike" cap="none" normalizeH="0" baseline="0" smtClean="0">
            <a:ln>
              <a:noFill/>
            </a:ln>
            <a:solidFill>
              <a:schemeClr val="bg1"/>
            </a:solidFill>
            <a:effectLst/>
            <a:latin typeface="Arial" charset="0"/>
          </a:defRPr>
        </a:defPPr>
      </a:lstStyle>
    </a:lnDef>
  </a:objectDefaults>
  <a:extraClrSchemeLst>
    <a:extraClrScheme>
      <a:clrScheme name="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eem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eem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11651</TotalTime>
  <Words>1641</Words>
  <Application>Microsoft Office PowerPoint</Application>
  <PresentationFormat>Näytössä katseltava diaesitys (4:3)</PresentationFormat>
  <Paragraphs>291</Paragraphs>
  <Slides>29</Slides>
  <Notes>24</Notes>
  <HiddenSlides>0</HiddenSlides>
  <MMClips>0</MMClips>
  <ScaleCrop>false</ScaleCrop>
  <HeadingPairs>
    <vt:vector size="4" baseType="variant">
      <vt:variant>
        <vt:lpstr>Teema</vt:lpstr>
      </vt:variant>
      <vt:variant>
        <vt:i4>1</vt:i4>
      </vt:variant>
      <vt:variant>
        <vt:lpstr>Dian otsikot</vt:lpstr>
      </vt:variant>
      <vt:variant>
        <vt:i4>29</vt:i4>
      </vt:variant>
    </vt:vector>
  </HeadingPairs>
  <TitlesOfParts>
    <vt:vector size="30" baseType="lpstr">
      <vt:lpstr>Design</vt:lpstr>
      <vt:lpstr>Sopimukset</vt:lpstr>
      <vt:lpstr>Yleistä sopimuksista</vt:lpstr>
      <vt:lpstr>Sopimus käsitteenä</vt:lpstr>
      <vt:lpstr>Yleistä sopimuksista</vt:lpstr>
      <vt:lpstr>Sopimukset yrityksen työvälineenä</vt:lpstr>
      <vt:lpstr>Production Environment</vt:lpstr>
      <vt:lpstr>Sopimusten luokittelusta</vt:lpstr>
      <vt:lpstr> Immateriaalioikeudet sopimuksissa</vt:lpstr>
      <vt:lpstr>Salassapitosopimus</vt:lpstr>
      <vt:lpstr>Aie- ja esisopimus</vt:lpstr>
      <vt:lpstr>Tuotantosopimus (Julkaisusopimus)</vt:lpstr>
      <vt:lpstr>Dia 12</vt:lpstr>
      <vt:lpstr>Dia 13</vt:lpstr>
      <vt:lpstr>Tuotantosopimus</vt:lpstr>
      <vt:lpstr>Dia 15</vt:lpstr>
      <vt:lpstr>Tuotantosopimus</vt:lpstr>
      <vt:lpstr>Tuotantosopimus</vt:lpstr>
      <vt:lpstr>Tuotantosopimus</vt:lpstr>
      <vt:lpstr>Tuotantosopimus</vt:lpstr>
      <vt:lpstr>Dia 20</vt:lpstr>
      <vt:lpstr>Dia 21</vt:lpstr>
      <vt:lpstr>Tuotantosopimus</vt:lpstr>
      <vt:lpstr>Dia 23</vt:lpstr>
      <vt:lpstr>Tuotantosopimus</vt:lpstr>
      <vt:lpstr>Boiler Plates</vt:lpstr>
      <vt:lpstr>Kehityssopimus</vt:lpstr>
      <vt:lpstr>Käsikirjoitussopimus</vt:lpstr>
      <vt:lpstr>Esityssopimus</vt:lpstr>
      <vt:lpstr>Kiitos!</vt:lpstr>
    </vt:vector>
  </TitlesOfParts>
  <Company>Lexia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Lexia   General Presentation</dc:title>
  <dc:creator>markus.myhrberg</dc:creator>
  <cp:lastModifiedBy>Finnish</cp:lastModifiedBy>
  <cp:revision>217</cp:revision>
  <cp:lastPrinted>2004-04-21T20:43:07Z</cp:lastPrinted>
  <dcterms:created xsi:type="dcterms:W3CDTF">1999-02-02T20:43:44Z</dcterms:created>
  <dcterms:modified xsi:type="dcterms:W3CDTF">2011-03-17T13:32:38Z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lassification">
    <vt:lpwstr>Confidential &amp; Proprietary</vt:lpwstr>
  </property>
</Properties>
</file>