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7" r:id="rId2"/>
    <p:sldId id="293" r:id="rId3"/>
    <p:sldId id="292" r:id="rId4"/>
    <p:sldId id="291" r:id="rId5"/>
    <p:sldId id="269" r:id="rId6"/>
    <p:sldId id="270" r:id="rId7"/>
    <p:sldId id="271" r:id="rId8"/>
    <p:sldId id="275" r:id="rId9"/>
    <p:sldId id="278" r:id="rId10"/>
    <p:sldId id="272" r:id="rId11"/>
    <p:sldId id="277" r:id="rId12"/>
    <p:sldId id="307" r:id="rId13"/>
    <p:sldId id="303" r:id="rId14"/>
    <p:sldId id="308" r:id="rId15"/>
    <p:sldId id="287" r:id="rId16"/>
    <p:sldId id="286" r:id="rId17"/>
    <p:sldId id="285" r:id="rId18"/>
    <p:sldId id="284" r:id="rId19"/>
    <p:sldId id="283" r:id="rId20"/>
    <p:sldId id="282" r:id="rId21"/>
    <p:sldId id="294" r:id="rId22"/>
    <p:sldId id="290" r:id="rId23"/>
    <p:sldId id="289" r:id="rId24"/>
    <p:sldId id="281" r:id="rId25"/>
    <p:sldId id="298" r:id="rId26"/>
    <p:sldId id="306" r:id="rId27"/>
    <p:sldId id="280" r:id="rId28"/>
  </p:sldIdLst>
  <p:sldSz cx="9144000" cy="6858000" type="screen4x3"/>
  <p:notesSz cx="6669088" cy="9775825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700" autoAdjust="0"/>
  </p:normalViewPr>
  <p:slideViewPr>
    <p:cSldViewPr>
      <p:cViewPr varScale="1">
        <p:scale>
          <a:sx n="125" d="100"/>
          <a:sy n="125" d="100"/>
        </p:scale>
        <p:origin x="-1230" y="-96"/>
      </p:cViewPr>
      <p:guideLst>
        <p:guide orient="horz" pos="3793"/>
        <p:guide orient="horz" pos="1117"/>
        <p:guide orient="horz" pos="346"/>
        <p:guide orient="horz" pos="2568"/>
        <p:guide orient="horz" pos="4156"/>
        <p:guide orient="horz" pos="3884"/>
        <p:guide orient="horz" pos="1570"/>
        <p:guide pos="204"/>
        <p:guide pos="5556"/>
        <p:guide pos="431"/>
        <p:guide pos="4422"/>
        <p:guide pos="1247"/>
        <p:guide pos="3424"/>
        <p:guide pos="3356"/>
        <p:guide pos="45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096" y="-84"/>
      </p:cViewPr>
      <p:guideLst>
        <p:guide orient="horz" pos="3079"/>
        <p:guide pos="210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89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889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B0BBC629-DF44-481E-8726-25B44DA6DC35}" type="datetime1">
              <a:rPr lang="fi-FI"/>
              <a:pPr/>
              <a:t>12.5.2011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5288"/>
            <a:ext cx="2889250" cy="4889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GB"/>
              <a:t>Corinna Casi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285288"/>
            <a:ext cx="2889250" cy="4889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D205ED01-8D91-402F-8D1D-FB2C5306B7B5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89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889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1B154F8F-BC8D-4DBC-8D1E-11C1805E7B3D}" type="datetime1">
              <a:rPr lang="fi-FI"/>
              <a:pPr/>
              <a:t>12.5.2011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3425"/>
            <a:ext cx="4884738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643438"/>
            <a:ext cx="5335588" cy="439896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85288"/>
            <a:ext cx="2889250" cy="4889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GB"/>
              <a:t>Corinna Casi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285288"/>
            <a:ext cx="2889250" cy="4889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529A0928-AA1E-479B-8554-794591BBD0D3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7053F1A-2081-48B3-866E-779A80C9ED9A}" type="slidenum">
              <a:rPr lang="en-GB"/>
              <a:pPr/>
              <a:t>1</a:t>
            </a:fld>
            <a:endParaRPr lang="en-GB"/>
          </a:p>
        </p:txBody>
      </p:sp>
      <p:sp>
        <p:nvSpPr>
          <p:cNvPr id="1433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 txBox="1">
            <a:spLocks noGrp="1"/>
          </p:cNvSpPr>
          <p:nvPr/>
        </p:nvSpPr>
        <p:spPr bwMode="auto">
          <a:xfrm>
            <a:off x="3778250" y="9285288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BD06D48-3005-40B3-865F-DF6DEFF01B30}" type="slidenum">
              <a:rPr lang="en-GB" sz="800"/>
              <a:pPr algn="r"/>
              <a:t>1</a:t>
            </a:fld>
            <a:endParaRPr lang="en-GB" sz="800"/>
          </a:p>
        </p:txBody>
      </p:sp>
      <p:sp>
        <p:nvSpPr>
          <p:cNvPr id="14341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 smtClean="0"/>
              <a:t>Corinna Casi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3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 smtClean="0"/>
              <a:t>Corinna Casi</a:t>
            </a:r>
          </a:p>
        </p:txBody>
      </p:sp>
      <p:sp>
        <p:nvSpPr>
          <p:cNvPr id="25604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42B0329-5F54-4773-9D58-FEDE98A21BEC}" type="slidenum">
              <a:rPr lang="en-GB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2162175" cy="2027237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Box 51"/>
          <p:cNvSpPr txBox="1"/>
          <p:nvPr userDrawn="1"/>
        </p:nvSpPr>
        <p:spPr>
          <a:xfrm>
            <a:off x="6011863" y="6165850"/>
            <a:ext cx="1489075" cy="431800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>
                <a:solidFill>
                  <a:schemeClr val="tx2"/>
                </a:solidFill>
                <a:latin typeface="+mn-lt"/>
                <a:cs typeface="+mn-cs"/>
              </a:rPr>
              <a:t>www.helsinki.fi/yliopisto</a:t>
            </a:r>
          </a:p>
        </p:txBody>
      </p:sp>
      <p:pic>
        <p:nvPicPr>
          <p:cNvPr id="6" name="Picture 12" descr="FSE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203950"/>
            <a:ext cx="145415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2349499"/>
            <a:ext cx="7775576" cy="1871663"/>
          </a:xfrm>
        </p:spPr>
        <p:txBody>
          <a:bodyPr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4292600"/>
            <a:ext cx="7775576" cy="135097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D6B8F0-1CDE-485B-AE44-22FE2EBB9494}" type="datetime1">
              <a:rPr lang="fi-FI"/>
              <a:pPr/>
              <a:t>12.5.2011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FF36C-48A3-4D98-BDC9-1FA0B53787D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2162175" cy="2027237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Box 29"/>
          <p:cNvSpPr txBox="1"/>
          <p:nvPr userDrawn="1"/>
        </p:nvSpPr>
        <p:spPr>
          <a:xfrm>
            <a:off x="6011863" y="6165850"/>
            <a:ext cx="1489075" cy="431800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>
                <a:solidFill>
                  <a:schemeClr val="tx2"/>
                </a:solidFill>
                <a:latin typeface="+mn-lt"/>
                <a:cs typeface="+mn-cs"/>
              </a:rPr>
              <a:t>www.helsinki.fi/yliopisto</a:t>
            </a:r>
          </a:p>
        </p:txBody>
      </p:sp>
      <p:pic>
        <p:nvPicPr>
          <p:cNvPr id="6" name="Picture 12" descr="FSE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203950"/>
            <a:ext cx="145415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349499"/>
            <a:ext cx="7775574" cy="1871663"/>
          </a:xfrm>
        </p:spPr>
        <p:txBody>
          <a:bodyPr>
            <a:no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4292600"/>
            <a:ext cx="7775578" cy="1368425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0821B1-C7AF-46D6-81F6-4ADEA41186E8}" type="datetime1">
              <a:rPr lang="fi-FI"/>
              <a:pPr/>
              <a:t>12.5.2011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0804C-E8EF-4F35-A6C0-96A994D1660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6A6A16-8800-438B-AEAC-B7CE05971DAB}" type="datetime1">
              <a:rPr lang="fi-FI"/>
              <a:pPr/>
              <a:t>12.5.2011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272BE-552F-43D0-80B2-15B8E1733DD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8"/>
            <a:ext cx="3348038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2113" y="1989138"/>
            <a:ext cx="3348036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A504C8-E56B-408A-89FC-33C3263861A1}" type="datetime1">
              <a:rPr lang="fi-FI"/>
              <a:pPr/>
              <a:t>12.5.2011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FB255-D207-48D5-B54F-C80E923E632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AE6B53-636B-41FE-94C0-CCE72820BDF9}" type="datetime1">
              <a:rPr lang="fi-FI"/>
              <a:pPr/>
              <a:t>12.5.2011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BAF81-D484-4D01-8F19-28B2614D930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612" y="1989138"/>
            <a:ext cx="6840538" cy="51116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979613" y="2492375"/>
            <a:ext cx="6840537" cy="3529013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3AD56430-5186-4880-9D5C-20C50473460C}" type="datetime1">
              <a:rPr lang="fi-FI"/>
              <a:pPr/>
              <a:t>12.5.2011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72AB473B-DE32-4E2F-851D-D59472F6CD4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6"/>
            <a:ext cx="3348038" cy="4032251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5472113" y="1989138"/>
            <a:ext cx="3348037" cy="4032250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741A87B5-E233-4217-BCBD-6FECC95970BF}" type="datetime1">
              <a:rPr lang="fi-FI"/>
              <a:pPr/>
              <a:t>12.5.2011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786EA452-0219-48F6-B138-3D9B6E46131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2" y="4221162"/>
            <a:ext cx="6840537" cy="1800225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1979613" y="1989138"/>
            <a:ext cx="1584325" cy="431800"/>
          </a:xfrm>
        </p:spPr>
        <p:txBody>
          <a:bodyPr anchor="b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8"/>
          </p:nvPr>
        </p:nvSpPr>
        <p:spPr>
          <a:xfrm>
            <a:off x="3708400" y="1989138"/>
            <a:ext cx="1584325" cy="431800"/>
          </a:xfrm>
        </p:spPr>
        <p:txBody>
          <a:bodyPr anchor="b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9"/>
          </p:nvPr>
        </p:nvSpPr>
        <p:spPr>
          <a:xfrm>
            <a:off x="5435600" y="1989138"/>
            <a:ext cx="1584325" cy="431800"/>
          </a:xfrm>
        </p:spPr>
        <p:txBody>
          <a:bodyPr anchor="b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20"/>
          </p:nvPr>
        </p:nvSpPr>
        <p:spPr>
          <a:xfrm>
            <a:off x="7164388" y="1989138"/>
            <a:ext cx="1584325" cy="431800"/>
          </a:xfrm>
        </p:spPr>
        <p:txBody>
          <a:bodyPr anchor="b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21"/>
          </p:nvPr>
        </p:nvSpPr>
        <p:spPr>
          <a:xfrm>
            <a:off x="1979613" y="2492375"/>
            <a:ext cx="1584325" cy="1584325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2"/>
          </p:nvPr>
        </p:nvSpPr>
        <p:spPr>
          <a:xfrm>
            <a:off x="3708400" y="2492375"/>
            <a:ext cx="1584325" cy="1584325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3"/>
          </p:nvPr>
        </p:nvSpPr>
        <p:spPr>
          <a:xfrm>
            <a:off x="5435600" y="2492375"/>
            <a:ext cx="1584325" cy="1584325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24"/>
          </p:nvPr>
        </p:nvSpPr>
        <p:spPr>
          <a:xfrm>
            <a:off x="7164388" y="2492375"/>
            <a:ext cx="1584325" cy="1584325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fld id="{4CE682DF-A21B-48C7-9546-CE1D2FAB72BA}" type="datetime1">
              <a:rPr lang="fi-FI"/>
              <a:pPr/>
              <a:t>12.5.2011</a:t>
            </a:fld>
            <a:endParaRPr lang="en-GB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>
            <a:lvl1pPr>
              <a:defRPr/>
            </a:lvl1pPr>
          </a:lstStyle>
          <a:p>
            <a:fld id="{47AA5A37-2390-446E-A85D-95751BA01B3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1782763" cy="1671637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3" name="Picture 9" descr="FSE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203950"/>
            <a:ext cx="145415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9BC9A2-5EC8-4130-A34F-CFE11716E843}" type="datetime1">
              <a:rPr lang="fi-FI"/>
              <a:pPr/>
              <a:t>12.5.2011</a:t>
            </a:fld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86A63E-F533-4FF5-BA66-18C46FD5A93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979613" y="549275"/>
            <a:ext cx="6840537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79613" y="1989138"/>
            <a:ext cx="68405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38" y="6165850"/>
            <a:ext cx="887412" cy="4318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AD2424F-7B4D-4264-85D2-1F54124EC523}" type="datetime1">
              <a:rPr lang="fi-FI"/>
              <a:pPr/>
              <a:t>12.5.2011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3" y="6165850"/>
            <a:ext cx="2592387" cy="4318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2"/>
                </a:solidFill>
              </a:defRPr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0" y="6165850"/>
            <a:ext cx="431800" cy="4318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DC1B59C4-D904-4809-85DB-826903DB8D5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4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1782763" cy="1671637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" name="TextBox 18"/>
          <p:cNvSpPr txBox="1"/>
          <p:nvPr userDrawn="1"/>
        </p:nvSpPr>
        <p:spPr>
          <a:xfrm>
            <a:off x="6011863" y="6165850"/>
            <a:ext cx="1489075" cy="431800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>
                <a:solidFill>
                  <a:schemeClr val="tx2"/>
                </a:solidFill>
                <a:latin typeface="+mn-lt"/>
                <a:cs typeface="+mn-cs"/>
              </a:rPr>
              <a:t>www.helsinki.fi/yliopisto</a:t>
            </a:r>
          </a:p>
        </p:txBody>
      </p:sp>
      <p:sp>
        <p:nvSpPr>
          <p:cNvPr id="21" name="Line 16"/>
          <p:cNvSpPr>
            <a:spLocks noChangeShapeType="1"/>
          </p:cNvSpPr>
          <p:nvPr userDrawn="1"/>
        </p:nvSpPr>
        <p:spPr bwMode="auto">
          <a:xfrm flipV="1">
            <a:off x="1979613" y="1773238"/>
            <a:ext cx="684053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pic>
        <p:nvPicPr>
          <p:cNvPr id="1034" name="Picture 16" descr="FSE_RGB.png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3850" y="6203950"/>
            <a:ext cx="145415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60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ct val="0"/>
        </a:spcBef>
        <a:spcAft>
          <a:spcPts val="800"/>
        </a:spcAft>
        <a:buClr>
          <a:schemeClr val="accent1"/>
        </a:buClr>
        <a:buSzPct val="100000"/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74638" algn="l" rtl="0" eaLnBrk="0" fontAlgn="base" hangingPunct="0">
        <a:spcBef>
          <a:spcPct val="0"/>
        </a:spcBef>
        <a:spcAft>
          <a:spcPts val="800"/>
        </a:spcAft>
        <a:buClr>
          <a:schemeClr val="accent1"/>
        </a:buClr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265113" algn="l" rtl="0" eaLnBrk="0" fontAlgn="base" hangingPunct="0">
        <a:spcBef>
          <a:spcPct val="0"/>
        </a:spcBef>
        <a:spcAft>
          <a:spcPts val="800"/>
        </a:spcAft>
        <a:buFont typeface="Arial" charset="0"/>
        <a:buChar char="‒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73050" algn="l" rtl="0" eaLnBrk="0" fontAlgn="base" hangingPunct="0">
        <a:spcBef>
          <a:spcPct val="0"/>
        </a:spcBef>
        <a:spcAft>
          <a:spcPts val="800"/>
        </a:spcAft>
        <a:buFont typeface="Arial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5113" algn="l" rtl="0" eaLnBrk="0" fontAlgn="base" hangingPunct="0">
        <a:spcBef>
          <a:spcPct val="0"/>
        </a:spcBef>
        <a:spcAft>
          <a:spcPts val="800"/>
        </a:spcAft>
        <a:buFont typeface="Arial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913716-FB11-43FA-9A05-A3ECD78DD932}" type="slidenum">
              <a:rPr lang="en-GB"/>
              <a:pPr/>
              <a:t>1</a:t>
            </a:fld>
            <a:endParaRPr lang="en-GB"/>
          </a:p>
        </p:txBody>
      </p:sp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1835150" y="1125538"/>
            <a:ext cx="6624638" cy="1655762"/>
          </a:xfrm>
        </p:spPr>
        <p:txBody>
          <a:bodyPr/>
          <a:lstStyle/>
          <a:p>
            <a:pPr eaLnBrk="1" hangingPunct="1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What is </a:t>
            </a:r>
            <a:r>
              <a:rPr lang="en-US" sz="5400" i="1" dirty="0" smtClean="0">
                <a:latin typeface="Monotype Corsiva" pitchFamily="66" charset="0"/>
                <a:cs typeface="Times New Roman" pitchFamily="18" charset="0"/>
              </a:rPr>
              <a:t>Ethics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in Business ethics?</a:t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endParaRPr lang="en-GB" sz="4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684213" y="3249613"/>
            <a:ext cx="7775575" cy="17272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Corinna Casi </a:t>
            </a:r>
          </a:p>
          <a:p>
            <a:pPr eaLnBrk="1" hangingPunct="1">
              <a:lnSpc>
                <a:spcPct val="70000"/>
              </a:lnSpc>
            </a:pPr>
            <a:endParaRPr lang="en-US" sz="2800" b="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70000"/>
              </a:lnSpc>
            </a:pP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PhD student in Environmental Ethics</a:t>
            </a:r>
          </a:p>
          <a:p>
            <a:pPr eaLnBrk="1" hangingPunct="1">
              <a:lnSpc>
                <a:spcPct val="70000"/>
              </a:lnSpc>
            </a:pP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Faculty of Social Sciences, University of Helsinki</a:t>
            </a:r>
          </a:p>
          <a:p>
            <a:pPr eaLnBrk="1" hangingPunct="1">
              <a:lnSpc>
                <a:spcPct val="70000"/>
              </a:lnSpc>
            </a:pPr>
            <a:r>
              <a:rPr lang="fi-FI" sz="1800" dirty="0" smtClean="0">
                <a:latin typeface="Baskerville Old Face" pitchFamily="18" charset="0"/>
              </a:rPr>
              <a:t>corinna.casi@helsinki.fi</a:t>
            </a:r>
            <a:endParaRPr lang="en-GB" sz="1800" dirty="0" smtClean="0"/>
          </a:p>
        </p:txBody>
      </p:sp>
      <p:sp>
        <p:nvSpPr>
          <p:cNvPr id="13316" name="Slide Number Placeholder 5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87618F7A-FCCB-4D9E-9217-4FBB069C4B05}" type="slidenum">
              <a:rPr lang="en-GB" sz="900">
                <a:solidFill>
                  <a:schemeClr val="tx2"/>
                </a:solidFill>
              </a:rPr>
              <a:pPr algn="r"/>
              <a:t>1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2339975" y="5337175"/>
            <a:ext cx="5314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IPW, Metropolia Business School, Mon. 16</a:t>
            </a:r>
            <a:r>
              <a:rPr lang="en-US" baseline="3000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May 2011</a:t>
            </a:r>
          </a:p>
        </p:txBody>
      </p:sp>
      <p:pic>
        <p:nvPicPr>
          <p:cNvPr id="13318" name="Picture 2" descr="\\ATKK\home\c\casi\Documents\My Pictures\Univ. Helsinki general 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7513" y="0"/>
            <a:ext cx="21145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9FE83D5-B329-41AB-A6C7-E385F2D14451}" type="slidenum">
              <a:rPr lang="en-GB"/>
              <a:pPr/>
              <a:t>10</a:t>
            </a:fld>
            <a:endParaRPr lang="en-GB"/>
          </a:p>
        </p:txBody>
      </p:sp>
      <p:sp>
        <p:nvSpPr>
          <p:cNvPr id="20482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CE8A3BB9-2E04-418D-BBBA-69F3A309C811}" type="slidenum">
              <a:rPr lang="en-GB" sz="900">
                <a:solidFill>
                  <a:schemeClr val="tx2"/>
                </a:solidFill>
              </a:rPr>
              <a:pPr algn="r"/>
              <a:t>10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20483" name="Footer Placeholder 3"/>
          <p:cNvSpPr>
            <a:spLocks noGrp="1"/>
          </p:cNvSpPr>
          <p:nvPr>
            <p:ph type="ftr" sz="quarter" idx="12"/>
          </p:nvPr>
        </p:nvSpPr>
        <p:spPr bwMode="auto">
          <a:xfrm>
            <a:off x="2555875" y="6200775"/>
            <a:ext cx="2195513" cy="431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sz="1600"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rgbClr val="8C8A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Rectangle 4"/>
          <p:cNvSpPr>
            <a:spLocks noGrp="1"/>
          </p:cNvSpPr>
          <p:nvPr>
            <p:ph type="title" idx="4294967295"/>
          </p:nvPr>
        </p:nvSpPr>
        <p:spPr>
          <a:xfrm>
            <a:off x="1943100" y="333375"/>
            <a:ext cx="7200900" cy="1187450"/>
          </a:xfrm>
        </p:spPr>
        <p:txBody>
          <a:bodyPr/>
          <a:lstStyle/>
          <a:p>
            <a:pPr eaLnBrk="1" hangingPunct="1"/>
            <a:r>
              <a:rPr lang="en-GB" smtClean="0">
                <a:latin typeface="Times New Roman" pitchFamily="18" charset="0"/>
                <a:cs typeface="Times New Roman" pitchFamily="18" charset="0"/>
              </a:rPr>
              <a:t>The greatest good </a:t>
            </a:r>
            <a:r>
              <a:rPr lang="en-GB" b="0" smtClean="0">
                <a:latin typeface="Times New Roman" pitchFamily="18" charset="0"/>
                <a:cs typeface="Times New Roman" pitchFamily="18" charset="0"/>
              </a:rPr>
              <a:t>(pleasure/ happiness) </a:t>
            </a:r>
            <a:r>
              <a:rPr lang="en-GB" smtClean="0">
                <a:latin typeface="Times New Roman" pitchFamily="18" charset="0"/>
                <a:cs typeface="Times New Roman" pitchFamily="18" charset="0"/>
              </a:rPr>
              <a:t>for the greatest number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5" name="Rectangle 5"/>
          <p:cNvSpPr>
            <a:spLocks noGrp="1"/>
          </p:cNvSpPr>
          <p:nvPr>
            <p:ph idx="4294967295"/>
          </p:nvPr>
        </p:nvSpPr>
        <p:spPr>
          <a:xfrm>
            <a:off x="576263" y="1881188"/>
            <a:ext cx="7813675" cy="4068762"/>
          </a:xfrm>
        </p:spPr>
        <p:txBody>
          <a:bodyPr/>
          <a:lstStyle/>
          <a:p>
            <a:pPr eaLnBrk="1" hangingPunct="1">
              <a:spcAft>
                <a:spcPct val="0"/>
              </a:spcAft>
              <a:buFont typeface="Arial" charset="0"/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		Teleological ethics - Utilitarianism</a:t>
            </a:r>
          </a:p>
          <a:p>
            <a:pPr eaLnBrk="1" hangingPunct="1">
              <a:spcAft>
                <a:spcPct val="0"/>
              </a:spcAft>
              <a:buFont typeface="Arial" charset="0"/>
              <a:buNone/>
            </a:pP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ts val="600"/>
              </a:spcAft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search for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what is good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spcAft>
                <a:spcPts val="600"/>
              </a:spcAft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focuses on the consequences,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scope (=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telos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just" eaLnBrk="1" hangingPunct="1">
              <a:spcAft>
                <a:spcPts val="600"/>
              </a:spcAft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Jeremy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Bentham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’s (</a:t>
            </a:r>
            <a:r>
              <a:rPr lang="fi-FI" dirty="0" smtClean="0">
                <a:latin typeface="Times New Roman" pitchFamily="18" charset="0"/>
                <a:cs typeface="Times New Roman" pitchFamily="18" charset="0"/>
              </a:rPr>
              <a:t>1748 - 1832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):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ts val="600"/>
              </a:spcAft>
              <a:buFont typeface="Arial" charset="0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morally right are actions which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maximize pleasure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reduce pain. 	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Individualistic theory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  <a:buFont typeface="Arial" charset="0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economic terms, the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value of an action depends on the amount of utility generated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individuals seek to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maximize utility. </a:t>
            </a:r>
            <a:endParaRPr lang="fi-FI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6" name="Picture 2" descr="\\ATKK\home\c\casi\Documents\My Pictures\Business ethics conference\HAPPINESS UTILIT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1484313"/>
            <a:ext cx="20478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1E30DA-8A3E-42D5-9823-6E668B53DBE1}" type="slidenum">
              <a:rPr lang="en-GB"/>
              <a:pPr/>
              <a:t>11</a:t>
            </a:fld>
            <a:endParaRPr lang="en-GB"/>
          </a:p>
        </p:txBody>
      </p:sp>
      <p:sp>
        <p:nvSpPr>
          <p:cNvPr id="21506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9D323A27-4B1E-4BAD-BF2D-210C3460C2A8}" type="slidenum">
              <a:rPr lang="en-GB" sz="900">
                <a:solidFill>
                  <a:schemeClr val="tx2"/>
                </a:solidFill>
              </a:rPr>
              <a:pPr algn="r"/>
              <a:t>11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21507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1955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1509" name="Rectangle 5"/>
          <p:cNvSpPr>
            <a:spLocks noGrp="1"/>
          </p:cNvSpPr>
          <p:nvPr>
            <p:ph type="title" idx="4294967295"/>
          </p:nvPr>
        </p:nvSpPr>
        <p:spPr>
          <a:xfrm>
            <a:off x="1979613" y="549275"/>
            <a:ext cx="6840537" cy="827088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		Pluralism</a:t>
            </a:r>
          </a:p>
        </p:txBody>
      </p:sp>
      <p:sp>
        <p:nvSpPr>
          <p:cNvPr id="21510" name="Rectangle 6"/>
          <p:cNvSpPr>
            <a:spLocks noGrp="1"/>
          </p:cNvSpPr>
          <p:nvPr>
            <p:ph idx="4294967295"/>
          </p:nvPr>
        </p:nvSpPr>
        <p:spPr>
          <a:xfrm>
            <a:off x="3059113" y="1484313"/>
            <a:ext cx="5653087" cy="1836737"/>
          </a:xfrm>
        </p:spPr>
        <p:txBody>
          <a:bodyPr/>
          <a:lstStyle/>
          <a:p>
            <a:pPr marL="266700" lvl="1" indent="-266700" algn="just" eaLnBrk="1" hangingPunct="1">
              <a:buFont typeface="Arial" charset="0"/>
              <a:buNone/>
            </a:pP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				Alfred </a:t>
            </a:r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Ayer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, (1910-1989)</a:t>
            </a:r>
          </a:p>
          <a:p>
            <a:pPr marL="266700" lvl="1" indent="-266700" algn="just" eaLnBrk="1" hangingPunct="1"/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A moral claim represents just </a:t>
            </a:r>
            <a:r>
              <a:rPr lang="en-US" sz="2200" u="sng" smtClean="0">
                <a:latin typeface="Times New Roman" pitchFamily="18" charset="0"/>
                <a:cs typeface="Times New Roman" pitchFamily="18" charset="0"/>
              </a:rPr>
              <a:t>something I like or I do not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.           (ex. vegetarianism)   </a:t>
            </a:r>
          </a:p>
          <a:p>
            <a:pPr marL="266700" lvl="1" indent="-266700" algn="just" eaLnBrk="1" hangingPunct="1"/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subjectivism.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266700" lvl="1" indent="-266700" algn="just" eaLnBrk="1" hangingPunct="1">
              <a:buFont typeface="Arial" charset="0"/>
              <a:buNone/>
            </a:pP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marL="266700" lvl="1" indent="-266700" algn="just" eaLnBrk="1" hangingPunct="1">
              <a:buFont typeface="Arial" charset="0"/>
              <a:buNone/>
            </a:pP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mtClean="0"/>
          </a:p>
        </p:txBody>
      </p:sp>
      <p:pic>
        <p:nvPicPr>
          <p:cNvPr id="21511" name="Picture 3" descr="\\ATKK\home\c\casi\Documents\My Pictures\Business ethics conference\yes-and-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44675"/>
            <a:ext cx="24479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4" descr="\\ATKK\home\c\casi\Documents\My Pictures\Business ethics conference\circular dialogu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537012"/>
            <a:ext cx="3424238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3" name="TextBox 11"/>
          <p:cNvSpPr txBox="1">
            <a:spLocks noChangeArrowheads="1"/>
          </p:cNvSpPr>
          <p:nvPr/>
        </p:nvSpPr>
        <p:spPr bwMode="auto">
          <a:xfrm>
            <a:off x="287338" y="3968750"/>
            <a:ext cx="44291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lvl="1" indent="-266700" algn="just">
              <a:buFont typeface="Arial" charset="0"/>
              <a:buChar char="•"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Pluralism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foster the dialogue.</a:t>
            </a:r>
          </a:p>
          <a:p>
            <a:pPr marL="266700" lvl="1" indent="-266700" algn="just"/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266700" lvl="1" indent="-266700" algn="just">
              <a:buFont typeface="Arial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possibility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of finding one’s own morality.</a:t>
            </a:r>
            <a:endParaRPr lang="fi-FI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5EE44D7-4874-41E4-A8E1-BE477E58809A}" type="slidenum">
              <a:rPr lang="en-GB"/>
              <a:pPr/>
              <a:t>12</a:t>
            </a:fld>
            <a:endParaRPr lang="en-GB"/>
          </a:p>
        </p:txBody>
      </p:sp>
      <p:sp>
        <p:nvSpPr>
          <p:cNvPr id="22530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19B06C44-2627-4438-9511-3797CD52F021}" type="slidenum">
              <a:rPr lang="en-GB" sz="900">
                <a:solidFill>
                  <a:schemeClr val="tx2"/>
                </a:solidFill>
              </a:rPr>
              <a:pPr algn="r"/>
              <a:t>12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22531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1955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2533" name="Rectangle 5"/>
          <p:cNvSpPr>
            <a:spLocks noGrp="1"/>
          </p:cNvSpPr>
          <p:nvPr>
            <p:ph type="title" idx="4294967295"/>
          </p:nvPr>
        </p:nvSpPr>
        <p:spPr>
          <a:xfrm>
            <a:off x="1979613" y="441325"/>
            <a:ext cx="6840537" cy="719138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	   What is business?</a:t>
            </a:r>
          </a:p>
        </p:txBody>
      </p:sp>
      <p:sp>
        <p:nvSpPr>
          <p:cNvPr id="22534" name="Rectangle 6"/>
          <p:cNvSpPr>
            <a:spLocks noGrp="1"/>
          </p:cNvSpPr>
          <p:nvPr>
            <p:ph idx="4294967295"/>
          </p:nvPr>
        </p:nvSpPr>
        <p:spPr>
          <a:xfrm>
            <a:off x="2879725" y="1304925"/>
            <a:ext cx="5903913" cy="1620019"/>
          </a:xfrm>
        </p:spPr>
        <p:txBody>
          <a:bodyPr/>
          <a:lstStyle/>
          <a:p>
            <a:pPr algn="just" eaLnBrk="1" hangingPunct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refers to engagement or activity;</a:t>
            </a:r>
          </a:p>
          <a:p>
            <a:pPr algn="just" eaLnBrk="1" hangingPunct="1">
              <a:buFont typeface="Arial" charset="0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engagement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 a trade or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profession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from 15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cent.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5" name="Picture 2" descr="\\ATKK\home\c\casi\Documents\My Pictures\Business ethics conference\prof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338" y="1808163"/>
            <a:ext cx="2592387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3" descr="\\ATKK\home\c\casi\Documents\My Pictures\Business ethics conference\consequences of cusin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6276" y="2888940"/>
            <a:ext cx="1728788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Rectangle 10"/>
          <p:cNvSpPr>
            <a:spLocks noChangeArrowheads="1"/>
          </p:cNvSpPr>
          <p:nvPr/>
        </p:nvSpPr>
        <p:spPr bwMode="auto">
          <a:xfrm>
            <a:off x="468313" y="3968750"/>
            <a:ext cx="496728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“While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business lives under the discipline of profit, its 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consequences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 are often larger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than making of profit.”   </a:t>
            </a:r>
            <a:endParaRPr lang="fi-FI" sz="2400" dirty="0"/>
          </a:p>
        </p:txBody>
      </p:sp>
      <p:pic>
        <p:nvPicPr>
          <p:cNvPr id="22538" name="Picture 3" descr="\\ATKK\home\c\casi\Documents\My Pictures\Business ethics conference\thundu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60132" y="5049180"/>
            <a:ext cx="18367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481AC8A-ADC3-47E1-8E79-2C8140CDBD97}" type="slidenum">
              <a:rPr lang="en-GB"/>
              <a:pPr/>
              <a:t>13</a:t>
            </a:fld>
            <a:endParaRPr lang="en-GB"/>
          </a:p>
        </p:txBody>
      </p:sp>
      <p:sp>
        <p:nvSpPr>
          <p:cNvPr id="23554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01DA8C80-34BC-4374-A9F4-A265C3610FAC}" type="slidenum">
              <a:rPr lang="en-GB" sz="900">
                <a:solidFill>
                  <a:schemeClr val="tx2"/>
                </a:solidFill>
                <a:cs typeface="Times New Roman" pitchFamily="18" charset="0"/>
              </a:rPr>
              <a:pPr algn="r"/>
              <a:t>13</a:t>
            </a:fld>
            <a:endParaRPr lang="en-GB" sz="900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23555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13319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endParaRPr lang="en-GB" sz="1600">
              <a:solidFill>
                <a:srgbClr val="8C8A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-1306513" y="3033713"/>
            <a:ext cx="104505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3557" name="Rectangle 5"/>
          <p:cNvSpPr>
            <a:spLocks noGrp="1"/>
          </p:cNvSpPr>
          <p:nvPr>
            <p:ph type="title" idx="4294967295"/>
          </p:nvPr>
        </p:nvSpPr>
        <p:spPr>
          <a:xfrm>
            <a:off x="2411413" y="188913"/>
            <a:ext cx="6408737" cy="1079500"/>
          </a:xfrm>
        </p:spPr>
        <p:txBody>
          <a:bodyPr/>
          <a:lstStyle/>
          <a:p>
            <a:pPr algn="ctr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	Business ethics is part of 				Applied ethics</a:t>
            </a:r>
          </a:p>
        </p:txBody>
      </p:sp>
      <p:sp>
        <p:nvSpPr>
          <p:cNvPr id="23558" name="Rectangle 57"/>
          <p:cNvSpPr>
            <a:spLocks noChangeArrowheads="1"/>
          </p:cNvSpPr>
          <p:nvPr/>
        </p:nvSpPr>
        <p:spPr bwMode="auto">
          <a:xfrm>
            <a:off x="4176713" y="5732463"/>
            <a:ext cx="1403350" cy="6127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i-FI" sz="16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Professional  ethics</a:t>
            </a:r>
            <a:endParaRPr lang="fi-FI" sz="1600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3559" name="Rectangle 56"/>
          <p:cNvSpPr>
            <a:spLocks noChangeArrowheads="1"/>
          </p:cNvSpPr>
          <p:nvPr/>
        </p:nvSpPr>
        <p:spPr bwMode="auto">
          <a:xfrm>
            <a:off x="6011863" y="5589588"/>
            <a:ext cx="1260475" cy="298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i-FI" sz="16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Bioethics</a:t>
            </a:r>
            <a:endParaRPr lang="fi-FI" sz="1600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3560" name="Rectangle 54"/>
          <p:cNvSpPr>
            <a:spLocks noChangeArrowheads="1"/>
          </p:cNvSpPr>
          <p:nvPr/>
        </p:nvSpPr>
        <p:spPr bwMode="auto">
          <a:xfrm>
            <a:off x="1116013" y="5445125"/>
            <a:ext cx="2078037" cy="3111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i-FI" sz="16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Environmental ethics</a:t>
            </a:r>
            <a:endParaRPr lang="fi-FI" sz="1600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112" name="Oval 64"/>
          <p:cNvSpPr>
            <a:spLocks noChangeArrowheads="1"/>
          </p:cNvSpPr>
          <p:nvPr/>
        </p:nvSpPr>
        <p:spPr bwMode="auto">
          <a:xfrm>
            <a:off x="3024188" y="1412875"/>
            <a:ext cx="2178050" cy="635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fi-FI" sz="2200" b="1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Philosophy</a:t>
            </a:r>
            <a:endParaRPr lang="fi-FI" sz="900">
              <a:solidFill>
                <a:srgbClr val="FF0000"/>
              </a:solidFill>
              <a:ea typeface="SimSun" pitchFamily="2" charset="-122"/>
              <a:cs typeface="Times New Roman" pitchFamily="18" charset="0"/>
            </a:endParaRPr>
          </a:p>
          <a:p>
            <a:pPr eaLnBrk="0" hangingPunct="0"/>
            <a:endParaRPr lang="fi-FI">
              <a:solidFill>
                <a:schemeClr val="tx1"/>
              </a:solidFill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101" name="Oval 53"/>
          <p:cNvSpPr>
            <a:spLocks noChangeArrowheads="1"/>
          </p:cNvSpPr>
          <p:nvPr/>
        </p:nvSpPr>
        <p:spPr bwMode="auto">
          <a:xfrm>
            <a:off x="3671888" y="4473575"/>
            <a:ext cx="2463800" cy="6477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fi-FI" sz="2000" b="1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Applied ethics</a:t>
            </a:r>
            <a:endParaRPr lang="fi-FI">
              <a:solidFill>
                <a:srgbClr val="FF0000"/>
              </a:solidFill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3563" name="Rectangle 49"/>
          <p:cNvSpPr>
            <a:spLocks noChangeArrowheads="1"/>
          </p:cNvSpPr>
          <p:nvPr/>
        </p:nvSpPr>
        <p:spPr bwMode="auto">
          <a:xfrm>
            <a:off x="7272338" y="4833938"/>
            <a:ext cx="1331912" cy="574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fi-FI" sz="16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International ethics</a:t>
            </a:r>
            <a:endParaRPr lang="fi-FI" sz="1600">
              <a:ea typeface="SimSun" pitchFamily="2" charset="-122"/>
              <a:cs typeface="Times New Roman" pitchFamily="18" charset="0"/>
            </a:endParaRPr>
          </a:p>
        </p:txBody>
      </p:sp>
      <p:cxnSp>
        <p:nvCxnSpPr>
          <p:cNvPr id="23564" name="AutoShape 52"/>
          <p:cNvCxnSpPr>
            <a:cxnSpLocks noChangeShapeType="1"/>
          </p:cNvCxnSpPr>
          <p:nvPr/>
        </p:nvCxnSpPr>
        <p:spPr bwMode="auto">
          <a:xfrm flipH="1">
            <a:off x="2903538" y="4981575"/>
            <a:ext cx="768350" cy="63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3565" name="AutoShape 51"/>
          <p:cNvCxnSpPr>
            <a:cxnSpLocks noChangeShapeType="1"/>
          </p:cNvCxnSpPr>
          <p:nvPr/>
        </p:nvCxnSpPr>
        <p:spPr bwMode="auto">
          <a:xfrm flipH="1">
            <a:off x="3348038" y="5157788"/>
            <a:ext cx="611187" cy="3952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3566" name="AutoShape 50"/>
          <p:cNvCxnSpPr>
            <a:cxnSpLocks noChangeShapeType="1"/>
          </p:cNvCxnSpPr>
          <p:nvPr/>
        </p:nvCxnSpPr>
        <p:spPr bwMode="auto">
          <a:xfrm>
            <a:off x="6264275" y="4905375"/>
            <a:ext cx="936625" cy="2159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3567" name="Rectangle 7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68" name="Rectangle 7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i-FI"/>
              <a:t/>
            </a:r>
            <a:br>
              <a:rPr lang="fi-FI"/>
            </a:br>
            <a:endParaRPr lang="fi-FI"/>
          </a:p>
          <a:p>
            <a:pPr eaLnBrk="0" hangingPunct="0"/>
            <a:endParaRPr lang="fi-FI"/>
          </a:p>
        </p:txBody>
      </p:sp>
      <p:sp>
        <p:nvSpPr>
          <p:cNvPr id="23569" name="Rectangle 8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i-FI"/>
          </a:p>
          <a:p>
            <a:pPr eaLnBrk="0" hangingPunct="0"/>
            <a:r>
              <a:rPr lang="en-US" sz="900"/>
              <a:t>	</a:t>
            </a:r>
            <a:endParaRPr lang="fi-FI"/>
          </a:p>
          <a:p>
            <a:pPr eaLnBrk="0" hangingPunct="0"/>
            <a:endParaRPr lang="fi-FI"/>
          </a:p>
        </p:txBody>
      </p:sp>
      <p:sp>
        <p:nvSpPr>
          <p:cNvPr id="23570" name="Rectangle 8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i-FI" sz="900"/>
              <a:t/>
            </a:r>
            <a:br>
              <a:rPr lang="fi-FI" sz="900"/>
            </a:br>
            <a:endParaRPr lang="fi-FI"/>
          </a:p>
          <a:p>
            <a:pPr eaLnBrk="0" hangingPunct="0"/>
            <a:endParaRPr lang="fi-FI"/>
          </a:p>
        </p:txBody>
      </p:sp>
      <p:sp>
        <p:nvSpPr>
          <p:cNvPr id="23571" name="Rectangle 88"/>
          <p:cNvSpPr>
            <a:spLocks noChangeArrowheads="1"/>
          </p:cNvSpPr>
          <p:nvPr/>
        </p:nvSpPr>
        <p:spPr bwMode="auto">
          <a:xfrm>
            <a:off x="0" y="182563"/>
            <a:ext cx="30495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865438" algn="ctr"/>
              </a:tabLst>
            </a:pPr>
            <a:r>
              <a:rPr lang="en-US" sz="12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	</a:t>
            </a:r>
            <a:endParaRPr lang="fi-FI" sz="900">
              <a:ea typeface="SimSun" pitchFamily="2" charset="-122"/>
              <a:cs typeface="Times New Roman" pitchFamily="18" charset="0"/>
            </a:endParaRPr>
          </a:p>
          <a:p>
            <a:pPr eaLnBrk="0" hangingPunct="0">
              <a:tabLst>
                <a:tab pos="2865438" algn="ctr"/>
              </a:tabLst>
            </a:pPr>
            <a:endParaRPr lang="fi-FI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3572" name="Rectangle 89"/>
          <p:cNvSpPr>
            <a:spLocks noChangeArrowheads="1"/>
          </p:cNvSpPr>
          <p:nvPr/>
        </p:nvSpPr>
        <p:spPr bwMode="auto">
          <a:xfrm>
            <a:off x="2051050" y="2997200"/>
            <a:ext cx="1657350" cy="5762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fi-FI" sz="16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Philosophy of language</a:t>
            </a:r>
            <a:endParaRPr lang="fi-FI" sz="1600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3573" name="Rectangle 113"/>
          <p:cNvSpPr>
            <a:spLocks noChangeArrowheads="1"/>
          </p:cNvSpPr>
          <p:nvPr/>
        </p:nvSpPr>
        <p:spPr bwMode="auto">
          <a:xfrm>
            <a:off x="323850" y="2852738"/>
            <a:ext cx="1403350" cy="1162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6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Epistemology</a:t>
            </a:r>
            <a:r>
              <a:rPr lang="en-US" sz="12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fi-FI" sz="12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is concerned with the nature and scope of knowledge.</a:t>
            </a:r>
            <a:endParaRPr lang="fi-FI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3574" name="Rectangle 101"/>
          <p:cNvSpPr>
            <a:spLocks noChangeArrowheads="1"/>
          </p:cNvSpPr>
          <p:nvPr/>
        </p:nvSpPr>
        <p:spPr bwMode="auto">
          <a:xfrm>
            <a:off x="5148263" y="2673350"/>
            <a:ext cx="8636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i-FI" sz="16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Logic</a:t>
            </a:r>
            <a:endParaRPr lang="fi-FI" sz="1600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3575" name="Rectangle 90"/>
          <p:cNvSpPr>
            <a:spLocks noChangeArrowheads="1"/>
          </p:cNvSpPr>
          <p:nvPr/>
        </p:nvSpPr>
        <p:spPr bwMode="auto">
          <a:xfrm>
            <a:off x="6192838" y="2816225"/>
            <a:ext cx="1908175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fi-FI" sz="16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Philosophy of mind </a:t>
            </a:r>
            <a:r>
              <a:rPr lang="fi-FI" sz="12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mind/body</a:t>
            </a:r>
            <a:endParaRPr lang="fi-FI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3576" name="Rectangle 112"/>
          <p:cNvSpPr>
            <a:spLocks noChangeArrowheads="1"/>
          </p:cNvSpPr>
          <p:nvPr/>
        </p:nvSpPr>
        <p:spPr bwMode="auto">
          <a:xfrm>
            <a:off x="647700" y="1916113"/>
            <a:ext cx="1568450" cy="609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i-FI" sz="16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Political philosophy</a:t>
            </a:r>
            <a:r>
              <a:rPr lang="fi-FI" sz="12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endParaRPr lang="fi-FI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3577" name="Rectangle 111"/>
          <p:cNvSpPr>
            <a:spLocks noChangeArrowheads="1"/>
          </p:cNvSpPr>
          <p:nvPr/>
        </p:nvSpPr>
        <p:spPr bwMode="auto">
          <a:xfrm>
            <a:off x="6443663" y="1520825"/>
            <a:ext cx="2070100" cy="1035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i-FI" sz="16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Metaphysics </a:t>
            </a:r>
            <a:r>
              <a:rPr lang="fi-FI" sz="12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is the study of the nature of reality, including the relationship between mind and body.</a:t>
            </a:r>
            <a:endParaRPr lang="fi-FI">
              <a:ea typeface="SimSun" pitchFamily="2" charset="-122"/>
              <a:cs typeface="Times New Roman" pitchFamily="18" charset="0"/>
            </a:endParaRPr>
          </a:p>
        </p:txBody>
      </p:sp>
      <p:cxnSp>
        <p:nvCxnSpPr>
          <p:cNvPr id="23578" name="AutoShape 110"/>
          <p:cNvCxnSpPr>
            <a:cxnSpLocks noChangeShapeType="1"/>
          </p:cNvCxnSpPr>
          <p:nvPr/>
        </p:nvCxnSpPr>
        <p:spPr bwMode="auto">
          <a:xfrm flipH="1">
            <a:off x="3132138" y="2168525"/>
            <a:ext cx="287337" cy="7207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3579" name="AutoShape 109"/>
          <p:cNvCxnSpPr>
            <a:cxnSpLocks noChangeShapeType="1"/>
          </p:cNvCxnSpPr>
          <p:nvPr/>
        </p:nvCxnSpPr>
        <p:spPr bwMode="auto">
          <a:xfrm>
            <a:off x="4464050" y="2349500"/>
            <a:ext cx="46038" cy="7191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3580" name="AutoShape 108"/>
          <p:cNvCxnSpPr>
            <a:cxnSpLocks noChangeShapeType="1"/>
          </p:cNvCxnSpPr>
          <p:nvPr/>
        </p:nvCxnSpPr>
        <p:spPr bwMode="auto">
          <a:xfrm flipH="1">
            <a:off x="2339975" y="1881188"/>
            <a:ext cx="539750" cy="25241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3581" name="AutoShape 102"/>
          <p:cNvCxnSpPr>
            <a:cxnSpLocks noChangeShapeType="1"/>
          </p:cNvCxnSpPr>
          <p:nvPr/>
        </p:nvCxnSpPr>
        <p:spPr bwMode="auto">
          <a:xfrm flipH="1">
            <a:off x="1835150" y="2060575"/>
            <a:ext cx="1441450" cy="8636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3582" name="AutoShape 103"/>
          <p:cNvCxnSpPr>
            <a:cxnSpLocks noChangeShapeType="1"/>
          </p:cNvCxnSpPr>
          <p:nvPr/>
        </p:nvCxnSpPr>
        <p:spPr bwMode="auto">
          <a:xfrm>
            <a:off x="4572000" y="5229225"/>
            <a:ext cx="46038" cy="32861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3583" name="AutoShape 107"/>
          <p:cNvCxnSpPr>
            <a:cxnSpLocks noChangeShapeType="1"/>
          </p:cNvCxnSpPr>
          <p:nvPr/>
        </p:nvCxnSpPr>
        <p:spPr bwMode="auto">
          <a:xfrm>
            <a:off x="5580063" y="5192713"/>
            <a:ext cx="468312" cy="2889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3584" name="AutoShape 106"/>
          <p:cNvCxnSpPr>
            <a:cxnSpLocks noChangeShapeType="1"/>
          </p:cNvCxnSpPr>
          <p:nvPr/>
        </p:nvCxnSpPr>
        <p:spPr bwMode="auto">
          <a:xfrm>
            <a:off x="5472113" y="1773238"/>
            <a:ext cx="755650" cy="714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3585" name="AutoShape 105"/>
          <p:cNvCxnSpPr>
            <a:cxnSpLocks noChangeShapeType="1"/>
          </p:cNvCxnSpPr>
          <p:nvPr/>
        </p:nvCxnSpPr>
        <p:spPr bwMode="auto">
          <a:xfrm>
            <a:off x="5184775" y="2024063"/>
            <a:ext cx="993775" cy="70961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139" name="Oval 91"/>
          <p:cNvSpPr>
            <a:spLocks noChangeArrowheads="1"/>
          </p:cNvSpPr>
          <p:nvPr/>
        </p:nvSpPr>
        <p:spPr bwMode="auto">
          <a:xfrm>
            <a:off x="3995738" y="3141663"/>
            <a:ext cx="2054225" cy="83185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fi-FI" sz="120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Moral Philosophy or </a:t>
            </a:r>
            <a:r>
              <a:rPr lang="fi-FI" sz="2200" b="1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ethics</a:t>
            </a:r>
            <a:endParaRPr lang="fi-FI" sz="900">
              <a:solidFill>
                <a:srgbClr val="FF0000"/>
              </a:solidFill>
              <a:ea typeface="SimSun" pitchFamily="2" charset="-122"/>
              <a:cs typeface="Times New Roman" pitchFamily="18" charset="0"/>
            </a:endParaRPr>
          </a:p>
          <a:p>
            <a:pPr eaLnBrk="0" hangingPunct="0"/>
            <a:endParaRPr lang="fi-FI">
              <a:solidFill>
                <a:schemeClr val="tx1"/>
              </a:solidFill>
              <a:ea typeface="SimSun" pitchFamily="2" charset="-122"/>
              <a:cs typeface="Times New Roman" pitchFamily="18" charset="0"/>
            </a:endParaRPr>
          </a:p>
        </p:txBody>
      </p:sp>
      <p:cxnSp>
        <p:nvCxnSpPr>
          <p:cNvPr id="23587" name="AutoShape 97"/>
          <p:cNvCxnSpPr>
            <a:cxnSpLocks noChangeShapeType="1"/>
          </p:cNvCxnSpPr>
          <p:nvPr/>
        </p:nvCxnSpPr>
        <p:spPr bwMode="auto">
          <a:xfrm flipH="1">
            <a:off x="4572000" y="4041775"/>
            <a:ext cx="46038" cy="4318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3588" name="Rectangle 1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89" name="Rectangle 11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i-FI"/>
              <a:t/>
            </a:r>
            <a:br>
              <a:rPr lang="fi-FI"/>
            </a:br>
            <a:endParaRPr lang="fi-FI"/>
          </a:p>
          <a:p>
            <a:pPr eaLnBrk="0" hangingPunct="0"/>
            <a:endParaRPr lang="fi-FI"/>
          </a:p>
        </p:txBody>
      </p:sp>
      <p:sp>
        <p:nvSpPr>
          <p:cNvPr id="23590" name="Rectangle 12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i-FI"/>
          </a:p>
          <a:p>
            <a:pPr eaLnBrk="0" hangingPunct="0"/>
            <a:r>
              <a:rPr lang="en-US" sz="900"/>
              <a:t>	</a:t>
            </a:r>
            <a:endParaRPr lang="fi-FI"/>
          </a:p>
          <a:p>
            <a:pPr eaLnBrk="0" hangingPunct="0"/>
            <a:endParaRPr lang="fi-FI"/>
          </a:p>
        </p:txBody>
      </p:sp>
      <p:sp>
        <p:nvSpPr>
          <p:cNvPr id="23591" name="Rectangle 12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23592" name="AutoShape 106"/>
          <p:cNvCxnSpPr>
            <a:cxnSpLocks noChangeShapeType="1"/>
          </p:cNvCxnSpPr>
          <p:nvPr/>
        </p:nvCxnSpPr>
        <p:spPr bwMode="auto">
          <a:xfrm>
            <a:off x="4932363" y="2205038"/>
            <a:ext cx="287337" cy="3238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7" name="Oval 53"/>
          <p:cNvSpPr>
            <a:spLocks noChangeArrowheads="1"/>
          </p:cNvSpPr>
          <p:nvPr/>
        </p:nvSpPr>
        <p:spPr bwMode="auto">
          <a:xfrm>
            <a:off x="539750" y="4437063"/>
            <a:ext cx="2463800" cy="60325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fi-FI" sz="2000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Business ethics</a:t>
            </a:r>
            <a:endParaRPr lang="fi-FI">
              <a:solidFill>
                <a:srgbClr val="FF0000"/>
              </a:solidFill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CB55B91-A97B-4357-B8CF-6B04DB2274E3}" type="slidenum">
              <a:rPr lang="en-GB"/>
              <a:pPr/>
              <a:t>14</a:t>
            </a:fld>
            <a:endParaRPr lang="en-GB"/>
          </a:p>
        </p:txBody>
      </p:sp>
      <p:sp>
        <p:nvSpPr>
          <p:cNvPr id="24578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0C3C7041-C503-40EB-B7C5-E6BF74078C6E}" type="slidenum">
              <a:rPr lang="en-GB" sz="900">
                <a:solidFill>
                  <a:schemeClr val="tx2"/>
                </a:solidFill>
              </a:rPr>
              <a:pPr algn="r"/>
              <a:t>14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24579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1955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4581" name="Rectangle 5"/>
          <p:cNvSpPr>
            <a:spLocks noGrp="1"/>
          </p:cNvSpPr>
          <p:nvPr>
            <p:ph type="title" idx="4294967295"/>
          </p:nvPr>
        </p:nvSpPr>
        <p:spPr>
          <a:xfrm>
            <a:off x="1979613" y="441325"/>
            <a:ext cx="6840537" cy="719138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	Business ethics</a:t>
            </a:r>
          </a:p>
        </p:txBody>
      </p:sp>
      <p:sp>
        <p:nvSpPr>
          <p:cNvPr id="24582" name="Rectangle 10"/>
          <p:cNvSpPr>
            <a:spLocks noChangeArrowheads="1"/>
          </p:cNvSpPr>
          <p:nvPr/>
        </p:nvSpPr>
        <p:spPr bwMode="auto">
          <a:xfrm>
            <a:off x="468313" y="3465513"/>
            <a:ext cx="6659562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100" b="1">
                <a:latin typeface="Times New Roman" pitchFamily="18" charset="0"/>
                <a:cs typeface="Times New Roman" pitchFamily="18" charset="0"/>
              </a:rPr>
              <a:t>		</a:t>
            </a:r>
            <a:endParaRPr lang="fi-FI" sz="2100"/>
          </a:p>
        </p:txBody>
      </p:sp>
      <p:sp>
        <p:nvSpPr>
          <p:cNvPr id="24583" name="Rectangle 12"/>
          <p:cNvSpPr>
            <a:spLocks noChangeArrowheads="1"/>
          </p:cNvSpPr>
          <p:nvPr/>
        </p:nvSpPr>
        <p:spPr bwMode="auto">
          <a:xfrm>
            <a:off x="611188" y="1844675"/>
            <a:ext cx="7705725" cy="3947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just">
              <a:spcAft>
                <a:spcPts val="300"/>
              </a:spcAft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- Business ethics (BE) emerged as an academic discipline in the 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1970s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900" b="1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spcAft>
                <a:spcPts val="300"/>
              </a:spcAft>
            </a:pPr>
            <a:endParaRPr lang="en-US" sz="19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300"/>
              </a:spcAft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Many topics fall into BE :</a:t>
            </a:r>
          </a:p>
          <a:p>
            <a:pPr lvl="1" algn="just">
              <a:spcAft>
                <a:spcPts val="300"/>
              </a:spcAft>
              <a:buFont typeface="Arial" charset="0"/>
              <a:buChar char="•"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 hiring and firing of the employees;</a:t>
            </a:r>
          </a:p>
          <a:p>
            <a:pPr lvl="1" algn="just">
              <a:spcAft>
                <a:spcPts val="300"/>
              </a:spcAft>
              <a:buFont typeface="Arial" charset="0"/>
              <a:buChar char="•"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 Ethics of sales and marketing; </a:t>
            </a:r>
          </a:p>
          <a:p>
            <a:pPr lvl="1" algn="just">
              <a:spcAft>
                <a:spcPts val="300"/>
              </a:spcAft>
              <a:buFont typeface="Arial" charset="0"/>
              <a:buChar char="•"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 Emission Trading and carbon credits;</a:t>
            </a:r>
          </a:p>
          <a:p>
            <a:pPr lvl="1" algn="just">
              <a:spcAft>
                <a:spcPts val="300"/>
              </a:spcAft>
              <a:buFont typeface="Arial" charset="0"/>
              <a:buChar char="•"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 Corporate ethics policies; </a:t>
            </a:r>
          </a:p>
          <a:p>
            <a:pPr lvl="1" algn="just">
              <a:spcAft>
                <a:spcPts val="300"/>
              </a:spcAft>
              <a:buFont typeface="Arial" charset="0"/>
              <a:buChar char="•"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 ethical problems arising out of new technologies: genetically modified food, mobile phone radiation and health;</a:t>
            </a:r>
            <a:endParaRPr lang="fi-FI" sz="1900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spcAft>
                <a:spcPts val="300"/>
              </a:spcAft>
              <a:buFont typeface="Arial" charset="0"/>
              <a:buChar char="•"/>
            </a:pPr>
            <a:r>
              <a:rPr lang="fi-FI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distributive 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consequences of economic actions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900" u="sng" dirty="0">
                <a:latin typeface="Times New Roman" pitchFamily="18" charset="0"/>
                <a:cs typeface="Times New Roman" pitchFamily="18" charset="0"/>
              </a:rPr>
              <a:t>who gains and who loses from economic activity? Is the resultant distribution fair or just?</a:t>
            </a:r>
          </a:p>
          <a:p>
            <a:pPr lvl="1" algn="just">
              <a:spcAft>
                <a:spcPts val="300"/>
              </a:spcAft>
              <a:buFont typeface="Arial" charset="0"/>
              <a:buChar char="•"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 Product testing ethics: animal rights and animal testing.</a:t>
            </a:r>
          </a:p>
        </p:txBody>
      </p:sp>
      <p:pic>
        <p:nvPicPr>
          <p:cNvPr id="24584" name="Picture 3" descr="\\ATKK\home\c\casi\Documents\My Pictures\Business ethics conference\gentically modifie fo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2636838"/>
            <a:ext cx="2195513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ACE0B39-D808-47A4-8EA9-6B40F4FA383F}" type="slidenum">
              <a:rPr lang="en-GB"/>
              <a:pPr/>
              <a:t>15</a:t>
            </a:fld>
            <a:endParaRPr lang="en-GB"/>
          </a:p>
        </p:txBody>
      </p:sp>
      <p:sp>
        <p:nvSpPr>
          <p:cNvPr id="26626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6B841A46-FB3F-4E62-9F81-11B5FAC85736}" type="slidenum">
              <a:rPr lang="en-GB" sz="900">
                <a:solidFill>
                  <a:schemeClr val="tx2"/>
                </a:solidFill>
              </a:rPr>
              <a:pPr algn="r"/>
              <a:t>15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26627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0526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85763" y="2447925"/>
            <a:ext cx="10450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6629" name="Rectangle 5"/>
          <p:cNvSpPr>
            <a:spLocks noGrp="1"/>
          </p:cNvSpPr>
          <p:nvPr>
            <p:ph type="title" idx="4294967295"/>
          </p:nvPr>
        </p:nvSpPr>
        <p:spPr>
          <a:xfrm>
            <a:off x="1979613" y="260350"/>
            <a:ext cx="7056437" cy="1189038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What can philosophy say in Business Ethics?             	       1/2</a:t>
            </a:r>
            <a:r>
              <a:rPr lang="fi-FI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i-FI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/>
          </a:p>
        </p:txBody>
      </p:sp>
      <p:sp>
        <p:nvSpPr>
          <p:cNvPr id="26630" name="Rectangle 6"/>
          <p:cNvSpPr>
            <a:spLocks noGrp="1"/>
          </p:cNvSpPr>
          <p:nvPr>
            <p:ph idx="4294967295"/>
          </p:nvPr>
        </p:nvSpPr>
        <p:spPr>
          <a:xfrm>
            <a:off x="250825" y="3752850"/>
            <a:ext cx="8533643" cy="2376488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Philosophy can show you the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theory behind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clarify misunderstandings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buFont typeface="Arial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Ex. </a:t>
            </a:r>
            <a:r>
              <a:rPr lang="fi-FI" sz="2000" dirty="0" smtClean="0">
                <a:latin typeface="Times New Roman" pitchFamily="18" charset="0"/>
                <a:cs typeface="Times New Roman" pitchFamily="18" charset="0"/>
              </a:rPr>
              <a:t>4 social </a:t>
            </a:r>
            <a:r>
              <a:rPr lang="fi-FI" sz="2000" dirty="0" err="1" smtClean="0">
                <a:latin typeface="Times New Roman" pitchFamily="18" charset="0"/>
                <a:cs typeface="Times New Roman" pitchFamily="18" charset="0"/>
              </a:rPr>
              <a:t>styles</a:t>
            </a:r>
            <a:r>
              <a:rPr lang="fi-FI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Amiable person cares about relationships (humans); analytical (thinking        philosophical) driver (fact          “anti-philosophical”) and expressive (change idea rapidly; needs person approval 	not big importance to moral values).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dirty="0" smtClean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655676" y="5049180"/>
            <a:ext cx="43180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472100" y="5013176"/>
            <a:ext cx="43180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156176" y="5301208"/>
            <a:ext cx="360362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4" name="TextBox 14"/>
          <p:cNvSpPr txBox="1">
            <a:spLocks noChangeArrowheads="1"/>
          </p:cNvSpPr>
          <p:nvPr/>
        </p:nvSpPr>
        <p:spPr bwMode="auto">
          <a:xfrm>
            <a:off x="250825" y="1916113"/>
            <a:ext cx="648176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The aid of philosophy in business is underestimated,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philosophy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is all around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(ex. utilitarian theory; Nussbaum’s capability approach is a paradigm for policy debates)  </a:t>
            </a:r>
            <a:endParaRPr lang="fi-FI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5" name="Picture 2" descr="\\ATKK\home\c\casi\Documents\My Pictures\Business ethics conference\oout of the bo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1975" y="1592263"/>
            <a:ext cx="1836738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8DFF6C5-3571-4C1F-826C-140664F4FF97}" type="slidenum">
              <a:rPr lang="en-GB"/>
              <a:pPr/>
              <a:t>16</a:t>
            </a:fld>
            <a:endParaRPr lang="en-GB"/>
          </a:p>
        </p:txBody>
      </p:sp>
      <p:sp>
        <p:nvSpPr>
          <p:cNvPr id="27650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08E378FA-84BA-4D00-9BA8-615090E4FE1D}" type="slidenum">
              <a:rPr lang="en-GB" sz="900">
                <a:solidFill>
                  <a:schemeClr val="tx2"/>
                </a:solidFill>
              </a:rPr>
              <a:pPr algn="r"/>
              <a:t>16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27651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1240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7653" name="Rectangle 5"/>
          <p:cNvSpPr>
            <a:spLocks noGrp="1"/>
          </p:cNvSpPr>
          <p:nvPr>
            <p:ph type="title" idx="4294967295"/>
          </p:nvPr>
        </p:nvSpPr>
        <p:spPr>
          <a:xfrm>
            <a:off x="2051050" y="549275"/>
            <a:ext cx="6697663" cy="1150938"/>
          </a:xfrm>
        </p:spPr>
        <p:txBody>
          <a:bodyPr/>
          <a:lstStyle/>
          <a:p>
            <a:pPr eaLnBrk="1" hangingPunct="1"/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What can philosophy say in Business Ethics? 					2/2</a:t>
            </a:r>
            <a:endParaRPr lang="en-US" smtClean="0"/>
          </a:p>
        </p:txBody>
      </p:sp>
      <p:sp>
        <p:nvSpPr>
          <p:cNvPr id="27654" name="Rectangle 6"/>
          <p:cNvSpPr>
            <a:spLocks noGrp="1"/>
          </p:cNvSpPr>
          <p:nvPr>
            <p:ph idx="4294967295"/>
          </p:nvPr>
        </p:nvSpPr>
        <p:spPr>
          <a:xfrm>
            <a:off x="142875" y="3357563"/>
            <a:ext cx="8353425" cy="2735262"/>
          </a:xfrm>
        </p:spPr>
        <p:txBody>
          <a:bodyPr/>
          <a:lstStyle/>
          <a:p>
            <a:pPr eaLnBrk="1" hangingPunct="1"/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It can show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alternatives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fi-FI" sz="21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lvl="2" algn="just" eaLnBrk="1" hangingPunct="1">
              <a:spcAft>
                <a:spcPts val="1200"/>
              </a:spcAft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Negative sides on “Maximization of the utility of the greatest number” (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IPhone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&amp; radiations): what about the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minority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? What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majority is wrong?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(Nazism);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and if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majority destroys the environment? (something that we all need).</a:t>
            </a:r>
          </a:p>
          <a:p>
            <a:pPr lvl="2" algn="just" eaLnBrk="1" hangingPunct="1">
              <a:spcAft>
                <a:spcPts val="1200"/>
              </a:spcAft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Ex. In business the “maximization of profits” is </a:t>
            </a:r>
            <a:r>
              <a:rPr lang="en-US" sz="2100" u="sng" dirty="0" smtClean="0">
                <a:latin typeface="Times New Roman" pitchFamily="18" charset="0"/>
                <a:cs typeface="Times New Roman" pitchFamily="18" charset="0"/>
              </a:rPr>
              <a:t>not the only viable solution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.   	(ex. Deontological approach).</a:t>
            </a:r>
            <a:endParaRPr lang="fi-FI" sz="21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dirty="0" smtClean="0"/>
          </a:p>
        </p:txBody>
      </p:sp>
      <p:sp>
        <p:nvSpPr>
          <p:cNvPr id="27655" name="TextBox 7"/>
          <p:cNvSpPr txBox="1">
            <a:spLocks noChangeArrowheads="1"/>
          </p:cNvSpPr>
          <p:nvPr/>
        </p:nvSpPr>
        <p:spPr bwMode="auto">
          <a:xfrm>
            <a:off x="287338" y="2060575"/>
            <a:ext cx="565308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shows the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issue from </a:t>
            </a:r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another perspective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	(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ex. Carbon emission trading)</a:t>
            </a:r>
            <a:endParaRPr lang="fi-FI" sz="2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6" name="Picture 3" descr="\\ATKK\home\c\casi\Documents\My Pictures\Business ethics conference\3carb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0175" y="1592263"/>
            <a:ext cx="1979613" cy="196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6F53809-BE96-45EA-B862-43D0B114F308}" type="slidenum">
              <a:rPr lang="en-GB"/>
              <a:pPr/>
              <a:t>17</a:t>
            </a:fld>
            <a:endParaRPr lang="en-GB"/>
          </a:p>
        </p:txBody>
      </p:sp>
      <p:sp>
        <p:nvSpPr>
          <p:cNvPr id="28674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D4FD102B-01B8-4CCB-86F9-963AD757ADA6}" type="slidenum">
              <a:rPr lang="en-GB" sz="900">
                <a:solidFill>
                  <a:schemeClr val="tx2"/>
                </a:solidFill>
              </a:rPr>
              <a:pPr algn="r"/>
              <a:t>17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28675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0526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8677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Why discussion in business ethics is necessary?</a:t>
            </a:r>
            <a:r>
              <a:rPr lang="fi-FI" smtClean="0"/>
              <a:t/>
            </a:r>
            <a:br>
              <a:rPr lang="fi-FI" smtClean="0"/>
            </a:br>
            <a:endParaRPr lang="en-US" smtClean="0"/>
          </a:p>
        </p:txBody>
      </p:sp>
      <p:sp>
        <p:nvSpPr>
          <p:cNvPr id="28678" name="Rectangle 6"/>
          <p:cNvSpPr>
            <a:spLocks noGrp="1"/>
          </p:cNvSpPr>
          <p:nvPr>
            <p:ph idx="4294967295"/>
          </p:nvPr>
        </p:nvSpPr>
        <p:spPr>
          <a:xfrm>
            <a:off x="539750" y="2276475"/>
            <a:ext cx="6840538" cy="2232025"/>
          </a:xfrm>
        </p:spPr>
        <p:txBody>
          <a:bodyPr/>
          <a:lstStyle/>
          <a:p>
            <a:pPr algn="just" eaLnBrk="1" hangingPunct="1">
              <a:spcAft>
                <a:spcPts val="600"/>
              </a:spcAft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Because we deal, directly or indirectly, with </a:t>
            </a:r>
          </a:p>
          <a:p>
            <a:pPr algn="just" eaLnBrk="1" hangingPunct="1">
              <a:spcAft>
                <a:spcPts val="600"/>
              </a:spcAft>
              <a:buFont typeface="Arial" charset="0"/>
              <a:buNone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   “what is </a:t>
            </a: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other from you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which can be: </a:t>
            </a:r>
          </a:p>
          <a:p>
            <a:pPr algn="just" eaLnBrk="1" hangingPunct="1">
              <a:spcAft>
                <a:spcPts val="600"/>
              </a:spcAft>
              <a:buFont typeface="Arial" charset="0"/>
              <a:buNone/>
            </a:pP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ts val="600"/>
              </a:spcAft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(colleagues, competitors, clients, etc) and </a:t>
            </a:r>
            <a:r>
              <a:rPr lang="en-US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we </a:t>
            </a:r>
            <a:r>
              <a:rPr lang="en-US" u="sng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cannot treat people as mere lifeless objects</a:t>
            </a:r>
            <a:r>
              <a:rPr lang="en-US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endParaRPr lang="en-US" smtClean="0"/>
          </a:p>
        </p:txBody>
      </p:sp>
      <p:pic>
        <p:nvPicPr>
          <p:cNvPr id="28679" name="Picture 2" descr="\\ATKK\home\c\casi\Documents\My Pictures\Business ethics conference\what is other than 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3913" y="1233488"/>
            <a:ext cx="293528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Rectangle 9"/>
          <p:cNvSpPr>
            <a:spLocks noChangeArrowheads="1"/>
          </p:cNvSpPr>
          <p:nvPr/>
        </p:nvSpPr>
        <p:spPr bwMode="auto">
          <a:xfrm>
            <a:off x="539750" y="4437063"/>
            <a:ext cx="550862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environment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(and it turns to influence humans)</a:t>
            </a:r>
          </a:p>
          <a:p>
            <a:pPr algn="just">
              <a:buFont typeface="Arial" charset="0"/>
              <a:buChar char="•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In business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200" dirty="0" smtClean="0">
                <a:latin typeface="Times New Roman" pitchFamily="18" charset="0"/>
                <a:ea typeface="SimSun" pitchFamily="2" charset="-122"/>
              </a:rPr>
              <a:t>is </a:t>
            </a:r>
            <a:r>
              <a:rPr lang="en-US" sz="2200" dirty="0">
                <a:latin typeface="Times New Roman" pitchFamily="18" charset="0"/>
                <a:ea typeface="SimSun" pitchFamily="2" charset="-122"/>
              </a:rPr>
              <a:t>the “</a:t>
            </a:r>
            <a:r>
              <a:rPr lang="en-US" sz="2200" u="sng" dirty="0">
                <a:latin typeface="Times New Roman" pitchFamily="18" charset="0"/>
                <a:ea typeface="SimSun" pitchFamily="2" charset="-122"/>
              </a:rPr>
              <a:t>silent stakeholder</a:t>
            </a:r>
            <a:r>
              <a:rPr lang="en-US" sz="2200" dirty="0">
                <a:latin typeface="Times New Roman" pitchFamily="18" charset="0"/>
                <a:ea typeface="SimSun" pitchFamily="2" charset="-122"/>
              </a:rPr>
              <a:t>”</a:t>
            </a:r>
            <a:endParaRPr lang="fi-FI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81" name="Picture 3" descr="\\ATKK\home\c\casi\Documents\My Pictures\Business ethics conference\environment other than 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0175" y="4508500"/>
            <a:ext cx="2398713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22E4D12-10D6-40DB-97C9-B531DE74FF8A}" type="slidenum">
              <a:rPr lang="en-GB"/>
              <a:pPr/>
              <a:t>18</a:t>
            </a:fld>
            <a:endParaRPr lang="en-GB"/>
          </a:p>
        </p:txBody>
      </p:sp>
      <p:sp>
        <p:nvSpPr>
          <p:cNvPr id="29698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44043C31-D4EE-4C34-9BA7-C0C60DC56DBC}" type="slidenum">
              <a:rPr lang="en-GB" sz="900">
                <a:solidFill>
                  <a:schemeClr val="tx2"/>
                </a:solidFill>
              </a:rPr>
              <a:pPr algn="r"/>
              <a:t>18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29699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2685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9701" name="Rectangle 5"/>
          <p:cNvSpPr>
            <a:spLocks noGrp="1"/>
          </p:cNvSpPr>
          <p:nvPr>
            <p:ph type="title" idx="4294967295"/>
          </p:nvPr>
        </p:nvSpPr>
        <p:spPr>
          <a:xfrm>
            <a:off x="2087563" y="549275"/>
            <a:ext cx="6732587" cy="1150938"/>
          </a:xfrm>
        </p:spPr>
        <p:txBody>
          <a:bodyPr/>
          <a:lstStyle/>
          <a:p>
            <a:pPr eaLnBrk="1" hangingPunct="1"/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“Man is by nature a political animal” </a:t>
            </a:r>
            <a:r>
              <a:rPr lang="en-US" sz="3600" b="0" smtClean="0">
                <a:latin typeface="Times New Roman" pitchFamily="18" charset="0"/>
                <a:cs typeface="Times New Roman" pitchFamily="18" charset="0"/>
              </a:rPr>
              <a:t> 					Aristotle</a:t>
            </a:r>
            <a:r>
              <a:rPr lang="en-US" sz="3600" u="sng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/>
            </a:r>
            <a:br>
              <a:rPr lang="en-US" sz="3600" u="sng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r>
              <a:rPr lang="en-US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mtClean="0">
                <a:latin typeface="Times New Roman" pitchFamily="18" charset="0"/>
                <a:cs typeface="Times New Roman" pitchFamily="18" charset="0"/>
              </a:rPr>
            </a:br>
            <a:endParaRPr lang="en-US" smtClean="0"/>
          </a:p>
        </p:txBody>
      </p:sp>
      <p:sp>
        <p:nvSpPr>
          <p:cNvPr id="29702" name="Rectangle 6"/>
          <p:cNvSpPr>
            <a:spLocks noGrp="1"/>
          </p:cNvSpPr>
          <p:nvPr>
            <p:ph idx="4294967295"/>
          </p:nvPr>
        </p:nvSpPr>
        <p:spPr>
          <a:xfrm>
            <a:off x="3240088" y="2781300"/>
            <a:ext cx="5508625" cy="3384550"/>
          </a:xfrm>
        </p:spPr>
        <p:txBody>
          <a:bodyPr/>
          <a:lstStyle/>
          <a:p>
            <a:pPr algn="just" eaLnBrk="1" hangingPunct="1">
              <a:spcAft>
                <a:spcPct val="0"/>
              </a:spcAft>
              <a:buFont typeface="Arial" charset="0"/>
              <a:buNone/>
            </a:pPr>
            <a:endParaRPr lang="en-US" u="sng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just" eaLnBrk="1" hangingPunct="1"/>
            <a:r>
              <a:rPr lang="en-US" b="1" u="sng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moral behavior</a:t>
            </a:r>
            <a:r>
              <a:rPr lang="en-US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takes place </a:t>
            </a:r>
            <a:r>
              <a:rPr lang="en-US" u="sng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within a </a:t>
            </a:r>
            <a:r>
              <a:rPr lang="en-US" b="1" u="sng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social context</a:t>
            </a:r>
            <a:r>
              <a:rPr lang="en-US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</a:p>
          <a:p>
            <a:pPr algn="just" eaLnBrk="1" hangingPunct="1">
              <a:buFont typeface="Arial" charset="0"/>
              <a:buNone/>
            </a:pPr>
            <a:endParaRPr lang="en-US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“</a:t>
            </a:r>
            <a:r>
              <a:rPr lang="en-US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Ethics is the responsibility for the other person</a:t>
            </a:r>
            <a:r>
              <a:rPr lang="en-US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”	E. </a:t>
            </a:r>
            <a:r>
              <a:rPr lang="en-US" dirty="0" err="1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Levinas</a:t>
            </a:r>
            <a:r>
              <a:rPr lang="en-US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(</a:t>
            </a:r>
            <a:r>
              <a:rPr lang="fi-FI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1906 – 1995</a:t>
            </a:r>
            <a:r>
              <a:rPr lang="en-US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) </a:t>
            </a:r>
          </a:p>
          <a:p>
            <a:pPr algn="just" eaLnBrk="1" hangingPunct="1">
              <a:buFont typeface="Arial" charset="0"/>
              <a:buNone/>
            </a:pPr>
            <a:endParaRPr lang="en-US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just" eaLnBrk="1" hangingPunct="1"/>
            <a:r>
              <a:rPr lang="en-US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Ethical theory is connected to </a:t>
            </a:r>
            <a:r>
              <a:rPr lang="en-US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actions.</a:t>
            </a:r>
            <a:endParaRPr lang="en-US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2159000" y="2241550"/>
            <a:ext cx="65897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9704" name="Picture 3" descr="\\ATKK\home\c\casi\Documents\My Pictures\Business ethics conference\Society of '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105150"/>
            <a:ext cx="26193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971550" y="2384425"/>
            <a:ext cx="55451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n-US" sz="22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</a:t>
            </a:r>
            <a:r>
              <a:rPr lang="en-US" sz="2200" u="sng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Individuals are socially embedded </a:t>
            </a:r>
            <a:r>
              <a:rPr lang="en-US" sz="22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beings.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DE88772-BA30-4226-B07C-44811C0BA8AA}" type="slidenum">
              <a:rPr lang="en-GB"/>
              <a:pPr/>
              <a:t>19</a:t>
            </a:fld>
            <a:endParaRPr lang="en-GB"/>
          </a:p>
        </p:txBody>
      </p:sp>
      <p:sp>
        <p:nvSpPr>
          <p:cNvPr id="30722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431A9921-89D8-442E-A94A-39FB16DF1D1B}" type="slidenum">
              <a:rPr lang="en-GB" sz="900">
                <a:solidFill>
                  <a:schemeClr val="tx2"/>
                </a:solidFill>
              </a:rPr>
              <a:pPr algn="r"/>
              <a:t>19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30723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520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30725" name="Rectangle 5"/>
          <p:cNvSpPr>
            <a:spLocks noGrp="1"/>
          </p:cNvSpPr>
          <p:nvPr>
            <p:ph type="title" idx="4294967295"/>
          </p:nvPr>
        </p:nvSpPr>
        <p:spPr>
          <a:xfrm>
            <a:off x="3276600" y="549275"/>
            <a:ext cx="3203575" cy="1150938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Being the other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(other as people)</a:t>
            </a:r>
            <a:endParaRPr lang="en-US" sz="2800" b="0" smtClean="0"/>
          </a:p>
        </p:txBody>
      </p:sp>
      <p:sp>
        <p:nvSpPr>
          <p:cNvPr id="30726" name="Rectangle 6"/>
          <p:cNvSpPr>
            <a:spLocks noGrp="1"/>
          </p:cNvSpPr>
          <p:nvPr>
            <p:ph idx="4294967295"/>
          </p:nvPr>
        </p:nvSpPr>
        <p:spPr>
          <a:xfrm>
            <a:off x="539552" y="2420888"/>
            <a:ext cx="7992888" cy="3636404"/>
          </a:xfrm>
        </p:spPr>
        <p:txBody>
          <a:bodyPr/>
          <a:lstStyle/>
          <a:p>
            <a:pPr algn="just" eaLnBrk="1" hangingPunct="1">
              <a:spcAft>
                <a:spcPts val="600"/>
              </a:spcAft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Treat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yourself and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others as an end in themselves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and not as a mere means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”. 	(I. Kant)</a:t>
            </a:r>
          </a:p>
          <a:p>
            <a:pPr algn="just" eaLnBrk="1" hangingPunct="1">
              <a:spcAft>
                <a:spcPts val="600"/>
              </a:spcAft>
              <a:buFont typeface="Arial" charset="0"/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ts val="1800"/>
              </a:spcAft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Tomorrow you can be “that other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”, whom you are dealing with today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2" algn="just" eaLnBrk="1" hangingPunct="1">
              <a:buFont typeface="Arial" charset="0"/>
              <a:buNone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(Ex.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A company discharges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toxic pollutants into the local river and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it can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cause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skin cancer in humans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. Several years later the grandchild of one of the decision-making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stakeholders died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of skin cancer because he went swimming several times in the sea where that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river flows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to.)</a:t>
            </a:r>
          </a:p>
        </p:txBody>
      </p:sp>
      <p:sp>
        <p:nvSpPr>
          <p:cNvPr id="30727" name="TextBox 7"/>
          <p:cNvSpPr txBox="1">
            <a:spLocks noChangeArrowheads="1"/>
          </p:cNvSpPr>
          <p:nvPr/>
        </p:nvSpPr>
        <p:spPr bwMode="auto">
          <a:xfrm>
            <a:off x="2124075" y="549275"/>
            <a:ext cx="14398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endParaRPr lang="en-US"/>
          </a:p>
        </p:txBody>
      </p:sp>
      <p:pic>
        <p:nvPicPr>
          <p:cNvPr id="30728" name="Picture 3" descr="\\ATKK\home\c\casi\Documents\My Pictures\Business ethics conference\other than 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6236" y="512676"/>
            <a:ext cx="220821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4" descr="\\ATKK\home\c\casi\Documents\My Pictures\Business ethics conference\person 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7563" y="188913"/>
            <a:ext cx="9525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B563ADD-5779-4512-8C18-23F7D133F990}" type="slidenum">
              <a:rPr lang="en-GB"/>
              <a:pPr/>
              <a:t>2</a:t>
            </a:fld>
            <a:endParaRPr lang="en-GB"/>
          </a:p>
        </p:txBody>
      </p:sp>
      <p:sp>
        <p:nvSpPr>
          <p:cNvPr id="33794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1821A82B-5E64-4C47-B0A7-AA7326DAAE16}" type="slidenum">
              <a:rPr lang="en-GB" sz="900">
                <a:solidFill>
                  <a:schemeClr val="tx2"/>
                </a:solidFill>
              </a:rPr>
              <a:pPr algn="r"/>
              <a:t>2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33795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520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33797" name="Rectangle 5"/>
          <p:cNvSpPr>
            <a:spLocks noGrp="1"/>
          </p:cNvSpPr>
          <p:nvPr>
            <p:ph type="title" idx="4294967295"/>
          </p:nvPr>
        </p:nvSpPr>
        <p:spPr>
          <a:xfrm>
            <a:off x="2555776" y="440667"/>
            <a:ext cx="6264374" cy="864257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Business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consequences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8" name="Rectangle 6"/>
          <p:cNvSpPr>
            <a:spLocks noGrp="1"/>
          </p:cNvSpPr>
          <p:nvPr>
            <p:ph idx="4294967295"/>
          </p:nvPr>
        </p:nvSpPr>
        <p:spPr>
          <a:xfrm>
            <a:off x="395536" y="1880828"/>
            <a:ext cx="5472856" cy="4248150"/>
          </a:xfrm>
        </p:spPr>
        <p:txBody>
          <a:bodyPr/>
          <a:lstStyle/>
          <a:p>
            <a:pPr marL="266700" lvl="2" indent="-266700" eaLnBrk="1" hangingPunct="1">
              <a:buClr>
                <a:schemeClr val="accent1"/>
              </a:buClr>
              <a:buFont typeface="Arial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Bhopal disaster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(1984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66700" lvl="2" indent="-266700" eaLnBrk="1" hangingPunct="1">
              <a:buClr>
                <a:schemeClr val="accent1"/>
              </a:buClr>
              <a:buFont typeface="Arial" charset="0"/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lvl="2" indent="-266700" algn="just" eaLnBrk="1" hangingPunct="1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world's worst industrial catastrophe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lvl="2" indent="-266700" algn="just" eaLnBrk="1" hangingPunct="1">
              <a:buClr>
                <a:schemeClr val="accent1"/>
              </a:buClr>
              <a:buFont typeface="Arial" pitchFamily="34" charset="0"/>
              <a:buChar char="•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Union Carbide India Limited (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UCIL) factory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produced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the pesticide Sevin using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MIC (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methyl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isocyanate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marL="266700" lvl="2" indent="-266700" algn="just" eaLnBrk="1" hangingPunct="1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water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entered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tank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containing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MIC the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temperature increased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over 200 °C and raised the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pressure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The tank vented releasing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toxic gases into the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atmosphere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resulted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the exposure of hundreds of thousands of people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6700" lvl="2" indent="-266700" algn="just" eaLnBrk="1" hangingPunct="1">
              <a:buClr>
                <a:schemeClr val="accent1"/>
              </a:buClr>
              <a:buFont typeface="Arial" pitchFamily="34" charset="0"/>
              <a:buChar char="•"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9" name="Picture 2" descr="\\ATKK\home\c\casi\Documents\My Pictures\Business ethics conference\Bhopal memori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2838" y="1557338"/>
            <a:ext cx="2562225" cy="399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TextBox 9"/>
          <p:cNvSpPr txBox="1">
            <a:spLocks noChangeArrowheads="1"/>
          </p:cNvSpPr>
          <p:nvPr/>
        </p:nvSpPr>
        <p:spPr bwMode="auto">
          <a:xfrm>
            <a:off x="6948488" y="5624513"/>
            <a:ext cx="18002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Times New Roman" pitchFamily="18" charset="0"/>
                <a:cs typeface="Times New Roman" pitchFamily="18" charset="0"/>
              </a:rPr>
              <a:t>Bhopal memorial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F9DB2D7-DA1E-4AB1-BBE1-67426AD38691}" type="slidenum">
              <a:rPr lang="en-GB"/>
              <a:pPr/>
              <a:t>20</a:t>
            </a:fld>
            <a:endParaRPr lang="en-GB"/>
          </a:p>
        </p:txBody>
      </p:sp>
      <p:sp>
        <p:nvSpPr>
          <p:cNvPr id="31746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70B60C63-897E-4B20-A3B3-E1E81B5D0001}" type="slidenum">
              <a:rPr lang="en-GB" sz="900">
                <a:solidFill>
                  <a:schemeClr val="tx2"/>
                </a:solidFill>
              </a:rPr>
              <a:pPr algn="r"/>
              <a:t>20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31747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1955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31749" name="Rectangle 5"/>
          <p:cNvSpPr>
            <a:spLocks noGrp="1"/>
          </p:cNvSpPr>
          <p:nvPr>
            <p:ph type="title" idx="4294967295"/>
          </p:nvPr>
        </p:nvSpPr>
        <p:spPr>
          <a:xfrm>
            <a:off x="3203848" y="404664"/>
            <a:ext cx="4500562" cy="1150938"/>
          </a:xfrm>
        </p:spPr>
        <p:txBody>
          <a:bodyPr/>
          <a:lstStyle/>
          <a:p>
            <a:pPr algn="ctr" eaLnBrk="1" hangingPunct="1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Being the other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(other as environment)</a:t>
            </a:r>
            <a:endParaRPr lang="en-US" dirty="0" smtClean="0"/>
          </a:p>
        </p:txBody>
      </p:sp>
      <p:sp>
        <p:nvSpPr>
          <p:cNvPr id="31750" name="Rectangle 6"/>
          <p:cNvSpPr>
            <a:spLocks noGrp="1"/>
          </p:cNvSpPr>
          <p:nvPr>
            <p:ph idx="4294967295"/>
          </p:nvPr>
        </p:nvSpPr>
        <p:spPr>
          <a:xfrm>
            <a:off x="395536" y="3248980"/>
            <a:ext cx="8245475" cy="2700300"/>
          </a:xfrm>
        </p:spPr>
        <p:txBody>
          <a:bodyPr/>
          <a:lstStyle/>
          <a:p>
            <a:pPr algn="just" eaLnBrk="1" hangingPunct="1">
              <a:spcAft>
                <a:spcPct val="0"/>
              </a:spcAft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Da-sein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is the subject which is in the world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spcAft>
                <a:spcPts val="1200"/>
              </a:spcAft>
              <a:buFont typeface="Arial" charset="0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		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M. Heidegger, </a:t>
            </a:r>
            <a:r>
              <a:rPr lang="fi-FI" dirty="0" smtClean="0">
                <a:latin typeface="Times New Roman" pitchFamily="18" charset="0"/>
                <a:cs typeface="Times New Roman" pitchFamily="18" charset="0"/>
              </a:rPr>
              <a:t>1889 – 1976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just" eaLnBrk="1" hangingPunct="1"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have to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take care of the surrounding world if we want to survive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spcAft>
                <a:spcPct val="0"/>
              </a:spcAft>
              <a:buFont typeface="Arial" charset="0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fi-FI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 for Environmental Pragmatism and Environmental Psychology,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Humans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environment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interconnected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fi-FI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51" name="Picture 4" descr="\\ATKK\home\c\casi\Documents\My Pictures\Business ethics conference\person 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663" y="152400"/>
            <a:ext cx="8286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3" descr="\\ATKK\home\c\casi\Documents\My Pictures\Business ethics conference\Environment Sto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808820"/>
            <a:ext cx="2448272" cy="163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8C7A53-810B-430F-BE9E-3FCC48E68AB4}" type="slidenum">
              <a:rPr lang="en-GB"/>
              <a:pPr/>
              <a:t>21</a:t>
            </a:fld>
            <a:endParaRPr lang="en-GB"/>
          </a:p>
        </p:txBody>
      </p:sp>
      <p:sp>
        <p:nvSpPr>
          <p:cNvPr id="32770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DBB5AD5F-D823-418F-B689-462877C85F31}" type="slidenum">
              <a:rPr lang="en-GB" sz="900">
                <a:solidFill>
                  <a:schemeClr val="tx2"/>
                </a:solidFill>
              </a:rPr>
              <a:pPr algn="r"/>
              <a:t>21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32771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4114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32773" name="Rectangle 5"/>
          <p:cNvSpPr>
            <a:spLocks noGrp="1"/>
          </p:cNvSpPr>
          <p:nvPr>
            <p:ph type="title" idx="4294967295"/>
          </p:nvPr>
        </p:nvSpPr>
        <p:spPr>
          <a:xfrm>
            <a:off x="2339975" y="549275"/>
            <a:ext cx="4140200" cy="1150938"/>
          </a:xfrm>
        </p:spPr>
        <p:txBody>
          <a:bodyPr/>
          <a:lstStyle/>
          <a:p>
            <a:pPr eaLnBrk="1" hangingPunct="1"/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Being the other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(other as environment)</a:t>
            </a:r>
            <a:endParaRPr lang="en-US" smtClean="0"/>
          </a:p>
        </p:txBody>
      </p:sp>
      <p:sp>
        <p:nvSpPr>
          <p:cNvPr id="32774" name="Rectangle 6"/>
          <p:cNvSpPr>
            <a:spLocks noGrp="1"/>
          </p:cNvSpPr>
          <p:nvPr>
            <p:ph idx="4294967295"/>
          </p:nvPr>
        </p:nvSpPr>
        <p:spPr>
          <a:xfrm>
            <a:off x="358775" y="2312988"/>
            <a:ext cx="8245475" cy="34559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Dilemma of human-environment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interaction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 double bind: </a:t>
            </a:r>
          </a:p>
          <a:p>
            <a:pPr eaLnBrk="1" hangingPunct="1">
              <a:buFont typeface="Arial" charset="0"/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							(J.W.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Bennett )</a:t>
            </a:r>
          </a:p>
          <a:p>
            <a:pPr algn="just" eaLnBrk="1" hangingPunct="1">
              <a:spcAft>
                <a:spcPts val="600"/>
              </a:spcAft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Thanks to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technology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we can easier making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use of natural resources: humans are more free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than before.</a:t>
            </a:r>
          </a:p>
          <a:p>
            <a:pPr algn="just" eaLnBrk="1" hangingPunct="1">
              <a:spcAft>
                <a:spcPts val="600"/>
              </a:spcAft>
              <a:buFont typeface="Arial" charset="0"/>
              <a:buNone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ts val="600"/>
              </a:spcAft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On the other hand we are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more dependent on nature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 In this sense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our freedom decreases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and it is noticeably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bound to nature.</a:t>
            </a:r>
          </a:p>
          <a:p>
            <a:pPr algn="just" eaLnBrk="1" hangingPunct="1">
              <a:spcAft>
                <a:spcPts val="600"/>
              </a:spcAft>
              <a:buFont typeface="Arial" charset="0"/>
              <a:buNone/>
            </a:pP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ts val="600"/>
              </a:spcAft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therefore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spoiling nature, we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spoil ourselves. </a:t>
            </a:r>
            <a:endParaRPr lang="fi-FI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32775" name="Picture 2" descr="\\ATKK\home\c\casi\Documents\My Pictures\Business ethics conference\environment_day_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8738" y="188913"/>
            <a:ext cx="2484437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447057B-91B4-46AE-A86B-A6551DFE8ABF}" type="slidenum">
              <a:rPr lang="en-GB"/>
              <a:pPr/>
              <a:t>22</a:t>
            </a:fld>
            <a:endParaRPr lang="en-GB"/>
          </a:p>
        </p:txBody>
      </p:sp>
      <p:sp>
        <p:nvSpPr>
          <p:cNvPr id="36866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4660B303-34D8-40BF-92E2-CA850E23D127}" type="slidenum">
              <a:rPr lang="en-GB" sz="900">
                <a:solidFill>
                  <a:schemeClr val="tx2"/>
                </a:solidFill>
              </a:rPr>
              <a:pPr algn="r"/>
              <a:t>22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36867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7003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36869" name="Rectangle 5"/>
          <p:cNvSpPr>
            <a:spLocks noGrp="1"/>
          </p:cNvSpPr>
          <p:nvPr>
            <p:ph type="title" idx="4294967295"/>
          </p:nvPr>
        </p:nvSpPr>
        <p:spPr>
          <a:xfrm>
            <a:off x="2808288" y="549275"/>
            <a:ext cx="5184775" cy="611188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Ethical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businesses</a:t>
            </a:r>
          </a:p>
        </p:txBody>
      </p:sp>
      <p:sp>
        <p:nvSpPr>
          <p:cNvPr id="36870" name="Rectangle 6"/>
          <p:cNvSpPr>
            <a:spLocks noGrp="1"/>
          </p:cNvSpPr>
          <p:nvPr>
            <p:ph idx="4294967295"/>
          </p:nvPr>
        </p:nvSpPr>
        <p:spPr>
          <a:xfrm>
            <a:off x="539750" y="1520825"/>
            <a:ext cx="8243888" cy="4284439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GB" u="sng" dirty="0" smtClean="0">
                <a:latin typeface="Times New Roman" pitchFamily="18" charset="0"/>
                <a:cs typeface="Times New Roman" pitchFamily="18" charset="0"/>
              </a:rPr>
              <a:t>Certified B Corporations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are a new type of corporations group which uses the power of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business to solve social and environmental problems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 They include: 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charset="0"/>
              <a:buNone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 eaLnBrk="1" hangingPunct="1">
              <a:spcAft>
                <a:spcPct val="0"/>
              </a:spcAft>
            </a:pP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fair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trade</a:t>
            </a:r>
            <a:endParaRPr lang="en-GB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 eaLnBrk="1" hangingPunct="1">
              <a:spcAft>
                <a:spcPct val="0"/>
              </a:spcAft>
            </a:pP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organic and healthy baby food;</a:t>
            </a:r>
          </a:p>
          <a:p>
            <a:pPr lvl="1" algn="just" eaLnBrk="1" hangingPunct="1">
              <a:spcAft>
                <a:spcPct val="0"/>
              </a:spcAft>
            </a:pPr>
            <a:r>
              <a:rPr lang="fi-FI" sz="2200" dirty="0" err="1" smtClean="0">
                <a:latin typeface="Times New Roman" pitchFamily="18" charset="0"/>
                <a:cs typeface="Times New Roman" pitchFamily="18" charset="0"/>
              </a:rPr>
              <a:t>eco-friendly</a:t>
            </a:r>
            <a:r>
              <a:rPr lang="fi-FI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i-FI" sz="2200" dirty="0" err="1" smtClean="0">
                <a:latin typeface="Times New Roman" pitchFamily="18" charset="0"/>
                <a:cs typeface="Times New Roman" pitchFamily="18" charset="0"/>
              </a:rPr>
              <a:t>clothing</a:t>
            </a:r>
            <a:r>
              <a:rPr lang="fi-FI" sz="2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fi-FI" sz="2200" dirty="0" err="1" smtClean="0">
                <a:latin typeface="Times New Roman" pitchFamily="18" charset="0"/>
                <a:cs typeface="Times New Roman" pitchFamily="18" charset="0"/>
              </a:rPr>
              <a:t>footwears</a:t>
            </a:r>
            <a:r>
              <a:rPr lang="fi-FI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1" algn="just" eaLnBrk="1" hangingPunct="1">
              <a:spcAft>
                <a:spcPct val="0"/>
              </a:spcAft>
            </a:pPr>
            <a:r>
              <a:rPr lang="fi-FI" sz="2200" dirty="0" smtClean="0">
                <a:latin typeface="Times New Roman" pitchFamily="18" charset="0"/>
                <a:cs typeface="Times New Roman" pitchFamily="18" charset="0"/>
              </a:rPr>
              <a:t>Construction of </a:t>
            </a:r>
            <a:r>
              <a:rPr lang="fi-FI" sz="2200" dirty="0" err="1" smtClean="0">
                <a:latin typeface="Times New Roman" pitchFamily="18" charset="0"/>
                <a:cs typeface="Times New Roman" pitchFamily="18" charset="0"/>
              </a:rPr>
              <a:t>sustainable</a:t>
            </a:r>
            <a:r>
              <a:rPr lang="fi-FI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i-FI" sz="2200" dirty="0" err="1" smtClean="0">
                <a:latin typeface="Times New Roman" pitchFamily="18" charset="0"/>
                <a:cs typeface="Times New Roman" pitchFamily="18" charset="0"/>
              </a:rPr>
              <a:t>buildings</a:t>
            </a:r>
            <a:r>
              <a:rPr lang="fi-FI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1" algn="just" eaLnBrk="1" hangingPunct="1">
              <a:spcAft>
                <a:spcPct val="0"/>
              </a:spcAft>
            </a:pP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Green energy solutions;</a:t>
            </a:r>
          </a:p>
          <a:p>
            <a:pPr lvl="1" algn="just" eaLnBrk="1" hangingPunct="1">
              <a:spcAft>
                <a:spcPct val="0"/>
              </a:spcAft>
            </a:pP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Designing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and installing rain harvesting systems for indoor and outdoor use is a growing industry;</a:t>
            </a:r>
          </a:p>
          <a:p>
            <a:pPr lvl="1" algn="just" eaLnBrk="1" hangingPunct="1">
              <a:spcAft>
                <a:spcPct val="0"/>
              </a:spcAft>
            </a:pP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legal 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counselling for sustainable companies.</a:t>
            </a:r>
            <a:endParaRPr lang="en-GB" sz="2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71" name="Picture 3" descr="\\ATKK\home\c\casi\Documents\My Pictures\Business ethics conference\eco busin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6236" y="2528900"/>
            <a:ext cx="1800200" cy="213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EE771C3-5C81-49C3-A64E-680A1AB557CB}" type="slidenum">
              <a:rPr lang="en-GB"/>
              <a:pPr/>
              <a:t>23</a:t>
            </a:fld>
            <a:endParaRPr lang="en-GB"/>
          </a:p>
        </p:txBody>
      </p:sp>
      <p:sp>
        <p:nvSpPr>
          <p:cNvPr id="37890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9AE191E9-81D2-4ABD-A15D-D420A0E2E057}" type="slidenum">
              <a:rPr lang="en-GB" sz="900">
                <a:solidFill>
                  <a:schemeClr val="tx2"/>
                </a:solidFill>
              </a:rPr>
              <a:pPr algn="r"/>
              <a:t>23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37891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2685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37893" name="Rectangle 5"/>
          <p:cNvSpPr>
            <a:spLocks noGrp="1"/>
          </p:cNvSpPr>
          <p:nvPr>
            <p:ph type="title" idx="4294967295"/>
          </p:nvPr>
        </p:nvSpPr>
        <p:spPr>
          <a:xfrm>
            <a:off x="2016125" y="620713"/>
            <a:ext cx="6804025" cy="1368425"/>
          </a:xfrm>
        </p:spPr>
        <p:txBody>
          <a:bodyPr/>
          <a:lstStyle/>
          <a:p>
            <a:pPr algn="ctr" eaLnBrk="1" hangingPunct="1"/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i="1" smtClean="0">
                <a:latin typeface="Times New Roman" pitchFamily="18" charset="0"/>
                <a:cs typeface="Times New Roman" pitchFamily="18" charset="0"/>
              </a:rPr>
              <a:t>What ethics should </a:t>
            </a:r>
            <a:r>
              <a:rPr lang="en-US" sz="3200" i="1" u="sng" smtClean="0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sz="3200" i="1" smtClean="0">
                <a:latin typeface="Times New Roman" pitchFamily="18" charset="0"/>
                <a:cs typeface="Times New Roman" pitchFamily="18" charset="0"/>
              </a:rPr>
              <a:t> be in business</a:t>
            </a:r>
            <a:r>
              <a:rPr lang="en-US" sz="3200" b="0" i="1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fi-FI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i-FI" sz="2800" smtClean="0">
                <a:latin typeface="Times New Roman" pitchFamily="18" charset="0"/>
                <a:cs typeface="Times New Roman" pitchFamily="18" charset="0"/>
              </a:rPr>
            </a:br>
            <a:endParaRPr lang="en-US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4" name="Rectangle 6"/>
          <p:cNvSpPr>
            <a:spLocks noGrp="1"/>
          </p:cNvSpPr>
          <p:nvPr>
            <p:ph idx="4294967295"/>
          </p:nvPr>
        </p:nvSpPr>
        <p:spPr>
          <a:xfrm>
            <a:off x="503548" y="2312876"/>
            <a:ext cx="8028631" cy="3095625"/>
          </a:xfrm>
        </p:spPr>
        <p:txBody>
          <a:bodyPr/>
          <a:lstStyle/>
          <a:p>
            <a:pPr algn="just"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of the main critiques on BE is that they are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 set of instructions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procedures to be followed by ethics officers.  </a:t>
            </a:r>
            <a:endParaRPr lang="fi-FI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not about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FIXED READY-MADE ANSWERS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because the law prescribes them (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like fill in the blank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with ready-made answers) .</a:t>
            </a:r>
          </a:p>
          <a:p>
            <a:pPr algn="just"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 an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attempt to make things look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lot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better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than they actually are  </a:t>
            </a:r>
          </a:p>
          <a:p>
            <a:pPr algn="just"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not about changing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normal </a:t>
            </a:r>
          </a:p>
          <a:p>
            <a:pPr algn="just" eaLnBrk="1" hangingPunct="1">
              <a:buFont typeface="Arial" charset="0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business practices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overnight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37895" name="Picture 2" descr="\\ATKK\home\c\casi\Documents\My Pictures\Business ethics conference\ques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675" y="4535488"/>
            <a:ext cx="2735263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6E95A80-37E7-426A-8FA8-ECD009C5251C}" type="slidenum">
              <a:rPr lang="en-GB"/>
              <a:pPr/>
              <a:t>24</a:t>
            </a:fld>
            <a:endParaRPr lang="en-GB"/>
          </a:p>
        </p:txBody>
      </p:sp>
      <p:sp>
        <p:nvSpPr>
          <p:cNvPr id="38914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5FE8C04E-D252-4B4D-91B3-E23DF9785D78}" type="slidenum">
              <a:rPr lang="en-GB" sz="900">
                <a:solidFill>
                  <a:schemeClr val="tx2"/>
                </a:solidFill>
              </a:rPr>
              <a:pPr algn="r"/>
              <a:t>24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38915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4479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38917" name="Rectangle 5"/>
          <p:cNvSpPr>
            <a:spLocks noGrp="1"/>
          </p:cNvSpPr>
          <p:nvPr>
            <p:ph type="title" idx="4294967295"/>
          </p:nvPr>
        </p:nvSpPr>
        <p:spPr>
          <a:xfrm>
            <a:off x="1908175" y="115888"/>
            <a:ext cx="6659563" cy="1765300"/>
          </a:xfrm>
        </p:spPr>
        <p:txBody>
          <a:bodyPr/>
          <a:lstStyle/>
          <a:p>
            <a:pPr algn="ctr" eaLnBrk="1" hangingPunct="1">
              <a:spcAft>
                <a:spcPts val="600"/>
              </a:spcAft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Conclusions: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Ethics can be taught through 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theory and practice</a:t>
            </a:r>
            <a:endParaRPr lang="en-US" sz="2800" dirty="0" smtClean="0"/>
          </a:p>
        </p:txBody>
      </p:sp>
      <p:sp>
        <p:nvSpPr>
          <p:cNvPr id="38918" name="Rectangle 6"/>
          <p:cNvSpPr>
            <a:spLocks noGrp="1"/>
          </p:cNvSpPr>
          <p:nvPr>
            <p:ph idx="4294967295"/>
          </p:nvPr>
        </p:nvSpPr>
        <p:spPr>
          <a:xfrm>
            <a:off x="467544" y="2384884"/>
            <a:ext cx="8208963" cy="38163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(Virtue is essential to become an ethical being - Socrates) </a:t>
            </a:r>
          </a:p>
          <a:p>
            <a:pPr algn="just" eaLnBrk="1" hangingPunct="1">
              <a:spcAft>
                <a:spcPts val="600"/>
              </a:spcAft>
              <a:buFont typeface="Arial" charset="0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“Can you tell me, Socrates, how virtue is acquired […]?” </a:t>
            </a:r>
          </a:p>
          <a:p>
            <a:pPr algn="just" eaLnBrk="1" hangingPunct="1">
              <a:spcAft>
                <a:spcPts val="600"/>
              </a:spcAft>
              <a:buFont typeface="Arial" charset="0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	The answer seems to be this: “Virtue is 	acquired by teaching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by practice, 	assuming an honest desire by all parties to seek moral insight.” 	</a:t>
            </a:r>
          </a:p>
          <a:p>
            <a:pPr algn="just" eaLnBrk="1" hangingPunct="1">
              <a:spcAft>
                <a:spcPts val="600"/>
              </a:spcAft>
              <a:buFont typeface="Arial" charset="0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						(the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Meno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Plato's dialogue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 eaLnBrk="1" hangingPunct="1">
              <a:spcAft>
                <a:spcPts val="600"/>
              </a:spcAft>
              <a:buFont typeface="Arial" charset="0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ts val="600"/>
              </a:spcAft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 is not only about providing contents to be learned (theory) but also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case studies and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where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critical inquires will lead to the habit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and then to the practice that provide moral insight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spcAft>
                <a:spcPts val="600"/>
              </a:spcAft>
              <a:buFont typeface="Arial" charset="0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				      (Kenneth E.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Goodpaster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fi-FI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C795E5F-9B56-451D-9281-1B13D0741C39}" type="slidenum">
              <a:rPr lang="en-GB"/>
              <a:pPr/>
              <a:t>25</a:t>
            </a:fld>
            <a:endParaRPr lang="en-GB"/>
          </a:p>
        </p:txBody>
      </p:sp>
      <p:sp>
        <p:nvSpPr>
          <p:cNvPr id="39938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B848DFDA-0131-4D96-981F-DEFBF378F8D6}" type="slidenum">
              <a:rPr lang="en-GB" sz="900">
                <a:solidFill>
                  <a:schemeClr val="tx2"/>
                </a:solidFill>
              </a:rPr>
              <a:pPr algn="r"/>
              <a:t>25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39939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520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39941" name="Rectangle 5"/>
          <p:cNvSpPr>
            <a:spLocks noGrp="1"/>
          </p:cNvSpPr>
          <p:nvPr>
            <p:ph type="title" idx="4294967295"/>
          </p:nvPr>
        </p:nvSpPr>
        <p:spPr>
          <a:xfrm>
            <a:off x="1979613" y="549275"/>
            <a:ext cx="6840537" cy="647477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Ethics in business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should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 about: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/>
          </a:p>
        </p:txBody>
      </p:sp>
      <p:sp>
        <p:nvSpPr>
          <p:cNvPr id="39942" name="Rectangle 6"/>
          <p:cNvSpPr>
            <a:spLocks noGrp="1"/>
          </p:cNvSpPr>
          <p:nvPr>
            <p:ph idx="4294967295"/>
          </p:nvPr>
        </p:nvSpPr>
        <p:spPr>
          <a:xfrm>
            <a:off x="539552" y="1628800"/>
            <a:ext cx="7704855" cy="4392588"/>
          </a:xfrm>
        </p:spPr>
        <p:txBody>
          <a:bodyPr/>
          <a:lstStyle/>
          <a:p>
            <a:pPr algn="just" eaLnBrk="1" hangingPunct="1">
              <a:spcAft>
                <a:spcPts val="600"/>
              </a:spcAft>
              <a:buFont typeface="Arial" charset="0"/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acquiring a moral attitude in what you are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doing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 eaLnBrk="1" hangingPunct="1">
              <a:spcAft>
                <a:spcPts val="600"/>
              </a:spcAft>
              <a:buFont typeface="Arial" charset="0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1" hangingPunct="1">
              <a:spcAft>
                <a:spcPts val="600"/>
              </a:spcAft>
              <a:buFont typeface="Arial" charset="0"/>
              <a:buAutoNum type="arabicParenR" startAt="3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being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concerned about the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respect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it.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1" hangingPunct="1">
              <a:spcAft>
                <a:spcPts val="600"/>
              </a:spcAft>
              <a:buNone/>
            </a:pPr>
            <a:endParaRPr lang="fi-FI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ts val="600"/>
              </a:spcAft>
              <a:buFont typeface="Arial" charset="0"/>
              <a:buAutoNum type="arabicParenR" startAt="4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accept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existence of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diversity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alterity in ethics as in life.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To be an individual in a society is not only to have merely a selfish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first person perspective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(what is good for me or what is wrong in my opinion) but it is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also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to occupy a third person perspective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(the one of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 </a:t>
            </a:r>
          </a:p>
          <a:p>
            <a:pPr algn="just" eaLnBrk="1" hangingPunct="1">
              <a:spcAft>
                <a:spcPts val="600"/>
              </a:spcAft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ts val="600"/>
              </a:spcAft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inseparable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viewpoints</a:t>
            </a:r>
            <a:r>
              <a:rPr lang="fi-FI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smtClean="0">
                <a:latin typeface="Times New Roman" pitchFamily="18" charset="0"/>
              </a:rPr>
              <a:t>(</a:t>
            </a:r>
            <a:r>
              <a:rPr lang="en-US" dirty="0" smtClean="0">
                <a:latin typeface="Times New Roman" pitchFamily="18" charset="0"/>
              </a:rPr>
              <a:t>ex. </a:t>
            </a:r>
            <a:r>
              <a:rPr lang="en-US" dirty="0" smtClean="0">
                <a:latin typeface="Times New Roman" pitchFamily="18" charset="0"/>
              </a:rPr>
              <a:t>Bhopal)</a:t>
            </a:r>
            <a:endParaRPr lang="en-US" dirty="0" smtClean="0">
              <a:latin typeface="Times New Roman" pitchFamily="18" charset="0"/>
            </a:endParaRPr>
          </a:p>
        </p:txBody>
      </p:sp>
      <p:pic>
        <p:nvPicPr>
          <p:cNvPr id="39943" name="Picture 2" descr="\\ATKK\home\c\casi\Documents\My Pictures\Business ethics conference\3rd pers. persp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4767263"/>
            <a:ext cx="231933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CC39FC5-FB2E-4657-AB23-0F2E83ABEA4A}" type="slidenum">
              <a:rPr lang="en-GB"/>
              <a:pPr/>
              <a:t>26</a:t>
            </a:fld>
            <a:endParaRPr lang="en-GB"/>
          </a:p>
        </p:txBody>
      </p:sp>
      <p:sp>
        <p:nvSpPr>
          <p:cNvPr id="40962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FDE73DDD-A3CB-47FE-9677-6AA2C022F059}" type="slidenum">
              <a:rPr lang="en-GB" sz="900">
                <a:solidFill>
                  <a:schemeClr val="tx2"/>
                </a:solidFill>
              </a:rPr>
              <a:pPr algn="r"/>
              <a:t>26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40963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844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40965" name="Rectangle 6"/>
          <p:cNvSpPr>
            <a:spLocks noGrp="1"/>
          </p:cNvSpPr>
          <p:nvPr>
            <p:ph idx="4294967295"/>
          </p:nvPr>
        </p:nvSpPr>
        <p:spPr>
          <a:xfrm>
            <a:off x="1295400" y="1341438"/>
            <a:ext cx="7524750" cy="4679950"/>
          </a:xfrm>
        </p:spPr>
        <p:txBody>
          <a:bodyPr/>
          <a:lstStyle/>
          <a:p>
            <a:pPr eaLnBrk="1" hangingPunct="1"/>
            <a:endParaRPr lang="en-US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4800" smtClean="0">
                <a:latin typeface="Times New Roman" pitchFamily="18" charset="0"/>
                <a:cs typeface="Times New Roman" pitchFamily="18" charset="0"/>
              </a:rPr>
              <a:t>  		</a:t>
            </a:r>
          </a:p>
          <a:p>
            <a:pPr eaLnBrk="1" hangingPunct="1">
              <a:buFont typeface="Arial" charset="0"/>
              <a:buNone/>
            </a:pPr>
            <a:endParaRPr lang="en-US" sz="4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en-US" sz="4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4800" smtClean="0">
                <a:latin typeface="Times New Roman" pitchFamily="18" charset="0"/>
                <a:cs typeface="Times New Roman" pitchFamily="18" charset="0"/>
              </a:rPr>
              <a:t>	  Questions or comments?</a:t>
            </a:r>
          </a:p>
        </p:txBody>
      </p:sp>
      <p:pic>
        <p:nvPicPr>
          <p:cNvPr id="40966" name="Picture 4" descr="\\ATKK\home\c\casi\Documents\My Pictures\Business ethics conference\thank-you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1125538"/>
            <a:ext cx="3527425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2" descr="\\ATKK\home\c\casi\Documents\My Pictures\Univ. Helsinki general 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368300"/>
            <a:ext cx="21145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A8B32E1-6BBB-482E-A21E-962538DB30F0}" type="slidenum">
              <a:rPr lang="en-GB"/>
              <a:pPr/>
              <a:t>27</a:t>
            </a:fld>
            <a:endParaRPr lang="en-GB"/>
          </a:p>
        </p:txBody>
      </p:sp>
      <p:sp>
        <p:nvSpPr>
          <p:cNvPr id="41986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28B0F541-59A5-4C45-BE45-F10977564A96}" type="slidenum">
              <a:rPr lang="en-GB" sz="900">
                <a:solidFill>
                  <a:schemeClr val="tx2"/>
                </a:solidFill>
              </a:rPr>
              <a:pPr algn="r"/>
              <a:t>27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41987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4479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41989" name="Rectangle 5"/>
          <p:cNvSpPr>
            <a:spLocks noGrp="1"/>
          </p:cNvSpPr>
          <p:nvPr>
            <p:ph type="title" idx="4294967295"/>
          </p:nvPr>
        </p:nvSpPr>
        <p:spPr>
          <a:xfrm>
            <a:off x="2627784" y="620688"/>
            <a:ext cx="5976243" cy="684212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Bibliography</a:t>
            </a:r>
          </a:p>
        </p:txBody>
      </p:sp>
      <p:sp>
        <p:nvSpPr>
          <p:cNvPr id="41990" name="Rectangle 6"/>
          <p:cNvSpPr>
            <a:spLocks noGrp="1"/>
          </p:cNvSpPr>
          <p:nvPr>
            <p:ph idx="4294967295"/>
          </p:nvPr>
        </p:nvSpPr>
        <p:spPr>
          <a:xfrm>
            <a:off x="827584" y="1808820"/>
            <a:ext cx="8172586" cy="4464496"/>
          </a:xfrm>
        </p:spPr>
        <p:txBody>
          <a:bodyPr/>
          <a:lstStyle/>
          <a:p>
            <a:pPr algn="just" eaLnBrk="1" hangingPunct="1">
              <a:spcAft>
                <a:spcPct val="0"/>
              </a:spcAft>
            </a:pP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>Arendt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 Hannah, </a:t>
            </a:r>
            <a:r>
              <a:rPr lang="en-GB" sz="1300" i="1" dirty="0" smtClean="0">
                <a:latin typeface="Times New Roman" pitchFamily="18" charset="0"/>
                <a:cs typeface="Times New Roman" pitchFamily="18" charset="0"/>
              </a:rPr>
              <a:t>The Human Condition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, Chicago: The University of Chicago Press, 1958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spcAft>
                <a:spcPct val="0"/>
              </a:spcAft>
            </a:pPr>
            <a:r>
              <a:rPr lang="en-GB" sz="1300" b="1" dirty="0" smtClean="0">
                <a:latin typeface="Times New Roman" pitchFamily="18" charset="0"/>
                <a:cs typeface="Times New Roman" pitchFamily="18" charset="0"/>
              </a:rPr>
              <a:t>Aristotle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i="1" dirty="0" err="1" smtClean="0">
                <a:latin typeface="Times New Roman" pitchFamily="18" charset="0"/>
                <a:cs typeface="Times New Roman" pitchFamily="18" charset="0"/>
              </a:rPr>
              <a:t>Nicomachean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 Ethics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translated H. Rackham Cambridge, Mass.: Harvard University Press, 1934. </a:t>
            </a:r>
            <a:endParaRPr lang="en-GB" sz="13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>Barry Clarke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Paul and </a:t>
            </a:r>
            <a:r>
              <a:rPr lang="en-US" sz="1300" b="1" dirty="0" err="1" smtClean="0">
                <a:latin typeface="Times New Roman" pitchFamily="18" charset="0"/>
                <a:cs typeface="Times New Roman" pitchFamily="18" charset="0"/>
              </a:rPr>
              <a:t>Linzey</a:t>
            </a: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Andrew</a:t>
            </a: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[edited by], 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Dictionary of Ethics, Theology and Society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London and New York: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Routledge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1996.</a:t>
            </a:r>
          </a:p>
          <a:p>
            <a:pPr algn="just" eaLnBrk="1" hangingPunct="1">
              <a:spcAft>
                <a:spcPct val="0"/>
              </a:spcAft>
            </a:pP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>Bennett, J.W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Human Ecology as Human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Behavior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New Brunswick, NJ: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Transaction Publishers, 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1993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r>
              <a:rPr lang="en-GB" sz="1300" b="1" dirty="0" smtClean="0">
                <a:latin typeface="Times New Roman" pitchFamily="18" charset="0"/>
                <a:cs typeface="Times New Roman" pitchFamily="18" charset="0"/>
              </a:rPr>
              <a:t>Bentham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 Jeremy, </a:t>
            </a:r>
            <a:r>
              <a:rPr lang="en-GB" sz="1300" i="1" dirty="0" smtClean="0">
                <a:latin typeface="Times New Roman" pitchFamily="18" charset="0"/>
                <a:cs typeface="Times New Roman" pitchFamily="18" charset="0"/>
              </a:rPr>
              <a:t>An introduction to the principles of morals and legislation,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 an authoritative edition by J. H. Burns and H. L. A. Hart, with a new introduction by F. Rosen, Oxford: Clarendon Press, 1996.</a:t>
            </a:r>
          </a:p>
          <a:p>
            <a:pPr algn="just" eaLnBrk="1" hangingPunct="1">
              <a:spcAft>
                <a:spcPct val="0"/>
              </a:spcAft>
            </a:pPr>
            <a:r>
              <a:rPr lang="en-US" sz="1300" b="1" dirty="0" err="1" smtClean="0">
                <a:latin typeface="Times New Roman" pitchFamily="18" charset="0"/>
                <a:cs typeface="Times New Roman" pitchFamily="18" charset="0"/>
              </a:rPr>
              <a:t>Bhotal</a:t>
            </a: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> disaster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: http://www.bhopal.com/</a:t>
            </a:r>
          </a:p>
          <a:p>
            <a:pPr algn="just" eaLnBrk="1" hangingPunct="1">
              <a:spcAft>
                <a:spcPct val="0"/>
              </a:spcAft>
            </a:pPr>
            <a:r>
              <a:rPr lang="fi-FI" sz="13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fi-FI" sz="1300" b="1" dirty="0" err="1" smtClean="0">
                <a:latin typeface="Times New Roman" pitchFamily="18" charset="0"/>
                <a:cs typeface="Times New Roman" pitchFamily="18" charset="0"/>
              </a:rPr>
              <a:t>four</a:t>
            </a:r>
            <a:r>
              <a:rPr lang="fi-FI" sz="1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i-FI" sz="1300" b="1" dirty="0" err="1" smtClean="0">
                <a:latin typeface="Times New Roman" pitchFamily="18" charset="0"/>
                <a:cs typeface="Times New Roman" pitchFamily="18" charset="0"/>
              </a:rPr>
              <a:t>styles</a:t>
            </a:r>
            <a:r>
              <a:rPr lang="fi-FI" sz="1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i-FI" sz="1300" b="1" dirty="0" err="1" smtClean="0">
                <a:latin typeface="Times New Roman" pitchFamily="18" charset="0"/>
                <a:cs typeface="Times New Roman" pitchFamily="18" charset="0"/>
              </a:rPr>
              <a:t>model</a:t>
            </a:r>
            <a:r>
              <a:rPr lang="fi-FI" sz="1300" dirty="0" smtClean="0">
                <a:latin typeface="Times New Roman" pitchFamily="18" charset="0"/>
                <a:cs typeface="Times New Roman" pitchFamily="18" charset="0"/>
              </a:rPr>
              <a:t>: http://www.tracomcorp.com/training-products/model/style-descriptions.html</a:t>
            </a:r>
            <a:endParaRPr 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r>
              <a:rPr lang="en-US" sz="1300" b="1" dirty="0" err="1" smtClean="0">
                <a:latin typeface="Times New Roman" pitchFamily="18" charset="0"/>
                <a:cs typeface="Times New Roman" pitchFamily="18" charset="0"/>
              </a:rPr>
              <a:t>Goodpaster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 Kenneth E., ‘Teaching and Learning Ethics by the Case Method’ in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The Blackwell Guide to Business Ethics</a:t>
            </a: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edited by</a:t>
            </a: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Norman E. Bowie, Oxford: Blackwell, 2002.</a:t>
            </a:r>
          </a:p>
          <a:p>
            <a:pPr algn="just" eaLnBrk="1" hangingPunct="1">
              <a:spcAft>
                <a:spcPct val="0"/>
              </a:spcAft>
            </a:pP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>Heidegger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 Martin,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Being and </a:t>
            </a:r>
            <a:r>
              <a:rPr lang="en-GB" sz="1300" i="1" dirty="0" smtClean="0">
                <a:latin typeface="Times New Roman" pitchFamily="18" charset="0"/>
                <a:cs typeface="Times New Roman" pitchFamily="18" charset="0"/>
              </a:rPr>
              <a:t>time 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GB" sz="1300" dirty="0" err="1" smtClean="0">
                <a:latin typeface="Times New Roman" pitchFamily="18" charset="0"/>
                <a:cs typeface="Times New Roman" pitchFamily="18" charset="0"/>
              </a:rPr>
              <a:t>Sein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en-GB" sz="1300" dirty="0" err="1" smtClean="0">
                <a:latin typeface="Times New Roman" pitchFamily="18" charset="0"/>
                <a:cs typeface="Times New Roman" pitchFamily="18" charset="0"/>
              </a:rPr>
              <a:t>Zeit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], translated by John </a:t>
            </a:r>
            <a:r>
              <a:rPr lang="en-GB" sz="1300" dirty="0" err="1" smtClean="0">
                <a:latin typeface="Times New Roman" pitchFamily="18" charset="0"/>
                <a:cs typeface="Times New Roman" pitchFamily="18" charset="0"/>
              </a:rPr>
              <a:t>Macquarrie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 &amp; Edward Robinson, Oxford: Blackwell, 1978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spcAft>
                <a:spcPct val="0"/>
              </a:spcAft>
            </a:pPr>
            <a:r>
              <a:rPr lang="en-GB" sz="1300" b="1" dirty="0" smtClean="0">
                <a:latin typeface="Times New Roman" pitchFamily="18" charset="0"/>
                <a:cs typeface="Times New Roman" pitchFamily="18" charset="0"/>
              </a:rPr>
              <a:t>Jones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 C., Parker M. et al., </a:t>
            </a:r>
            <a:r>
              <a:rPr lang="en-GB" sz="1300" i="1" dirty="0" smtClean="0">
                <a:latin typeface="Times New Roman" pitchFamily="18" charset="0"/>
                <a:cs typeface="Times New Roman" pitchFamily="18" charset="0"/>
              </a:rPr>
              <a:t>For Business Ethics: A Critical Text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, London: </a:t>
            </a:r>
            <a:r>
              <a:rPr lang="en-GB" sz="1300" dirty="0" err="1" smtClean="0">
                <a:latin typeface="Times New Roman" pitchFamily="18" charset="0"/>
                <a:cs typeface="Times New Roman" pitchFamily="18" charset="0"/>
              </a:rPr>
              <a:t>Routledge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, 2005.</a:t>
            </a:r>
            <a:endParaRPr 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>Kant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 Immanuel, </a:t>
            </a:r>
            <a:r>
              <a:rPr lang="en-GB" sz="1300" i="1" dirty="0" smtClean="0">
                <a:latin typeface="Times New Roman" pitchFamily="18" charset="0"/>
                <a:cs typeface="Times New Roman" pitchFamily="18" charset="0"/>
              </a:rPr>
              <a:t>Critique of Practical Reason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GB" sz="1300" i="1" dirty="0" err="1" smtClean="0">
                <a:latin typeface="Times New Roman" pitchFamily="18" charset="0"/>
                <a:cs typeface="Times New Roman" pitchFamily="18" charset="0"/>
              </a:rPr>
              <a:t>Kritik</a:t>
            </a:r>
            <a:r>
              <a:rPr lang="en-GB" sz="13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300" i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GB" sz="13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300" i="1" dirty="0" err="1" smtClean="0">
                <a:latin typeface="Times New Roman" pitchFamily="18" charset="0"/>
                <a:cs typeface="Times New Roman" pitchFamily="18" charset="0"/>
              </a:rPr>
              <a:t>praktischen</a:t>
            </a:r>
            <a:r>
              <a:rPr lang="en-GB" sz="13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300" i="1" dirty="0" err="1" smtClean="0">
                <a:latin typeface="Times New Roman" pitchFamily="18" charset="0"/>
                <a:cs typeface="Times New Roman" pitchFamily="18" charset="0"/>
              </a:rPr>
              <a:t>Vernunft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, 1788</a:t>
            </a:r>
            <a:r>
              <a:rPr lang="de-DE" sz="1300" dirty="0" smtClean="0">
                <a:latin typeface="Times New Roman" pitchFamily="18" charset="0"/>
                <a:cs typeface="Times New Roman" pitchFamily="18" charset="0"/>
              </a:rPr>
              <a:t>),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 translated and edited by Mary </a:t>
            </a:r>
            <a:r>
              <a:rPr lang="en-GB" sz="1300" dirty="0" err="1" smtClean="0">
                <a:latin typeface="Times New Roman" pitchFamily="18" charset="0"/>
                <a:cs typeface="Times New Roman" pitchFamily="18" charset="0"/>
              </a:rPr>
              <a:t>Gregor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Cambridge: 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Cambridge University Press, 1997.</a:t>
            </a:r>
            <a:endParaRPr 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r>
              <a:rPr lang="en-US" sz="1300" b="1" dirty="0" err="1" smtClean="0">
                <a:latin typeface="Times New Roman" pitchFamily="18" charset="0"/>
                <a:cs typeface="Times New Roman" pitchFamily="18" charset="0"/>
              </a:rPr>
              <a:t>Levinas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 Emmanuel,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Totality and </a:t>
            </a:r>
            <a:r>
              <a:rPr lang="en-US" sz="1300" i="1" dirty="0" err="1" smtClean="0">
                <a:latin typeface="Times New Roman" pitchFamily="18" charset="0"/>
                <a:cs typeface="Times New Roman" pitchFamily="18" charset="0"/>
              </a:rPr>
              <a:t>Inﬁnity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Pittsburgh: Duquesne University Press, 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1969.</a:t>
            </a:r>
          </a:p>
          <a:p>
            <a:pPr algn="just" eaLnBrk="1" hangingPunct="1">
              <a:spcAft>
                <a:spcPct val="0"/>
              </a:spcAft>
            </a:pPr>
            <a:r>
              <a:rPr lang="en-GB" sz="1300" b="1" dirty="0" smtClean="0">
                <a:latin typeface="Times New Roman" pitchFamily="18" charset="0"/>
                <a:cs typeface="Times New Roman" pitchFamily="18" charset="0"/>
              </a:rPr>
              <a:t>Nussbaum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Martha C., </a:t>
            </a:r>
            <a:r>
              <a:rPr lang="en-GB" sz="1300" i="1" dirty="0" smtClean="0">
                <a:latin typeface="Times New Roman" pitchFamily="18" charset="0"/>
                <a:cs typeface="Times New Roman" pitchFamily="18" charset="0"/>
              </a:rPr>
              <a:t>Creating capabilities: the human development approach 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Cambridge, Mass.: The </a:t>
            </a:r>
            <a:r>
              <a:rPr lang="en-GB" sz="1300" dirty="0" err="1" smtClean="0">
                <a:latin typeface="Times New Roman" pitchFamily="18" charset="0"/>
                <a:cs typeface="Times New Roman" pitchFamily="18" charset="0"/>
              </a:rPr>
              <a:t>Belknap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 Press of Harvard University Press, 2011.</a:t>
            </a:r>
            <a:endParaRPr 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>Plato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i="1" dirty="0" err="1" smtClean="0">
                <a:latin typeface="Times New Roman" pitchFamily="18" charset="0"/>
                <a:cs typeface="Times New Roman" pitchFamily="18" charset="0"/>
              </a:rPr>
              <a:t>Meno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, edited with translation and notes by R. W. </a:t>
            </a:r>
            <a:r>
              <a:rPr lang="en-GB" sz="1300" dirty="0" err="1" smtClean="0">
                <a:latin typeface="Times New Roman" pitchFamily="18" charset="0"/>
                <a:cs typeface="Times New Roman" pitchFamily="18" charset="0"/>
              </a:rPr>
              <a:t>Sharples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, Warminster: </a:t>
            </a:r>
            <a:r>
              <a:rPr lang="en-GB" sz="1300" dirty="0" err="1" smtClean="0">
                <a:latin typeface="Times New Roman" pitchFamily="18" charset="0"/>
                <a:cs typeface="Times New Roman" pitchFamily="18" charset="0"/>
              </a:rPr>
              <a:t>Aris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 &amp; Phillips, 1985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spcAft>
                <a:spcPct val="0"/>
              </a:spcAft>
            </a:pPr>
            <a:r>
              <a:rPr lang="en-US" sz="1300" b="1" dirty="0" err="1" smtClean="0">
                <a:latin typeface="Times New Roman"/>
                <a:ea typeface="Times New Roman"/>
              </a:rPr>
              <a:t>Werhane</a:t>
            </a:r>
            <a:r>
              <a:rPr lang="en-US" sz="1300" dirty="0" smtClean="0">
                <a:latin typeface="Times New Roman"/>
                <a:ea typeface="Times New Roman"/>
              </a:rPr>
              <a:t>,</a:t>
            </a:r>
            <a:r>
              <a:rPr lang="en-US" sz="1300" dirty="0" smtClean="0">
                <a:latin typeface="Times New Roman"/>
                <a:ea typeface="Times New Roman"/>
              </a:rPr>
              <a:t> P. and R.E. </a:t>
            </a:r>
            <a:r>
              <a:rPr lang="en-US" sz="1300" b="1" dirty="0" smtClean="0">
                <a:latin typeface="Times New Roman"/>
                <a:ea typeface="Times New Roman"/>
              </a:rPr>
              <a:t>Freeman</a:t>
            </a:r>
            <a:r>
              <a:rPr lang="en-US" sz="1300" dirty="0" smtClean="0">
                <a:latin typeface="Times New Roman"/>
                <a:ea typeface="Times New Roman"/>
              </a:rPr>
              <a:t>, </a:t>
            </a:r>
            <a:r>
              <a:rPr lang="en-US" sz="1300" i="1" dirty="0" smtClean="0">
                <a:latin typeface="Times New Roman"/>
                <a:ea typeface="Times New Roman"/>
              </a:rPr>
              <a:t>Blackwell Encyclopedic Dictionary of Business Ethics</a:t>
            </a:r>
            <a:r>
              <a:rPr lang="en-US" sz="1300" dirty="0" smtClean="0">
                <a:latin typeface="Times New Roman"/>
                <a:ea typeface="Times New Roman"/>
              </a:rPr>
              <a:t>, Malden, MA: 						</a:t>
            </a:r>
            <a:r>
              <a:rPr lang="en-US" sz="1300" dirty="0" err="1" smtClean="0">
                <a:latin typeface="Times New Roman"/>
                <a:ea typeface="Times New Roman"/>
              </a:rPr>
              <a:t>Blackwel</a:t>
            </a:r>
            <a:r>
              <a:rPr lang="en-US" sz="1300" dirty="0" smtClean="0">
                <a:latin typeface="Times New Roman"/>
                <a:ea typeface="Times New Roman"/>
              </a:rPr>
              <a:t>, </a:t>
            </a:r>
            <a:r>
              <a:rPr lang="en-US" sz="1300" dirty="0" smtClean="0">
                <a:latin typeface="Times New Roman"/>
                <a:ea typeface="Times New Roman"/>
              </a:rPr>
              <a:t>eds. 1997.</a:t>
            </a:r>
            <a:endParaRPr lang="en-US" sz="13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F1B222A-810C-45D7-9506-0ACAD8C0BCF0}" type="slidenum">
              <a:rPr lang="en-GB"/>
              <a:pPr/>
              <a:t>3</a:t>
            </a:fld>
            <a:endParaRPr lang="en-GB"/>
          </a:p>
        </p:txBody>
      </p:sp>
      <p:sp>
        <p:nvSpPr>
          <p:cNvPr id="34818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0D7B7DC7-4030-47C4-ACA5-4F473FA063C7}" type="slidenum">
              <a:rPr lang="en-GB" sz="900">
                <a:solidFill>
                  <a:schemeClr val="tx2"/>
                </a:solidFill>
              </a:rPr>
              <a:pPr algn="r"/>
              <a:t>3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34819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2685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34821" name="Rectangle 5"/>
          <p:cNvSpPr>
            <a:spLocks noGrp="1"/>
          </p:cNvSpPr>
          <p:nvPr>
            <p:ph type="title" idx="4294967295"/>
          </p:nvPr>
        </p:nvSpPr>
        <p:spPr>
          <a:xfrm>
            <a:off x="2519772" y="549275"/>
            <a:ext cx="6300378" cy="1042988"/>
          </a:xfrm>
        </p:spPr>
        <p:txBody>
          <a:bodyPr/>
          <a:lstStyle/>
          <a:p>
            <a:pPr eaLnBrk="1" hangingPunct="1"/>
            <a:r>
              <a:rPr lang="en-GB" sz="3600" dirty="0" smtClean="0">
                <a:latin typeface="Times New Roman" pitchFamily="18" charset="0"/>
                <a:cs typeface="Times New Roman" pitchFamily="18" charset="0"/>
              </a:rPr>
              <a:t>To maximize the profit and reduce expenses:</a:t>
            </a:r>
            <a:endParaRPr lang="en-GB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2" name="Rectangle 6"/>
          <p:cNvSpPr>
            <a:spLocks noGrp="1"/>
          </p:cNvSpPr>
          <p:nvPr>
            <p:ph idx="4294967295"/>
          </p:nvPr>
        </p:nvSpPr>
        <p:spPr>
          <a:xfrm>
            <a:off x="467544" y="2168860"/>
            <a:ext cx="7992888" cy="3096108"/>
          </a:xfrm>
        </p:spPr>
        <p:txBody>
          <a:bodyPr/>
          <a:lstStyle/>
          <a:p>
            <a:pPr algn="just" eaLnBrk="1" hangingPunct="1">
              <a:spcAft>
                <a:spcPct val="0"/>
              </a:spcAft>
              <a:buFont typeface="Arial" charset="0"/>
              <a:buNone/>
            </a:pPr>
            <a:endParaRPr lang="en-GB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safety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systems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were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switched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off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(alarm, tank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refrigeration system which could have mitigated the disaster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severity). </a:t>
            </a:r>
          </a:p>
          <a:p>
            <a:pPr algn="just" eaLnBrk="1" hangingPunct="1">
              <a:spcAft>
                <a:spcPct val="0"/>
              </a:spcAft>
              <a:buNone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non-existent emergency </a:t>
            </a:r>
          </a:p>
          <a:p>
            <a:pPr algn="just" eaLnBrk="1" hangingPunct="1">
              <a:spcAft>
                <a:spcPct val="0"/>
              </a:spcAft>
              <a:buNone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action plans</a:t>
            </a:r>
          </a:p>
          <a:p>
            <a:pPr algn="just" eaLnBrk="1" hangingPunct="1">
              <a:spcAft>
                <a:spcPct val="0"/>
              </a:spcAft>
            </a:pPr>
            <a:endParaRPr lang="en-GB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endParaRPr lang="en-GB" sz="21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ct val="0"/>
              </a:spcAft>
            </a:pP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dirty="0" smtClean="0"/>
          </a:p>
        </p:txBody>
      </p:sp>
      <p:pic>
        <p:nvPicPr>
          <p:cNvPr id="34823" name="Picture 2" descr="\\ATKK\home\c\casi\Documents\My Pictures\Business ethics conference\bhopal disa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681028"/>
            <a:ext cx="368033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4" name="Rectangle 9"/>
          <p:cNvSpPr>
            <a:spLocks noChangeArrowheads="1"/>
          </p:cNvSpPr>
          <p:nvPr/>
        </p:nvSpPr>
        <p:spPr bwMode="auto">
          <a:xfrm>
            <a:off x="358775" y="4149725"/>
            <a:ext cx="536416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GB" sz="21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GB" sz="2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444824-F19C-4DF2-BA0B-C2F08468936A}" type="slidenum">
              <a:rPr lang="en-GB"/>
              <a:pPr/>
              <a:t>4</a:t>
            </a:fld>
            <a:endParaRPr lang="en-GB"/>
          </a:p>
        </p:txBody>
      </p:sp>
      <p:sp>
        <p:nvSpPr>
          <p:cNvPr id="35842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0C490E56-323A-4BB8-8049-2A2C5F77BB4C}" type="slidenum">
              <a:rPr lang="en-GB" sz="900">
                <a:solidFill>
                  <a:schemeClr val="tx2"/>
                </a:solidFill>
              </a:rPr>
              <a:pPr algn="r"/>
              <a:t>4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35843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6638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35845" name="Rectangle 5"/>
          <p:cNvSpPr>
            <a:spLocks noGrp="1"/>
          </p:cNvSpPr>
          <p:nvPr>
            <p:ph type="title" idx="4294967295"/>
          </p:nvPr>
        </p:nvSpPr>
        <p:spPr>
          <a:xfrm>
            <a:off x="1979613" y="333375"/>
            <a:ext cx="6948487" cy="154781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Human losses: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GB" sz="1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558,125 injuries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 </a:t>
            </a:r>
            <a:r>
              <a:rPr lang="en-US" sz="2000" b="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900" b="0" dirty="0" smtClean="0">
                <a:latin typeface="Times New Roman" pitchFamily="18" charset="0"/>
                <a:cs typeface="Times New Roman" pitchFamily="18" charset="0"/>
              </a:rPr>
              <a:t>3,928 </a:t>
            </a:r>
            <a:r>
              <a:rPr lang="en-GB" sz="1900" b="0" dirty="0" smtClean="0">
                <a:latin typeface="Times New Roman" pitchFamily="18" charset="0"/>
                <a:cs typeface="Times New Roman" pitchFamily="18" charset="0"/>
              </a:rPr>
              <a:t>certified </a:t>
            </a:r>
            <a:r>
              <a:rPr lang="en-GB" sz="1900" b="0" dirty="0" smtClean="0">
                <a:latin typeface="Times New Roman" pitchFamily="18" charset="0"/>
                <a:cs typeface="Times New Roman" pitchFamily="18" charset="0"/>
              </a:rPr>
              <a:t>deaths (1991) </a:t>
            </a:r>
            <a:r>
              <a:rPr lang="en-GB" sz="19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19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900" dirty="0" smtClean="0">
                <a:latin typeface="Times New Roman" pitchFamily="18" charset="0"/>
                <a:cs typeface="Times New Roman" pitchFamily="18" charset="0"/>
              </a:rPr>
              <a:t>10,000 - 30,000 dead</a:t>
            </a:r>
            <a:r>
              <a:rPr lang="en-GB" sz="1900" b="0" dirty="0" smtClean="0">
                <a:latin typeface="Times New Roman" pitchFamily="18" charset="0"/>
                <a:cs typeface="Times New Roman" pitchFamily="18" charset="0"/>
              </a:rPr>
              <a:t> according to </a:t>
            </a:r>
            <a:r>
              <a:rPr lang="en-GB" sz="1900" b="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1900" b="0" dirty="0" smtClean="0">
                <a:latin typeface="Times New Roman" pitchFamily="18" charset="0"/>
                <a:cs typeface="Times New Roman" pitchFamily="18" charset="0"/>
              </a:rPr>
              <a:t>ndependent organizations </a:t>
            </a:r>
            <a:r>
              <a:rPr lang="en-GB" sz="19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19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5846" name="Rectangle 6"/>
          <p:cNvSpPr>
            <a:spLocks noGrp="1"/>
          </p:cNvSpPr>
          <p:nvPr>
            <p:ph idx="4294967295"/>
          </p:nvPr>
        </p:nvSpPr>
        <p:spPr>
          <a:xfrm>
            <a:off x="359532" y="2528900"/>
            <a:ext cx="8028892" cy="3312368"/>
          </a:xfrm>
        </p:spPr>
        <p:txBody>
          <a:bodyPr/>
          <a:lstStyle/>
          <a:p>
            <a:pPr eaLnBrk="1" hangingPunct="1">
              <a:spcAft>
                <a:spcPct val="0"/>
              </a:spcAft>
              <a:buFont typeface="Arial" charset="0"/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Environmental consequences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 eaLnBrk="1" hangingPunct="1">
              <a:spcAft>
                <a:spcPct val="0"/>
              </a:spcAft>
              <a:buFont typeface="Arial" charset="0"/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Within a few days: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2,000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buffalo, goats, and other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animals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were collected and buried; leaves on trees yellowed and fell off; fishing was prohibited. </a:t>
            </a:r>
          </a:p>
          <a:p>
            <a:pPr algn="just" eaLnBrk="1" hangingPunct="1">
              <a:spcAft>
                <a:spcPct val="0"/>
              </a:spcAft>
              <a:buFont typeface="Arial" charset="0"/>
              <a:buNone/>
            </a:pP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r>
              <a:rPr lang="en-GB" sz="2000" b="1" u="sng" dirty="0" smtClean="0">
                <a:latin typeface="Times New Roman" pitchFamily="18" charset="0"/>
                <a:cs typeface="Times New Roman" pitchFamily="18" charset="0"/>
              </a:rPr>
              <a:t>MIC and the Sevin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plants are still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there and </a:t>
            </a:r>
            <a:r>
              <a:rPr lang="en-GB" sz="2000" b="1" u="sng" dirty="0" smtClean="0">
                <a:latin typeface="Times New Roman" pitchFamily="18" charset="0"/>
                <a:cs typeface="Times New Roman" pitchFamily="18" charset="0"/>
              </a:rPr>
              <a:t>spreading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(1989)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  <a:buFont typeface="Arial" charset="0"/>
              <a:buNone/>
            </a:pP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r>
              <a:rPr lang="en-GB" sz="2000" b="1" u="sng" dirty="0" smtClean="0">
                <a:latin typeface="Times New Roman" pitchFamily="18" charset="0"/>
                <a:cs typeface="Times New Roman" pitchFamily="18" charset="0"/>
              </a:rPr>
              <a:t>soil</a:t>
            </a:r>
            <a:r>
              <a:rPr lang="en-GB" sz="2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u="sng" dirty="0" smtClean="0">
                <a:latin typeface="Times New Roman" pitchFamily="18" charset="0"/>
                <a:cs typeface="Times New Roman" pitchFamily="18" charset="0"/>
              </a:rPr>
              <a:t>and groundwater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were still </a:t>
            </a:r>
            <a:r>
              <a:rPr lang="en-GB" sz="2000" b="1" u="sng" dirty="0" smtClean="0">
                <a:latin typeface="Times New Roman" pitchFamily="18" charset="0"/>
                <a:cs typeface="Times New Roman" pitchFamily="18" charset="0"/>
              </a:rPr>
              <a:t>polluted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(in 1989).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Madhya Pradesh High Court decided to </a:t>
            </a:r>
            <a:r>
              <a:rPr lang="en-GB" sz="2000" u="sng" dirty="0" smtClean="0">
                <a:latin typeface="Times New Roman" pitchFamily="18" charset="0"/>
                <a:cs typeface="Times New Roman" pitchFamily="18" charset="0"/>
              </a:rPr>
              <a:t>incinerate the  toxic </a:t>
            </a:r>
            <a:r>
              <a:rPr lang="en-GB" sz="2000" u="sng" dirty="0" smtClean="0">
                <a:latin typeface="Times New Roman" pitchFamily="18" charset="0"/>
                <a:cs typeface="Times New Roman" pitchFamily="18" charset="0"/>
              </a:rPr>
              <a:t>waste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								(2008)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8" name="Picture 8" descr="\\ATKK\home\c\casi\Documents\My Pictures\Business ethics conference\fire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4148" y="1664804"/>
            <a:ext cx="2304256" cy="1496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AF88D7A-BBDD-427C-A15A-A15B0E616C9B}" type="slidenum">
              <a:rPr lang="en-GB"/>
              <a:pPr/>
              <a:t>5</a:t>
            </a:fld>
            <a:endParaRPr lang="en-GB"/>
          </a:p>
        </p:txBody>
      </p:sp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684213" y="657225"/>
            <a:ext cx="7775575" cy="900113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Summary:</a:t>
            </a:r>
            <a:r>
              <a:rPr lang="fi-FI" smtClean="0"/>
              <a:t/>
            </a:r>
            <a:br>
              <a:rPr lang="fi-FI" smtClean="0"/>
            </a:br>
            <a:r>
              <a:rPr lang="fi-FI" sz="1200" smtClean="0"/>
              <a:t/>
            </a:r>
            <a:br>
              <a:rPr lang="fi-FI" sz="1200" smtClean="0"/>
            </a:br>
            <a:endParaRPr lang="en-US" sz="1200" smtClean="0"/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1763713" y="2168525"/>
            <a:ext cx="6985000" cy="3528727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What is ethics?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What is business?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Business ethics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Business ethics as part of Applied ethics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What philosophy can say about Ethics in Business?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Why discussion in business ethics is necessary?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Me and everything is other than me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Ethical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businesses</a:t>
            </a:r>
            <a:endParaRPr lang="fi-FI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Conclusions</a:t>
            </a: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519363" y="6165850"/>
            <a:ext cx="2052637" cy="431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sz="1600">
                <a:latin typeface="Times New Roman" pitchFamily="18" charset="0"/>
                <a:cs typeface="Times New Roman" pitchFamily="18" charset="0"/>
              </a:rPr>
              <a:t>corinna.casi@helsinki.fi</a:t>
            </a:r>
          </a:p>
        </p:txBody>
      </p:sp>
      <p:sp>
        <p:nvSpPr>
          <p:cNvPr id="15365" name="Slide Number Placeholder 5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D4A3D54D-FFF8-4986-BE1F-9C6EFBDDC2CA}" type="slidenum">
              <a:rPr lang="en-GB" sz="900">
                <a:solidFill>
                  <a:schemeClr val="tx2"/>
                </a:solidFill>
              </a:rPr>
              <a:pPr algn="r"/>
              <a:t>5</a:t>
            </a:fld>
            <a:endParaRPr lang="en-GB" sz="900">
              <a:solidFill>
                <a:schemeClr val="tx2"/>
              </a:solidFill>
            </a:endParaRPr>
          </a:p>
        </p:txBody>
      </p:sp>
      <p:pic>
        <p:nvPicPr>
          <p:cNvPr id="15366" name="Picture 2" descr="\\ATKK\home\c\casi\Documents\My Pictures\Univ. Helsinki general 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7513" y="0"/>
            <a:ext cx="21145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690917C-C9C9-4871-8F39-3DD3EBC727E1}" type="slidenum">
              <a:rPr lang="en-GB"/>
              <a:pPr/>
              <a:t>6</a:t>
            </a:fld>
            <a:endParaRPr lang="en-GB"/>
          </a:p>
        </p:txBody>
      </p:sp>
      <p:sp>
        <p:nvSpPr>
          <p:cNvPr id="16386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D9901AE0-8754-4BF2-B189-158923125D7F}" type="slidenum">
              <a:rPr lang="en-GB" sz="900">
                <a:solidFill>
                  <a:schemeClr val="tx2"/>
                </a:solidFill>
              </a:rPr>
              <a:pPr algn="r"/>
              <a:t>6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2"/>
          </p:nvPr>
        </p:nvSpPr>
        <p:spPr bwMode="auto">
          <a:xfrm>
            <a:off x="2592388" y="6165850"/>
            <a:ext cx="2124075" cy="431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sz="1600"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rgbClr val="8C8A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0" smtClean="0">
                <a:latin typeface="Times New Roman" pitchFamily="18" charset="0"/>
                <a:ea typeface="SimSun" pitchFamily="2" charset="-122"/>
              </a:rPr>
              <a:t>	What is </a:t>
            </a:r>
            <a:r>
              <a:rPr lang="en-US" altLang="zh-CN" i="1" smtClean="0">
                <a:latin typeface="Times New Roman" pitchFamily="18" charset="0"/>
                <a:ea typeface="SimSun" pitchFamily="2" charset="-122"/>
              </a:rPr>
              <a:t>ethics</a:t>
            </a:r>
            <a:r>
              <a:rPr lang="en-US" altLang="zh-CN" b="0" smtClean="0">
                <a:latin typeface="Times New Roman" pitchFamily="18" charset="0"/>
                <a:ea typeface="SimSun" pitchFamily="2" charset="-122"/>
              </a:rPr>
              <a:t>?</a:t>
            </a:r>
            <a:endParaRPr lang="en-US" b="0" smtClean="0">
              <a:latin typeface="Times New Roman" pitchFamily="18" charset="0"/>
            </a:endParaRPr>
          </a:p>
        </p:txBody>
      </p:sp>
      <p:sp>
        <p:nvSpPr>
          <p:cNvPr id="16389" name="Rectangle 8"/>
          <p:cNvSpPr>
            <a:spLocks noGrp="1"/>
          </p:cNvSpPr>
          <p:nvPr>
            <p:ph type="body" sz="half" idx="4294967295"/>
          </p:nvPr>
        </p:nvSpPr>
        <p:spPr>
          <a:xfrm>
            <a:off x="468313" y="1736725"/>
            <a:ext cx="8207375" cy="2052638"/>
          </a:xfrm>
        </p:spPr>
        <p:txBody>
          <a:bodyPr/>
          <a:lstStyle/>
          <a:p>
            <a:pPr algn="just" eaLnBrk="1" hangingPunct="1">
              <a:spcAft>
                <a:spcPct val="0"/>
              </a:spcAft>
              <a:buClrTx/>
              <a:buSzTx/>
              <a:buFont typeface="Times New Roman" pitchFamily="18" charset="0"/>
              <a:buNone/>
            </a:pPr>
            <a:r>
              <a:rPr lang="en-US" altLang="zh-CN" sz="1900" dirty="0" smtClean="0">
                <a:latin typeface="Times New Roman" pitchFamily="18" charset="0"/>
                <a:ea typeface="SimSun" pitchFamily="2" charset="-122"/>
              </a:rPr>
              <a:t>		          </a:t>
            </a:r>
            <a:r>
              <a:rPr lang="en-US" sz="2000" dirty="0" smtClean="0">
                <a:latin typeface="Times New Roman" pitchFamily="18" charset="0"/>
              </a:rPr>
              <a:t>Greek </a:t>
            </a:r>
            <a:r>
              <a:rPr lang="en-US" sz="2000" dirty="0" smtClean="0">
                <a:latin typeface="Times New Roman" pitchFamily="18" charset="0"/>
              </a:rPr>
              <a:t>word </a:t>
            </a:r>
            <a:r>
              <a:rPr lang="en-US" sz="2000" b="1" i="1" dirty="0" smtClean="0">
                <a:latin typeface="Times New Roman" pitchFamily="18" charset="0"/>
              </a:rPr>
              <a:t>Ethos</a:t>
            </a:r>
            <a:r>
              <a:rPr lang="en-US" sz="2000" dirty="0" smtClean="0">
                <a:latin typeface="Times New Roman" pitchFamily="18" charset="0"/>
              </a:rPr>
              <a:t> (</a:t>
            </a:r>
            <a:r>
              <a:rPr lang="fi-FI" sz="2000" dirty="0" err="1" smtClean="0">
                <a:latin typeface="Times New Roman" pitchFamily="18" charset="0"/>
              </a:rPr>
              <a:t>ἦθος</a:t>
            </a:r>
            <a:r>
              <a:rPr lang="en-US" sz="2000" dirty="0" smtClean="0">
                <a:latin typeface="Times New Roman" pitchFamily="18" charset="0"/>
              </a:rPr>
              <a:t>) "</a:t>
            </a:r>
            <a:r>
              <a:rPr lang="en-US" sz="2000" u="sng" dirty="0" smtClean="0">
                <a:latin typeface="Times New Roman" pitchFamily="18" charset="0"/>
              </a:rPr>
              <a:t>custom, habit</a:t>
            </a:r>
            <a:r>
              <a:rPr lang="en-US" sz="2000" dirty="0" smtClean="0">
                <a:latin typeface="Times New Roman" pitchFamily="18" charset="0"/>
              </a:rPr>
              <a:t>“.</a:t>
            </a:r>
          </a:p>
          <a:p>
            <a:pPr algn="just" eaLnBrk="1" hangingPunct="1">
              <a:spcAft>
                <a:spcPct val="0"/>
              </a:spcAft>
              <a:buClrTx/>
              <a:buSzTx/>
              <a:buFont typeface="Times New Roman" pitchFamily="18" charset="0"/>
              <a:buNone/>
            </a:pPr>
            <a:endParaRPr lang="en-US" sz="2000" dirty="0" smtClean="0">
              <a:latin typeface="Times New Roman" pitchFamily="18" charset="0"/>
            </a:endParaRPr>
          </a:p>
          <a:p>
            <a:pPr algn="just" eaLnBrk="1" hangingPunct="1">
              <a:spcAft>
                <a:spcPct val="0"/>
              </a:spcAft>
              <a:buClrTx/>
              <a:buSzTx/>
            </a:pPr>
            <a:r>
              <a:rPr lang="en-US" sz="2000" i="1" dirty="0" smtClean="0">
                <a:latin typeface="Times New Roman" pitchFamily="18" charset="0"/>
              </a:rPr>
              <a:t>Ethos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</a:rPr>
              <a:t>forms the root of </a:t>
            </a:r>
            <a:r>
              <a:rPr lang="en-US" sz="2000" i="1" dirty="0" err="1" smtClean="0">
                <a:latin typeface="Times New Roman" pitchFamily="18" charset="0"/>
              </a:rPr>
              <a:t>ethikos</a:t>
            </a:r>
            <a:r>
              <a:rPr lang="en-US" sz="2000" dirty="0" smtClean="0">
                <a:latin typeface="Times New Roman" pitchFamily="18" charset="0"/>
              </a:rPr>
              <a:t> (</a:t>
            </a:r>
            <a:r>
              <a:rPr lang="fi-FI" sz="2000" dirty="0" err="1" smtClean="0">
                <a:latin typeface="Times New Roman" pitchFamily="18" charset="0"/>
              </a:rPr>
              <a:t>ἠθικός</a:t>
            </a:r>
            <a:r>
              <a:rPr lang="en-US" sz="2000" dirty="0" smtClean="0">
                <a:latin typeface="Times New Roman" pitchFamily="18" charset="0"/>
              </a:rPr>
              <a:t>), meaning "moral,</a:t>
            </a:r>
          </a:p>
          <a:p>
            <a:pPr algn="just" eaLnBrk="1" hangingPunct="1">
              <a:spcAft>
                <a:spcPct val="0"/>
              </a:spcAft>
              <a:buClrTx/>
              <a:buSzTx/>
              <a:buFont typeface="Times New Roman" pitchFamily="18" charset="0"/>
              <a:buNone/>
            </a:pPr>
            <a:r>
              <a:rPr lang="en-US" sz="2000" dirty="0" smtClean="0">
                <a:latin typeface="Times New Roman" pitchFamily="18" charset="0"/>
              </a:rPr>
              <a:t>    showing moral character".</a:t>
            </a:r>
          </a:p>
          <a:p>
            <a:pPr algn="just" eaLnBrk="1" hangingPunct="1">
              <a:spcAft>
                <a:spcPct val="0"/>
              </a:spcAft>
              <a:buClrTx/>
              <a:buSzTx/>
              <a:buFont typeface="Times New Roman" pitchFamily="18" charset="0"/>
              <a:buNone/>
            </a:pPr>
            <a:r>
              <a:rPr lang="en-US" sz="2000" dirty="0" smtClean="0">
                <a:latin typeface="Times New Roman" pitchFamily="18" charset="0"/>
              </a:rPr>
              <a:t> </a:t>
            </a:r>
          </a:p>
          <a:p>
            <a:pPr algn="just" eaLnBrk="1" hangingPunct="1">
              <a:spcAft>
                <a:spcPct val="0"/>
              </a:spcAft>
              <a:buClrTx/>
              <a:buSzTx/>
            </a:pPr>
            <a:r>
              <a:rPr lang="en-US" altLang="zh-CN" sz="2000" dirty="0" smtClean="0">
                <a:latin typeface="Times New Roman" pitchFamily="18" charset="0"/>
                <a:ea typeface="SimSun" pitchFamily="2" charset="-122"/>
              </a:rPr>
              <a:t>Ethics for a layman is a set of </a:t>
            </a:r>
            <a:r>
              <a:rPr lang="en-US" altLang="zh-CN" sz="2000" dirty="0" smtClean="0">
                <a:latin typeface="Times New Roman" pitchFamily="18" charset="0"/>
                <a:ea typeface="SimSun" pitchFamily="2" charset="-122"/>
              </a:rPr>
              <a:t>rules and values </a:t>
            </a:r>
            <a:r>
              <a:rPr lang="en-US" altLang="zh-CN" sz="2000" dirty="0" smtClean="0">
                <a:latin typeface="Times New Roman" pitchFamily="18" charset="0"/>
                <a:ea typeface="SimSun" pitchFamily="2" charset="-122"/>
              </a:rPr>
              <a:t>which should inspire the moral behavior of human beings.</a:t>
            </a:r>
            <a:endParaRPr lang="en-US" sz="2000" dirty="0" smtClean="0">
              <a:latin typeface="Times New Roman" pitchFamily="18" charset="0"/>
            </a:endParaRPr>
          </a:p>
        </p:txBody>
      </p:sp>
      <p:sp>
        <p:nvSpPr>
          <p:cNvPr id="16390" name="Rectangle 5"/>
          <p:cNvSpPr>
            <a:spLocks noGrp="1"/>
          </p:cNvSpPr>
          <p:nvPr>
            <p:ph sz="half" idx="4294967295"/>
          </p:nvPr>
        </p:nvSpPr>
        <p:spPr>
          <a:xfrm>
            <a:off x="431800" y="3789363"/>
            <a:ext cx="8243888" cy="2268537"/>
          </a:xfrm>
        </p:spPr>
        <p:txBody>
          <a:bodyPr/>
          <a:lstStyle/>
          <a:p>
            <a:pPr algn="just" eaLnBrk="1" hangingPunct="1">
              <a:spcAft>
                <a:spcPct val="0"/>
              </a:spcAft>
              <a:buClrTx/>
              <a:buSzTx/>
              <a:buFont typeface="Times New Roman" pitchFamily="18" charset="0"/>
              <a:buNone/>
            </a:pPr>
            <a:r>
              <a:rPr lang="en-US" altLang="zh-CN" sz="1900" dirty="0" smtClean="0">
                <a:latin typeface="Times New Roman" pitchFamily="18" charset="0"/>
                <a:ea typeface="SimSun" pitchFamily="2" charset="-122"/>
              </a:rPr>
              <a:t>			</a:t>
            </a:r>
            <a:endParaRPr lang="en-US" altLang="zh-CN" sz="1900" i="1" dirty="0" smtClean="0">
              <a:latin typeface="Times New Roman" pitchFamily="18" charset="0"/>
              <a:ea typeface="SimSun" pitchFamily="2" charset="-122"/>
            </a:endParaRPr>
          </a:p>
          <a:p>
            <a:pPr algn="just" eaLnBrk="1" hangingPunct="1">
              <a:spcAft>
                <a:spcPct val="0"/>
              </a:spcAft>
              <a:buClrTx/>
              <a:buSzTx/>
            </a:pPr>
            <a:r>
              <a:rPr lang="en-US" altLang="zh-CN" sz="2000" dirty="0" smtClean="0">
                <a:latin typeface="Times New Roman" pitchFamily="18" charset="0"/>
                <a:ea typeface="SimSun" pitchFamily="2" charset="-122"/>
              </a:rPr>
              <a:t> In philosophy, ethics is rather </a:t>
            </a:r>
            <a:r>
              <a:rPr lang="en-US" altLang="zh-CN" sz="2000" b="1" dirty="0" smtClean="0">
                <a:latin typeface="Times New Roman" pitchFamily="18" charset="0"/>
                <a:ea typeface="SimSun" pitchFamily="2" charset="-122"/>
              </a:rPr>
              <a:t>a certain kind of activity of thinking.</a:t>
            </a:r>
          </a:p>
          <a:p>
            <a:pPr algn="just" eaLnBrk="1" hangingPunct="1">
              <a:spcAft>
                <a:spcPct val="0"/>
              </a:spcAft>
              <a:buClrTx/>
              <a:buSzTx/>
            </a:pPr>
            <a:endParaRPr lang="en-US" altLang="zh-CN" sz="2000" b="1" dirty="0" smtClean="0">
              <a:latin typeface="Times New Roman" pitchFamily="18" charset="0"/>
              <a:ea typeface="SimSun" pitchFamily="2" charset="-122"/>
            </a:endParaRPr>
          </a:p>
          <a:p>
            <a:pPr algn="just" eaLnBrk="1" hangingPunct="1">
              <a:spcAft>
                <a:spcPct val="0"/>
              </a:spcAft>
              <a:buClrTx/>
              <a:buSzTx/>
            </a:pPr>
            <a:r>
              <a:rPr lang="en-US" altLang="zh-CN" sz="2000" dirty="0" smtClean="0">
                <a:latin typeface="Times New Roman" pitchFamily="18" charset="0"/>
                <a:ea typeface="SimSun" pitchFamily="2" charset="-122"/>
              </a:rPr>
              <a:t>Ethics requires a certain independence of mind and practice. It is an</a:t>
            </a:r>
            <a:r>
              <a:rPr lang="en-US" altLang="zh-CN" sz="2000" u="sng" dirty="0" smtClean="0">
                <a:latin typeface="Times New Roman" pitchFamily="18" charset="0"/>
                <a:ea typeface="SimSun" pitchFamily="2" charset="-122"/>
              </a:rPr>
              <a:t> attempt to place </a:t>
            </a:r>
            <a:r>
              <a:rPr lang="en-US" altLang="zh-CN" sz="2000" b="1" u="sng" dirty="0" smtClean="0">
                <a:latin typeface="Times New Roman" pitchFamily="18" charset="0"/>
                <a:ea typeface="SimSun" pitchFamily="2" charset="-122"/>
              </a:rPr>
              <a:t>conduct of individuals on a reflective and created basis </a:t>
            </a:r>
            <a:r>
              <a:rPr lang="en-US" altLang="zh-CN" sz="2000" u="sng" dirty="0" smtClean="0">
                <a:latin typeface="Times New Roman" pitchFamily="18" charset="0"/>
                <a:ea typeface="SimSun" pitchFamily="2" charset="-122"/>
              </a:rPr>
              <a:t>rather than on those given of habits, practice and religion.</a:t>
            </a:r>
            <a:endParaRPr lang="en-US" sz="2000" dirty="0" smtClean="0"/>
          </a:p>
        </p:txBody>
      </p:sp>
      <p:sp>
        <p:nvSpPr>
          <p:cNvPr id="16391" name="Text Box 9"/>
          <p:cNvSpPr txBox="1">
            <a:spLocks noChangeArrowheads="1"/>
          </p:cNvSpPr>
          <p:nvPr/>
        </p:nvSpPr>
        <p:spPr bwMode="auto">
          <a:xfrm>
            <a:off x="7164388" y="836613"/>
            <a:ext cx="1511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6392" name="Picture 10" descr="j01958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7513" y="728663"/>
            <a:ext cx="1773237" cy="18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2F4498-4FE2-48A1-BBE6-4D8A3D44A87D}" type="slidenum">
              <a:rPr lang="en-GB"/>
              <a:pPr/>
              <a:t>7</a:t>
            </a:fld>
            <a:endParaRPr lang="en-GB"/>
          </a:p>
        </p:txBody>
      </p:sp>
      <p:sp>
        <p:nvSpPr>
          <p:cNvPr id="17410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02570A18-2426-40FE-B61E-3576A95AD23A}" type="slidenum">
              <a:rPr lang="en-GB" sz="900">
                <a:solidFill>
                  <a:schemeClr val="tx2"/>
                </a:solidFill>
              </a:rPr>
              <a:pPr algn="r"/>
              <a:t>7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2"/>
          </p:nvPr>
        </p:nvSpPr>
        <p:spPr bwMode="auto">
          <a:xfrm>
            <a:off x="2519363" y="6200775"/>
            <a:ext cx="2160587" cy="431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sz="1600"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rgbClr val="8C8A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17413" name="Rectangle 8"/>
          <p:cNvSpPr>
            <a:spLocks noGrp="1"/>
          </p:cNvSpPr>
          <p:nvPr>
            <p:ph type="title" idx="4294967295"/>
          </p:nvPr>
        </p:nvSpPr>
        <p:spPr>
          <a:xfrm>
            <a:off x="1979613" y="260350"/>
            <a:ext cx="6840537" cy="1189038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	"Know thyself"</a:t>
            </a:r>
            <a:b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       </a:t>
            </a:r>
            <a:r>
              <a:rPr lang="en-US" sz="2800" b="0" i="1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sz="2800" b="0" i="1" dirty="0" err="1" smtClean="0">
                <a:solidFill>
                  <a:srgbClr val="000000"/>
                </a:solidFill>
                <a:latin typeface="Times New Roman" pitchFamily="18" charset="0"/>
              </a:rPr>
              <a:t>γνῶθι</a:t>
            </a:r>
            <a:r>
              <a:rPr lang="en-US" sz="2800" b="0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0" i="1" dirty="0" err="1" smtClean="0">
                <a:solidFill>
                  <a:srgbClr val="000000"/>
                </a:solidFill>
                <a:latin typeface="Times New Roman" pitchFamily="18" charset="0"/>
              </a:rPr>
              <a:t>σεαυτόν</a:t>
            </a:r>
            <a:r>
              <a:rPr lang="en-US" sz="2800" b="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b="0" i="1" dirty="0" err="1" smtClean="0">
                <a:solidFill>
                  <a:srgbClr val="000000"/>
                </a:solidFill>
                <a:latin typeface="Times New Roman" pitchFamily="18" charset="0"/>
              </a:rPr>
              <a:t>gnōthi</a:t>
            </a:r>
            <a:r>
              <a:rPr lang="en-US" sz="2800" b="0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0" i="1" dirty="0" err="1" smtClean="0">
                <a:solidFill>
                  <a:srgbClr val="000000"/>
                </a:solidFill>
                <a:latin typeface="Times New Roman" pitchFamily="18" charset="0"/>
              </a:rPr>
              <a:t>seauton</a:t>
            </a:r>
            <a:r>
              <a:rPr lang="en-US" sz="2800" b="0" i="1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  <a:r>
              <a:rPr lang="en-US" sz="2800" dirty="0" smtClean="0"/>
              <a:t> </a:t>
            </a:r>
          </a:p>
        </p:txBody>
      </p:sp>
      <p:sp>
        <p:nvSpPr>
          <p:cNvPr id="17414" name="Rectangle 9"/>
          <p:cNvSpPr>
            <a:spLocks noGrp="1"/>
          </p:cNvSpPr>
          <p:nvPr>
            <p:ph type="body" sz="half" idx="4294967295"/>
          </p:nvPr>
        </p:nvSpPr>
        <p:spPr>
          <a:xfrm>
            <a:off x="323850" y="1916113"/>
            <a:ext cx="2555875" cy="39243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dirty="0" smtClean="0"/>
              <a:t>		</a:t>
            </a:r>
          </a:p>
          <a:p>
            <a:pPr eaLnBrk="1" hangingPunct="1">
              <a:buFont typeface="Arial" charset="0"/>
              <a:buNone/>
            </a:pPr>
            <a:endParaRPr lang="en-US" sz="2000" dirty="0" smtClean="0"/>
          </a:p>
          <a:p>
            <a:pPr eaLnBrk="1" hangingPunct="1">
              <a:buFont typeface="Arial" charset="0"/>
              <a:buNone/>
            </a:pPr>
            <a:endParaRPr lang="en-US" sz="2000" dirty="0" smtClean="0"/>
          </a:p>
          <a:p>
            <a:pPr eaLnBrk="1" hangingPunct="1">
              <a:buFont typeface="Arial" charset="0"/>
              <a:buNone/>
            </a:pPr>
            <a:endParaRPr lang="en-US" sz="2000" dirty="0" smtClean="0"/>
          </a:p>
          <a:p>
            <a:pPr eaLnBrk="1" hangingPunct="1">
              <a:buFont typeface="Arial" charset="0"/>
              <a:buNone/>
            </a:pPr>
            <a:endParaRPr lang="en-US" sz="2000" dirty="0" smtClean="0"/>
          </a:p>
          <a:p>
            <a:pPr eaLnBrk="1" hangingPunct="1">
              <a:buFont typeface="Arial" charset="0"/>
              <a:buNone/>
            </a:pPr>
            <a:endParaRPr lang="en-US" sz="2000" dirty="0" smtClean="0"/>
          </a:p>
          <a:p>
            <a:pPr eaLnBrk="1" hangingPunct="1">
              <a:buFont typeface="Arial" charset="0"/>
              <a:buNone/>
            </a:pPr>
            <a:endParaRPr lang="en-US" sz="2000" dirty="0" smtClean="0"/>
          </a:p>
          <a:p>
            <a:pPr eaLnBrk="1" hangingPunct="1">
              <a:buFont typeface="Arial" charset="0"/>
              <a:buNone/>
            </a:pPr>
            <a:endParaRPr lang="en-US" sz="2000" dirty="0" smtClean="0"/>
          </a:p>
          <a:p>
            <a:pPr eaLnBrk="1" hangingPunct="1">
              <a:buFont typeface="Arial" charset="0"/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en-US" sz="2000" dirty="0" smtClean="0"/>
          </a:p>
        </p:txBody>
      </p:sp>
      <p:sp>
        <p:nvSpPr>
          <p:cNvPr id="17415" name="Rectangle 7"/>
          <p:cNvSpPr>
            <a:spLocks noGrp="1"/>
          </p:cNvSpPr>
          <p:nvPr>
            <p:ph sz="half" idx="4294967295"/>
          </p:nvPr>
        </p:nvSpPr>
        <p:spPr>
          <a:xfrm>
            <a:off x="3311525" y="1736725"/>
            <a:ext cx="5400675" cy="43211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dirty="0" smtClean="0">
                <a:latin typeface="Times New Roman" pitchFamily="18" charset="0"/>
                <a:ea typeface="SimSun" pitchFamily="2" charset="-122"/>
              </a:rPr>
              <a:t>              </a:t>
            </a:r>
            <a:r>
              <a:rPr lang="en-US" altLang="zh-CN" b="1" dirty="0" smtClean="0">
                <a:latin typeface="Times New Roman" pitchFamily="18" charset="0"/>
                <a:ea typeface="SimSun" pitchFamily="2" charset="-122"/>
              </a:rPr>
              <a:t>SOCRATES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i-FI" sz="2400" dirty="0" smtClean="0">
                <a:latin typeface="Times New Roman" pitchFamily="18" charset="0"/>
                <a:cs typeface="Times New Roman" pitchFamily="18" charset="0"/>
              </a:rPr>
              <a:t>469 BC–399 BC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altLang="zh-CN" b="1" dirty="0" smtClean="0">
              <a:latin typeface="Times New Roman" pitchFamily="18" charset="0"/>
              <a:ea typeface="SimSun" pitchFamily="2" charset="-122"/>
            </a:endParaRPr>
          </a:p>
          <a:p>
            <a:pPr algn="just" eaLnBrk="1" hangingPunct="1"/>
            <a:endParaRPr lang="en-US" altLang="zh-CN" dirty="0" smtClean="0">
              <a:latin typeface="Times New Roman" pitchFamily="18" charset="0"/>
              <a:ea typeface="SimSun" pitchFamily="2" charset="-122"/>
            </a:endParaRPr>
          </a:p>
          <a:p>
            <a:pPr algn="just" eaLnBrk="1" hangingPunct="1"/>
            <a:r>
              <a:rPr lang="en-US" altLang="zh-CN" sz="2600" dirty="0" smtClean="0">
                <a:latin typeface="Times New Roman" pitchFamily="18" charset="0"/>
                <a:ea typeface="SimSun" pitchFamily="2" charset="-122"/>
              </a:rPr>
              <a:t>System </a:t>
            </a:r>
            <a:r>
              <a:rPr lang="en-US" altLang="zh-CN" sz="2600" dirty="0" smtClean="0">
                <a:latin typeface="Times New Roman" pitchFamily="18" charset="0"/>
                <a:ea typeface="SimSun" pitchFamily="2" charset="-122"/>
              </a:rPr>
              <a:t>of ethics, as the </a:t>
            </a:r>
            <a:r>
              <a:rPr lang="en-US" altLang="zh-CN" sz="2600" b="1" dirty="0" smtClean="0">
                <a:latin typeface="Times New Roman" pitchFamily="18" charset="0"/>
                <a:ea typeface="SimSun" pitchFamily="2" charset="-122"/>
              </a:rPr>
              <a:t>critical </a:t>
            </a:r>
            <a:r>
              <a:rPr lang="en-US" altLang="zh-CN" sz="2600" b="1" u="sng" dirty="0" smtClean="0">
                <a:latin typeface="Times New Roman" pitchFamily="18" charset="0"/>
                <a:ea typeface="SimSun" pitchFamily="2" charset="-122"/>
              </a:rPr>
              <a:t>reflection upon</a:t>
            </a:r>
            <a:r>
              <a:rPr lang="en-US" altLang="zh-CN" sz="2600" u="sng" dirty="0" smtClean="0">
                <a:latin typeface="Times New Roman" pitchFamily="18" charset="0"/>
                <a:ea typeface="SimSun" pitchFamily="2" charset="-122"/>
              </a:rPr>
              <a:t> practices and </a:t>
            </a:r>
            <a:r>
              <a:rPr lang="en-US" altLang="zh-CN" sz="2600" b="1" u="sng" dirty="0" smtClean="0">
                <a:latin typeface="Times New Roman" pitchFamily="18" charset="0"/>
                <a:ea typeface="SimSun" pitchFamily="2" charset="-122"/>
              </a:rPr>
              <a:t>tradition</a:t>
            </a:r>
            <a:r>
              <a:rPr lang="en-US" altLang="zh-CN" sz="2600" dirty="0" smtClean="0">
                <a:latin typeface="Times New Roman" pitchFamily="18" charset="0"/>
                <a:ea typeface="SimSun" pitchFamily="2" charset="-122"/>
              </a:rPr>
              <a:t>, began with the </a:t>
            </a:r>
            <a:r>
              <a:rPr lang="en-US" altLang="zh-CN" sz="2600" b="1" dirty="0" smtClean="0">
                <a:latin typeface="Times New Roman" pitchFamily="18" charset="0"/>
                <a:ea typeface="SimSun" pitchFamily="2" charset="-122"/>
              </a:rPr>
              <a:t>Greeks, </a:t>
            </a:r>
            <a:r>
              <a:rPr lang="en-US" altLang="zh-CN" sz="2600" dirty="0" smtClean="0">
                <a:latin typeface="Times New Roman" pitchFamily="18" charset="0"/>
                <a:ea typeface="SimSun" pitchFamily="2" charset="-122"/>
              </a:rPr>
              <a:t>specifically</a:t>
            </a:r>
            <a:r>
              <a:rPr lang="en-US" altLang="zh-CN" sz="2600" b="1" dirty="0" smtClean="0">
                <a:latin typeface="Times New Roman" pitchFamily="18" charset="0"/>
                <a:ea typeface="SimSun" pitchFamily="2" charset="-122"/>
              </a:rPr>
              <a:t> </a:t>
            </a:r>
            <a:r>
              <a:rPr lang="en-US" altLang="zh-CN" sz="2600" dirty="0" smtClean="0">
                <a:latin typeface="Times New Roman" pitchFamily="18" charset="0"/>
                <a:ea typeface="SimSun" pitchFamily="2" charset="-122"/>
              </a:rPr>
              <a:t>with Socrates.</a:t>
            </a:r>
          </a:p>
          <a:p>
            <a:pPr algn="just" eaLnBrk="1" hangingPunct="1"/>
            <a:endParaRPr lang="en-US" altLang="zh-CN" sz="2600" dirty="0" smtClean="0">
              <a:latin typeface="Times New Roman" pitchFamily="18" charset="0"/>
              <a:ea typeface="SimSun" pitchFamily="2" charset="-122"/>
            </a:endParaRPr>
          </a:p>
          <a:p>
            <a:pPr algn="just" eaLnBrk="1" hangingPunct="1"/>
            <a:r>
              <a:rPr lang="it-IT" altLang="zh-CN" sz="2600" b="1" dirty="0" smtClean="0">
                <a:latin typeface="Times New Roman" pitchFamily="18" charset="0"/>
                <a:ea typeface="SimSun" pitchFamily="2" charset="-122"/>
              </a:rPr>
              <a:t>KNOW THYSELF</a:t>
            </a:r>
            <a:r>
              <a:rPr lang="it-IT" altLang="zh-CN" sz="2600" dirty="0" smtClean="0">
                <a:latin typeface="Times New Roman" pitchFamily="18" charset="0"/>
                <a:ea typeface="SimSun" pitchFamily="2" charset="-122"/>
              </a:rPr>
              <a:t>: </a:t>
            </a:r>
            <a:r>
              <a:rPr lang="it-IT" altLang="zh-CN" sz="2600" dirty="0" err="1" smtClean="0">
                <a:latin typeface="Times New Roman" pitchFamily="18" charset="0"/>
                <a:ea typeface="SimSun" pitchFamily="2" charset="-122"/>
              </a:rPr>
              <a:t>who</a:t>
            </a:r>
            <a:r>
              <a:rPr lang="it-IT" altLang="zh-CN" sz="2600" dirty="0" smtClean="0">
                <a:latin typeface="Times New Roman" pitchFamily="18" charset="0"/>
                <a:ea typeface="SimSun" pitchFamily="2" charset="-122"/>
              </a:rPr>
              <a:t> are </a:t>
            </a:r>
            <a:r>
              <a:rPr lang="it-IT" altLang="zh-CN" sz="2600" dirty="0" err="1" smtClean="0">
                <a:latin typeface="Times New Roman" pitchFamily="18" charset="0"/>
                <a:ea typeface="SimSun" pitchFamily="2" charset="-122"/>
              </a:rPr>
              <a:t>you</a:t>
            </a:r>
            <a:r>
              <a:rPr lang="it-IT" altLang="zh-CN" sz="2600" dirty="0" smtClean="0">
                <a:latin typeface="Times New Roman" pitchFamily="18" charset="0"/>
                <a:ea typeface="SimSun" pitchFamily="2" charset="-122"/>
              </a:rPr>
              <a:t>? </a:t>
            </a:r>
            <a:r>
              <a:rPr lang="it-IT" altLang="zh-CN" sz="2600" dirty="0" err="1" smtClean="0">
                <a:latin typeface="Times New Roman" pitchFamily="18" charset="0"/>
                <a:ea typeface="SimSun" pitchFamily="2" charset="-122"/>
              </a:rPr>
              <a:t>What</a:t>
            </a:r>
            <a:r>
              <a:rPr lang="it-IT" altLang="zh-CN" sz="2600" dirty="0" smtClean="0">
                <a:latin typeface="Times New Roman" pitchFamily="18" charset="0"/>
                <a:ea typeface="SimSun" pitchFamily="2" charset="-122"/>
              </a:rPr>
              <a:t> </a:t>
            </a:r>
            <a:r>
              <a:rPr lang="it-IT" altLang="zh-CN" sz="2600" dirty="0" err="1" smtClean="0">
                <a:latin typeface="Times New Roman" pitchFamily="18" charset="0"/>
                <a:ea typeface="SimSun" pitchFamily="2" charset="-122"/>
              </a:rPr>
              <a:t>is</a:t>
            </a:r>
            <a:r>
              <a:rPr lang="it-IT" altLang="zh-CN" sz="2600" dirty="0" smtClean="0">
                <a:latin typeface="Times New Roman" pitchFamily="18" charset="0"/>
                <a:ea typeface="SimSun" pitchFamily="2" charset="-122"/>
              </a:rPr>
              <a:t> </a:t>
            </a:r>
            <a:r>
              <a:rPr lang="it-IT" altLang="zh-CN" sz="2600" dirty="0" err="1" smtClean="0">
                <a:latin typeface="Times New Roman" pitchFamily="18" charset="0"/>
                <a:ea typeface="SimSun" pitchFamily="2" charset="-122"/>
              </a:rPr>
              <a:t>good</a:t>
            </a:r>
            <a:r>
              <a:rPr lang="it-IT" altLang="zh-CN" sz="2600" dirty="0" smtClean="0">
                <a:latin typeface="Times New Roman" pitchFamily="18" charset="0"/>
                <a:ea typeface="SimSun" pitchFamily="2" charset="-122"/>
              </a:rPr>
              <a:t> </a:t>
            </a:r>
            <a:r>
              <a:rPr lang="it-IT" altLang="zh-CN" sz="2600" dirty="0" err="1" smtClean="0">
                <a:latin typeface="Times New Roman" pitchFamily="18" charset="0"/>
                <a:ea typeface="SimSun" pitchFamily="2" charset="-122"/>
              </a:rPr>
              <a:t>for</a:t>
            </a:r>
            <a:r>
              <a:rPr lang="it-IT" altLang="zh-CN" sz="2600" dirty="0" smtClean="0">
                <a:latin typeface="Times New Roman" pitchFamily="18" charset="0"/>
                <a:ea typeface="SimSun" pitchFamily="2" charset="-122"/>
              </a:rPr>
              <a:t> </a:t>
            </a:r>
            <a:r>
              <a:rPr lang="it-IT" altLang="zh-CN" sz="2600" dirty="0" err="1" smtClean="0">
                <a:latin typeface="Times New Roman" pitchFamily="18" charset="0"/>
                <a:ea typeface="SimSun" pitchFamily="2" charset="-122"/>
              </a:rPr>
              <a:t>you</a:t>
            </a:r>
            <a:r>
              <a:rPr lang="it-IT" altLang="zh-CN" sz="2600" dirty="0" smtClean="0">
                <a:latin typeface="Times New Roman" pitchFamily="18" charset="0"/>
                <a:ea typeface="SimSun" pitchFamily="2" charset="-122"/>
              </a:rPr>
              <a:t>, </a:t>
            </a:r>
            <a:r>
              <a:rPr lang="it-IT" altLang="zh-CN" sz="2600" dirty="0" err="1" smtClean="0">
                <a:latin typeface="Times New Roman" pitchFamily="18" charset="0"/>
                <a:ea typeface="SimSun" pitchFamily="2" charset="-122"/>
              </a:rPr>
              <a:t>not</a:t>
            </a:r>
            <a:r>
              <a:rPr lang="it-IT" altLang="zh-CN" sz="2600" dirty="0" smtClean="0">
                <a:latin typeface="Times New Roman" pitchFamily="18" charset="0"/>
                <a:ea typeface="SimSun" pitchFamily="2" charset="-122"/>
              </a:rPr>
              <a:t> </a:t>
            </a:r>
            <a:r>
              <a:rPr lang="it-IT" altLang="zh-CN" sz="2600" dirty="0" err="1" smtClean="0">
                <a:latin typeface="Times New Roman" pitchFamily="18" charset="0"/>
                <a:ea typeface="SimSun" pitchFamily="2" charset="-122"/>
              </a:rPr>
              <a:t>for</a:t>
            </a:r>
            <a:r>
              <a:rPr lang="it-IT" altLang="zh-CN" sz="2600" dirty="0" smtClean="0">
                <a:latin typeface="Times New Roman" pitchFamily="18" charset="0"/>
                <a:ea typeface="SimSun" pitchFamily="2" charset="-122"/>
              </a:rPr>
              <a:t> the </a:t>
            </a:r>
            <a:r>
              <a:rPr lang="it-IT" altLang="zh-CN" sz="2600" dirty="0" err="1" smtClean="0">
                <a:latin typeface="Times New Roman" pitchFamily="18" charset="0"/>
                <a:ea typeface="SimSun" pitchFamily="2" charset="-122"/>
              </a:rPr>
              <a:t>multitude</a:t>
            </a:r>
            <a:r>
              <a:rPr lang="it-IT" altLang="zh-CN" sz="2600" dirty="0" smtClean="0">
                <a:latin typeface="Times New Roman" pitchFamily="18" charset="0"/>
                <a:ea typeface="SimSun" pitchFamily="2" charset="-122"/>
              </a:rPr>
              <a:t>. </a:t>
            </a:r>
            <a:endParaRPr lang="en-US" sz="2600" dirty="0" smtClean="0">
              <a:latin typeface="Times New Roman" pitchFamily="18" charset="0"/>
            </a:endParaRPr>
          </a:p>
        </p:txBody>
      </p:sp>
      <p:pic>
        <p:nvPicPr>
          <p:cNvPr id="17416" name="Picture 2" descr="\\ATKK\home\c\casi\Documents\My Pictures\Business ethics conference\socra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96952"/>
            <a:ext cx="2224088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0" descr="matrix-know-thysel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556792"/>
            <a:ext cx="2268252" cy="9462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63EDD11-38AB-437D-9EF7-CBC27D1F06FF}" type="slidenum">
              <a:rPr lang="en-GB"/>
              <a:pPr/>
              <a:t>8</a:t>
            </a:fld>
            <a:endParaRPr lang="en-GB"/>
          </a:p>
        </p:txBody>
      </p:sp>
      <p:sp>
        <p:nvSpPr>
          <p:cNvPr id="18434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4AF6D514-37E1-4A41-908E-3E4AA264F652}" type="slidenum">
              <a:rPr lang="en-GB" sz="900">
                <a:solidFill>
                  <a:schemeClr val="tx2"/>
                </a:solidFill>
              </a:rPr>
              <a:pPr algn="r"/>
              <a:t>8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18435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0526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18437" name="Rectangle 5"/>
          <p:cNvSpPr>
            <a:spLocks noGrp="1"/>
          </p:cNvSpPr>
          <p:nvPr>
            <p:ph type="title" idx="4294967295"/>
          </p:nvPr>
        </p:nvSpPr>
        <p:spPr>
          <a:xfrm>
            <a:off x="1979613" y="296863"/>
            <a:ext cx="6840537" cy="1403350"/>
          </a:xfrm>
        </p:spPr>
        <p:txBody>
          <a:bodyPr/>
          <a:lstStyle/>
          <a:p>
            <a:pPr algn="ctr" eaLnBrk="1" hangingPunct="1"/>
            <a:r>
              <a:rPr lang="en-GB" sz="260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What kind of person one should be to live a fulfilling life?</a:t>
            </a:r>
            <a:r>
              <a:rPr lang="en-US" altLang="zh-CN" sz="3000" i="1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/>
            </a:r>
            <a:br>
              <a:rPr lang="en-US" altLang="zh-CN" sz="3000" i="1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r>
              <a:rPr lang="en-US" altLang="zh-CN" sz="3000" i="1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en-US" altLang="zh-CN" sz="2400" b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the ethical question of Ancient Greece</a:t>
            </a:r>
            <a:r>
              <a:rPr lang="it-IT" altLang="zh-CN" sz="3000" b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endParaRPr lang="en-US" sz="3000" b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18438" name="Rectangle 7"/>
          <p:cNvSpPr>
            <a:spLocks noGrp="1"/>
          </p:cNvSpPr>
          <p:nvPr>
            <p:ph type="body" sz="half" idx="4294967295"/>
          </p:nvPr>
        </p:nvSpPr>
        <p:spPr>
          <a:xfrm>
            <a:off x="215900" y="2097088"/>
            <a:ext cx="6228308" cy="39243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zh-CN" sz="2000" dirty="0" smtClean="0">
                <a:latin typeface="Times New Roman" pitchFamily="18" charset="0"/>
                <a:ea typeface="SimSun" pitchFamily="2" charset="-122"/>
              </a:rPr>
              <a:t>			</a:t>
            </a:r>
            <a:r>
              <a:rPr lang="en-GB" sz="2000" u="sng" dirty="0" smtClean="0">
                <a:latin typeface="Times New Roman" pitchFamily="18" charset="0"/>
              </a:rPr>
              <a:t>Ethics is practical</a:t>
            </a:r>
            <a:r>
              <a:rPr lang="en-GB" sz="2000" dirty="0" smtClean="0">
                <a:latin typeface="Times New Roman" pitchFamily="18" charset="0"/>
              </a:rPr>
              <a:t>: </a:t>
            </a:r>
          </a:p>
          <a:p>
            <a:pPr algn="just" eaLnBrk="1" hangingPunct="1">
              <a:lnSpc>
                <a:spcPct val="90000"/>
              </a:lnSpc>
            </a:pPr>
            <a:r>
              <a:rPr lang="en-GB" sz="2000" b="1" u="sng" dirty="0" smtClean="0">
                <a:latin typeface="Times New Roman" pitchFamily="18" charset="0"/>
              </a:rPr>
              <a:t>aimed at doing good</a:t>
            </a:r>
            <a:r>
              <a:rPr lang="en-GB" sz="2000" dirty="0" smtClean="0">
                <a:latin typeface="Times New Roman" pitchFamily="18" charset="0"/>
              </a:rPr>
              <a:t> rather than only knowing it.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en-GB" sz="2000" dirty="0" smtClean="0">
                <a:latin typeface="Times New Roman" pitchFamily="18" charset="0"/>
              </a:rPr>
              <a:t>		 (Ex. To pollute is bad </a:t>
            </a:r>
            <a:r>
              <a:rPr lang="en-GB" sz="2000" dirty="0" smtClean="0">
                <a:latin typeface="Times New Roman" pitchFamily="18" charset="0"/>
              </a:rPr>
              <a:t>≠ do </a:t>
            </a:r>
            <a:r>
              <a:rPr lang="en-GB" sz="2000" dirty="0" smtClean="0">
                <a:latin typeface="Times New Roman" pitchFamily="18" charset="0"/>
              </a:rPr>
              <a:t>not </a:t>
            </a:r>
            <a:r>
              <a:rPr lang="en-GB" sz="2000" dirty="0" smtClean="0">
                <a:latin typeface="Times New Roman" pitchFamily="18" charset="0"/>
              </a:rPr>
              <a:t>to </a:t>
            </a:r>
            <a:r>
              <a:rPr lang="en-GB" sz="2000" dirty="0" smtClean="0">
                <a:latin typeface="Times New Roman" pitchFamily="18" charset="0"/>
              </a:rPr>
              <a:t>pollute)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endParaRPr lang="en-GB" sz="2000" dirty="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sz="2000" dirty="0" smtClean="0">
                <a:latin typeface="Times New Roman" pitchFamily="18" charset="0"/>
              </a:rPr>
              <a:t>Everything has a function (plants and animals) 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000" dirty="0" smtClean="0">
                <a:latin typeface="Times New Roman" pitchFamily="18" charset="0"/>
              </a:rPr>
              <a:t>The </a:t>
            </a:r>
            <a:r>
              <a:rPr lang="en-US" sz="2000" dirty="0" smtClean="0">
                <a:latin typeface="Times New Roman" pitchFamily="18" charset="0"/>
              </a:rPr>
              <a:t>human purpose is </a:t>
            </a:r>
            <a:r>
              <a:rPr lang="en-US" sz="2000" dirty="0" smtClean="0">
                <a:latin typeface="Times New Roman" pitchFamily="18" charset="0"/>
              </a:rPr>
              <a:t>to </a:t>
            </a:r>
            <a:r>
              <a:rPr lang="en-US" sz="2000" u="sng" dirty="0" smtClean="0">
                <a:latin typeface="Times New Roman" pitchFamily="18" charset="0"/>
              </a:rPr>
              <a:t>live</a:t>
            </a:r>
            <a:r>
              <a:rPr lang="en-US" sz="2000" dirty="0" smtClean="0">
                <a:latin typeface="Times New Roman" pitchFamily="18" charset="0"/>
              </a:rPr>
              <a:t> up </a:t>
            </a:r>
            <a:r>
              <a:rPr lang="en-US" sz="2000" dirty="0" smtClean="0">
                <a:latin typeface="Times New Roman" pitchFamily="18" charset="0"/>
              </a:rPr>
              <a:t>and develop </a:t>
            </a:r>
            <a:r>
              <a:rPr lang="en-US" sz="2000" b="1" dirty="0" smtClean="0">
                <a:latin typeface="Times New Roman" pitchFamily="18" charset="0"/>
              </a:rPr>
              <a:t>one's </a:t>
            </a:r>
            <a:r>
              <a:rPr lang="en-US" b="1" u="sng" dirty="0" smtClean="0">
                <a:latin typeface="Times New Roman" pitchFamily="18" charset="0"/>
              </a:rPr>
              <a:t>full potential</a:t>
            </a:r>
            <a:r>
              <a:rPr lang="en-US" sz="2000" b="1" dirty="0" smtClean="0">
                <a:latin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</a:rPr>
              <a:t>(ex. pianist) </a:t>
            </a:r>
            <a:endParaRPr lang="en-US" sz="2000" dirty="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sz="2000" dirty="0" smtClean="0">
                <a:latin typeface="Times New Roman" pitchFamily="18" charset="0"/>
              </a:rPr>
              <a:t>live </a:t>
            </a:r>
            <a:r>
              <a:rPr lang="en-US" sz="2000" dirty="0" smtClean="0">
                <a:latin typeface="Times New Roman" pitchFamily="18" charset="0"/>
              </a:rPr>
              <a:t>a fulfilling life </a:t>
            </a:r>
            <a:r>
              <a:rPr lang="en-US" altLang="zh-CN" sz="2000" dirty="0" smtClean="0">
                <a:latin typeface="Times New Roman" pitchFamily="18" charset="0"/>
                <a:ea typeface="SimSun" pitchFamily="2" charset="-122"/>
              </a:rPr>
              <a:t>attaining different </a:t>
            </a:r>
            <a:r>
              <a:rPr lang="en-US" altLang="zh-CN" sz="2000" b="1" dirty="0" smtClean="0">
                <a:latin typeface="Times New Roman" pitchFamily="18" charset="0"/>
                <a:ea typeface="SimSun" pitchFamily="2" charset="-122"/>
              </a:rPr>
              <a:t>virtues</a:t>
            </a:r>
            <a:r>
              <a:rPr lang="en-US" altLang="zh-CN" sz="2000" dirty="0" smtClean="0">
                <a:latin typeface="Times New Roman" pitchFamily="18" charset="0"/>
                <a:ea typeface="SimSun" pitchFamily="2" charset="-122"/>
              </a:rPr>
              <a:t> (</a:t>
            </a:r>
            <a:r>
              <a:rPr lang="en-US" altLang="zh-CN" sz="2000" i="1" dirty="0" smtClean="0">
                <a:latin typeface="Times New Roman" pitchFamily="18" charset="0"/>
                <a:ea typeface="SimSun" pitchFamily="2" charset="-122"/>
              </a:rPr>
              <a:t>arête</a:t>
            </a:r>
            <a:r>
              <a:rPr lang="en-US" altLang="zh-CN" sz="2000" dirty="0" smtClean="0">
                <a:latin typeface="Times New Roman" pitchFamily="18" charset="0"/>
                <a:ea typeface="SimSun" pitchFamily="2" charset="-122"/>
              </a:rPr>
              <a:t>) such as courage, justice, wisdom etc. </a:t>
            </a:r>
            <a:r>
              <a:rPr lang="en-US" altLang="zh-CN" sz="2000" dirty="0" smtClean="0">
                <a:latin typeface="Times New Roman" pitchFamily="18" charset="0"/>
                <a:ea typeface="SimSun" pitchFamily="2" charset="-122"/>
              </a:rPr>
              <a:t>     - </a:t>
            </a:r>
            <a:r>
              <a:rPr lang="en-US" altLang="zh-CN" sz="2000" dirty="0" smtClean="0">
                <a:latin typeface="Times New Roman" pitchFamily="18" charset="0"/>
                <a:ea typeface="SimSun" pitchFamily="2" charset="-122"/>
              </a:rPr>
              <a:t>VIRTUE ETHICS </a:t>
            </a:r>
            <a:r>
              <a:rPr lang="en-US" altLang="zh-CN" sz="2000" dirty="0" smtClean="0">
                <a:latin typeface="Times New Roman" pitchFamily="18" charset="0"/>
                <a:ea typeface="SimSun" pitchFamily="2" charset="-122"/>
              </a:rPr>
              <a:t>–</a:t>
            </a:r>
          </a:p>
          <a:p>
            <a:pPr algn="just" eaLnBrk="1" hangingPunct="1">
              <a:lnSpc>
                <a:spcPct val="90000"/>
              </a:lnSpc>
              <a:buNone/>
            </a:pPr>
            <a:endParaRPr lang="en-US" altLang="zh-CN" sz="2000" dirty="0" smtClean="0">
              <a:latin typeface="Times New Roman" pitchFamily="18" charset="0"/>
              <a:ea typeface="SimSun" pitchFamily="2" charset="-122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altLang="zh-CN" sz="2000" dirty="0" smtClean="0">
                <a:latin typeface="Times New Roman" pitchFamily="18" charset="0"/>
                <a:ea typeface="SimSun" pitchFamily="2" charset="-122"/>
              </a:rPr>
              <a:t>realized </a:t>
            </a:r>
            <a:r>
              <a:rPr lang="en-US" altLang="zh-CN" sz="2000" dirty="0" smtClean="0">
                <a:latin typeface="Times New Roman" pitchFamily="18" charset="0"/>
                <a:ea typeface="SimSun" pitchFamily="2" charset="-122"/>
              </a:rPr>
              <a:t>only in the right community (</a:t>
            </a:r>
            <a:r>
              <a:rPr lang="en-US" altLang="zh-CN" sz="2000" i="1" dirty="0" smtClean="0">
                <a:latin typeface="Times New Roman" pitchFamily="18" charset="0"/>
                <a:ea typeface="SimSun" pitchFamily="2" charset="-122"/>
              </a:rPr>
              <a:t>polis</a:t>
            </a:r>
            <a:r>
              <a:rPr lang="en-US" altLang="zh-CN" sz="2000" dirty="0" smtClean="0">
                <a:latin typeface="Times New Roman" pitchFamily="18" charset="0"/>
                <a:ea typeface="SimSun" pitchFamily="2" charset="-122"/>
              </a:rPr>
              <a:t>)</a:t>
            </a:r>
            <a:endParaRPr lang="en-US" sz="2000" dirty="0" smtClean="0"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18439" name="Text Box 10"/>
          <p:cNvSpPr txBox="1">
            <a:spLocks noChangeArrowheads="1"/>
          </p:cNvSpPr>
          <p:nvPr/>
        </p:nvSpPr>
        <p:spPr bwMode="auto">
          <a:xfrm>
            <a:off x="6372225" y="5876925"/>
            <a:ext cx="26289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ARISTOTLE </a:t>
            </a:r>
            <a:r>
              <a:rPr lang="fi-FI" sz="1600">
                <a:latin typeface="Times New Roman" pitchFamily="18" charset="0"/>
              </a:rPr>
              <a:t>(384 – 322 BC)</a:t>
            </a:r>
            <a:endParaRPr lang="en-US" sz="1600">
              <a:latin typeface="Times New Roman" pitchFamily="18" charset="0"/>
            </a:endParaRPr>
          </a:p>
        </p:txBody>
      </p:sp>
      <p:pic>
        <p:nvPicPr>
          <p:cNvPr id="18440" name="Picture 2" descr="\\ATKK\home\c\casi\Documents\My Pictures\Business ethics conference\aristo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0538" y="1736725"/>
            <a:ext cx="1655762" cy="408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1C47322-AE2A-4933-9D48-7B51BBA97907}" type="slidenum">
              <a:rPr lang="en-GB"/>
              <a:pPr/>
              <a:t>9</a:t>
            </a:fld>
            <a:endParaRPr lang="en-GB"/>
          </a:p>
        </p:txBody>
      </p:sp>
      <p:sp>
        <p:nvSpPr>
          <p:cNvPr id="19458" name="Slide Number Placeholder 2"/>
          <p:cNvSpPr txBox="1">
            <a:spLocks noGrp="1"/>
          </p:cNvSpPr>
          <p:nvPr/>
        </p:nvSpPr>
        <p:spPr bwMode="auto">
          <a:xfrm>
            <a:off x="8388350" y="61658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86B84ACD-A431-450B-B7AF-8360E35188F9}" type="slidenum">
              <a:rPr lang="en-GB" sz="900">
                <a:solidFill>
                  <a:schemeClr val="tx2"/>
                </a:solidFill>
              </a:rPr>
              <a:pPr algn="r"/>
              <a:t>9</a:t>
            </a:fld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2555875" y="6200775"/>
            <a:ext cx="22685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fi-FI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corinna.casi@helsinki.fi</a:t>
            </a:r>
            <a:endParaRPr lang="en-GB" sz="16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58775" y="2447925"/>
            <a:ext cx="10450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Times New Roman" pitchFamily="18" charset="0"/>
              <a:buChar char="-"/>
            </a:pPr>
            <a:endParaRPr lang="en-US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19461" name="Rectangle 7"/>
          <p:cNvSpPr>
            <a:spLocks noGrp="1"/>
          </p:cNvSpPr>
          <p:nvPr>
            <p:ph type="title" idx="4294967295"/>
          </p:nvPr>
        </p:nvSpPr>
        <p:spPr>
          <a:xfrm>
            <a:off x="1979613" y="549275"/>
            <a:ext cx="6840537" cy="611188"/>
          </a:xfrm>
        </p:spPr>
        <p:txBody>
          <a:bodyPr/>
          <a:lstStyle/>
          <a:p>
            <a:pPr eaLnBrk="1" hangingPunct="1"/>
            <a:r>
              <a:rPr lang="en-US" altLang="zh-CN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How may I conduct my life?</a:t>
            </a:r>
            <a:r>
              <a:rPr lang="en-US" altLang="zh-CN" smtClean="0">
                <a:ea typeface="SimSun" pitchFamily="2" charset="-122"/>
                <a:cs typeface="Times New Roman" pitchFamily="18" charset="0"/>
              </a:rPr>
              <a:t/>
            </a:r>
            <a:br>
              <a:rPr lang="en-US" altLang="zh-CN" smtClean="0">
                <a:ea typeface="SimSun" pitchFamily="2" charset="-122"/>
                <a:cs typeface="Times New Roman" pitchFamily="18" charset="0"/>
              </a:rPr>
            </a:br>
            <a:endParaRPr lang="en-US" smtClean="0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19462" name="Rectangle 9"/>
          <p:cNvSpPr>
            <a:spLocks noGrp="1"/>
          </p:cNvSpPr>
          <p:nvPr>
            <p:ph type="body" sz="half" idx="4294967295"/>
          </p:nvPr>
        </p:nvSpPr>
        <p:spPr>
          <a:xfrm>
            <a:off x="3276600" y="1520825"/>
            <a:ext cx="5257800" cy="4787900"/>
          </a:xfrm>
        </p:spPr>
        <p:txBody>
          <a:bodyPr/>
          <a:lstStyle/>
          <a:p>
            <a:pPr algn="ctr" eaLnBrk="1" hangingPunct="1">
              <a:spcAft>
                <a:spcPts val="400"/>
              </a:spcAft>
              <a:buClrTx/>
              <a:buSzTx/>
              <a:buFont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Immanuel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Kant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(1724 -1804) </a:t>
            </a:r>
          </a:p>
          <a:p>
            <a:pPr eaLnBrk="1" hangingPunct="1">
              <a:spcAft>
                <a:spcPts val="400"/>
              </a:spcAft>
              <a:buFont typeface="Arial" charset="0"/>
              <a:buNone/>
            </a:pPr>
            <a:endParaRPr lang="en-US" altLang="zh-CN" sz="24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just" eaLnBrk="1" hangingPunct="1">
              <a:spcAft>
                <a:spcPts val="400"/>
              </a:spcAft>
            </a:pPr>
            <a:r>
              <a:rPr lang="en-US" altLang="zh-CN" sz="24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what is right and just</a:t>
            </a:r>
            <a:r>
              <a:rPr lang="en-US" altLang="zh-CN" sz="2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comes first than “what is good for me” </a:t>
            </a:r>
            <a:r>
              <a:rPr lang="en-US" altLang="zh-CN" sz="2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individually.    </a:t>
            </a:r>
            <a:r>
              <a:rPr lang="en-US" altLang="zh-CN" sz="2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	    </a:t>
            </a:r>
            <a:r>
              <a:rPr lang="en-US" altLang="zh-CN" sz="2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	    (</a:t>
            </a:r>
            <a:r>
              <a:rPr lang="en-US" altLang="zh-CN" sz="2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universal moral theory)</a:t>
            </a:r>
          </a:p>
          <a:p>
            <a:pPr algn="just" eaLnBrk="1" hangingPunct="1">
              <a:spcAft>
                <a:spcPts val="400"/>
              </a:spcAft>
            </a:pPr>
            <a:endParaRPr lang="en-US" altLang="zh-CN" sz="24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just" eaLnBrk="1" hangingPunct="1">
              <a:spcAft>
                <a:spcPts val="600"/>
              </a:spcAft>
            </a:pPr>
            <a:r>
              <a:rPr lang="en-US" altLang="zh-CN" sz="2400" u="sng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Deontological theory</a:t>
            </a:r>
            <a:r>
              <a:rPr lang="en-US" altLang="zh-CN" sz="2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is ethics of </a:t>
            </a:r>
            <a:r>
              <a:rPr lang="en-US" altLang="zh-CN" sz="28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duty</a:t>
            </a:r>
            <a:r>
              <a:rPr lang="en-US" altLang="zh-CN" sz="2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(</a:t>
            </a:r>
            <a:r>
              <a:rPr lang="en-US" altLang="zh-CN" sz="2400" i="1" dirty="0" err="1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deos</a:t>
            </a:r>
            <a:r>
              <a:rPr lang="en-US" altLang="zh-CN" sz="2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) and justice before issues of good.</a:t>
            </a:r>
          </a:p>
          <a:p>
            <a:pPr algn="just" eaLnBrk="1" hangingPunct="1">
              <a:spcAft>
                <a:spcPts val="600"/>
              </a:spcAft>
              <a:buFont typeface="Arial" charset="0"/>
              <a:buNone/>
            </a:pPr>
            <a:endParaRPr lang="en-US" altLang="zh-CN" sz="24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just" eaLnBrk="1" hangingPunct="1">
              <a:spcAft>
                <a:spcPts val="600"/>
              </a:spcAft>
            </a:pPr>
            <a:r>
              <a:rPr lang="en-US" altLang="zh-CN" sz="2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ethical people create an ethical society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3" name="Text Box 10"/>
          <p:cNvSpPr txBox="1">
            <a:spLocks noChangeArrowheads="1"/>
          </p:cNvSpPr>
          <p:nvPr/>
        </p:nvSpPr>
        <p:spPr bwMode="auto">
          <a:xfrm>
            <a:off x="663575" y="1973263"/>
            <a:ext cx="2503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9464" name="Picture 2" descr="\\ATKK\home\c\casi\Documents\My Pictures\Business ethics conference\kant-cartoon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8775" y="2276475"/>
            <a:ext cx="2557463" cy="3435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lsingin Yliopisto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2742</TotalTime>
  <Words>1204</Words>
  <Application>Microsoft Office PowerPoint</Application>
  <PresentationFormat>On-screen Show (4:3)</PresentationFormat>
  <Paragraphs>329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Times New Roman</vt:lpstr>
      <vt:lpstr>Baskerville Old Face</vt:lpstr>
      <vt:lpstr>SimSun</vt:lpstr>
      <vt:lpstr>Helsingin Yliopisto</vt:lpstr>
      <vt:lpstr>What is Ethics  in Business ethics? </vt:lpstr>
      <vt:lpstr>Business and consequences</vt:lpstr>
      <vt:lpstr>To maximize the profit and reduce expenses:</vt:lpstr>
      <vt:lpstr>Human losses: - 558,125 injuries      - 3,928 certified deaths (1991)  10,000 - 30,000 dead according to independent organizations    </vt:lpstr>
      <vt:lpstr>Summary:  </vt:lpstr>
      <vt:lpstr> What is ethics?</vt:lpstr>
      <vt:lpstr>  "Know thyself"         (γνῶθι σεαυτόν, gnōthi seauton) </vt:lpstr>
      <vt:lpstr>What kind of person one should be to live a fulfilling life?  the ethical question of Ancient Greece </vt:lpstr>
      <vt:lpstr>How may I conduct my life? </vt:lpstr>
      <vt:lpstr>The greatest good (pleasure/ happiness) for the greatest number</vt:lpstr>
      <vt:lpstr>  Pluralism</vt:lpstr>
      <vt:lpstr>    What is business?</vt:lpstr>
      <vt:lpstr> Business ethics is part of     Applied ethics</vt:lpstr>
      <vt:lpstr> Business ethics</vt:lpstr>
      <vt:lpstr>What can philosophy say in Business Ethics?                     1/2 </vt:lpstr>
      <vt:lpstr>What can philosophy say in Business Ethics?      2/2</vt:lpstr>
      <vt:lpstr>Why discussion in business ethics is necessary? </vt:lpstr>
      <vt:lpstr>“Man is by nature a political animal”       Aristotle  </vt:lpstr>
      <vt:lpstr>Being the other  (other as people)</vt:lpstr>
      <vt:lpstr>Being the other  (other as environment)</vt:lpstr>
      <vt:lpstr>Being the other  (other as environment)</vt:lpstr>
      <vt:lpstr>Ethical businesses</vt:lpstr>
      <vt:lpstr> What ethics should NOT be in business: </vt:lpstr>
      <vt:lpstr>Conclusions:  Ethics can be taught through  theory and practice</vt:lpstr>
      <vt:lpstr>Ethics in business should be about: </vt:lpstr>
      <vt:lpstr>Slide 26</vt:lpstr>
      <vt:lpstr>Bibliography</vt:lpstr>
    </vt:vector>
  </TitlesOfParts>
  <Manager>Taivas</Manager>
  <Company>grow.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Helsingin Yliopisto</dc:title>
  <dc:subject>Konserni</dc:subject>
  <dc:creator>mika kontio / grow.</dc:creator>
  <cp:lastModifiedBy>casi</cp:lastModifiedBy>
  <cp:revision>195</cp:revision>
  <dcterms:created xsi:type="dcterms:W3CDTF">2009-11-18T13:00:22Z</dcterms:created>
  <dcterms:modified xsi:type="dcterms:W3CDTF">2011-05-12T12:09:59Z</dcterms:modified>
</cp:coreProperties>
</file>