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0" r:id="rId3"/>
    <p:sldId id="277" r:id="rId4"/>
    <p:sldId id="278" r:id="rId5"/>
    <p:sldId id="261" r:id="rId6"/>
    <p:sldId id="257" r:id="rId7"/>
    <p:sldId id="276" r:id="rId8"/>
    <p:sldId id="266" r:id="rId9"/>
    <p:sldId id="274" r:id="rId10"/>
    <p:sldId id="273" r:id="rId11"/>
    <p:sldId id="272" r:id="rId12"/>
    <p:sldId id="275" r:id="rId13"/>
    <p:sldId id="279" r:id="rId14"/>
    <p:sldId id="268" r:id="rId15"/>
    <p:sldId id="271" r:id="rId16"/>
    <p:sldId id="262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435C45B3-21D8-864E-908E-D7D04F498EB5}" type="presOf" srcId="{283E1EF1-31BC-4CDB-BB83-E7232146D4ED}" destId="{4AB317A8-BEDD-44B7-9691-95D03A495B83}" srcOrd="0" destOrd="0" presId="urn:microsoft.com/office/officeart/2005/8/layout/hProcess9"/>
    <dgm:cxn modelId="{7B7A0203-7608-074E-B534-5A3AA0191FE3}" type="presOf" srcId="{623AFC1A-C150-4CCA-8A2C-8677D63D699D}" destId="{9326C699-BCF7-4963-8F39-2D58138C4651}" srcOrd="0" destOrd="0" presId="urn:microsoft.com/office/officeart/2005/8/layout/hProcess9"/>
    <dgm:cxn modelId="{18C92C2F-5AE2-5F4B-92D4-1D58D78B3B0E}" type="presOf" srcId="{52222EED-4D22-48DA-AEE9-BE1B9CE329F5}" destId="{8BEBFAB5-738F-4859-942B-1579264AA45C}" srcOrd="0" destOrd="0" presId="urn:microsoft.com/office/officeart/2005/8/layout/hProcess9"/>
    <dgm:cxn modelId="{E017F66A-B41D-7147-9F1E-F06D833A4073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048C0723-4777-714D-8DAB-BD058086061F}" type="presOf" srcId="{13806B2F-3AC6-4D1A-97F4-2CB2DF0167D7}" destId="{670564DA-CFF8-4220-BE1C-851061ABA811}" srcOrd="0" destOrd="0" presId="urn:microsoft.com/office/officeart/2005/8/layout/hProcess9"/>
    <dgm:cxn modelId="{319BAF43-0C19-F043-94C7-B535422BA162}" type="presOf" srcId="{7E27F093-EF98-47D2-B430-EE524EA6C6B8}" destId="{19196D2A-54DB-4B9A-B7E3-F5AE9F110F93}" srcOrd="0" destOrd="0" presId="urn:microsoft.com/office/officeart/2005/8/layout/hProcess9"/>
    <dgm:cxn modelId="{676006EF-CB23-894A-8FE8-681DF85C44B9}" type="presParOf" srcId="{4AB317A8-BEDD-44B7-9691-95D03A495B83}" destId="{F2798DE9-54FB-48AF-9707-401ADA3D4951}" srcOrd="0" destOrd="0" presId="urn:microsoft.com/office/officeart/2005/8/layout/hProcess9"/>
    <dgm:cxn modelId="{CD741B12-3A2B-9542-ADED-60FB15096093}" type="presParOf" srcId="{4AB317A8-BEDD-44B7-9691-95D03A495B83}" destId="{4FC254AC-EB15-4C6D-8A6F-7A17BD971B12}" srcOrd="1" destOrd="0" presId="urn:microsoft.com/office/officeart/2005/8/layout/hProcess9"/>
    <dgm:cxn modelId="{2F590287-BBA1-CB44-8F27-E52F198811C7}" type="presParOf" srcId="{4FC254AC-EB15-4C6D-8A6F-7A17BD971B12}" destId="{19196D2A-54DB-4B9A-B7E3-F5AE9F110F93}" srcOrd="0" destOrd="0" presId="urn:microsoft.com/office/officeart/2005/8/layout/hProcess9"/>
    <dgm:cxn modelId="{47C09182-CB1A-6C42-B08A-9503F287CF6B}" type="presParOf" srcId="{4FC254AC-EB15-4C6D-8A6F-7A17BD971B12}" destId="{E3E13CD5-3EAD-48AE-BD21-1BD7CB72A74F}" srcOrd="1" destOrd="0" presId="urn:microsoft.com/office/officeart/2005/8/layout/hProcess9"/>
    <dgm:cxn modelId="{84D14F72-F2E9-E248-AE88-9B0FECBF561D}" type="presParOf" srcId="{4FC254AC-EB15-4C6D-8A6F-7A17BD971B12}" destId="{670564DA-CFF8-4220-BE1C-851061ABA811}" srcOrd="2" destOrd="0" presId="urn:microsoft.com/office/officeart/2005/8/layout/hProcess9"/>
    <dgm:cxn modelId="{2857AD3A-8AEE-FD46-A696-240D1DCDA543}" type="presParOf" srcId="{4FC254AC-EB15-4C6D-8A6F-7A17BD971B12}" destId="{E60B5EB8-672E-4432-AB1B-D7CC46D13265}" srcOrd="3" destOrd="0" presId="urn:microsoft.com/office/officeart/2005/8/layout/hProcess9"/>
    <dgm:cxn modelId="{683372ED-AA93-B746-B8C0-9A2A24C8189F}" type="presParOf" srcId="{4FC254AC-EB15-4C6D-8A6F-7A17BD971B12}" destId="{9326C699-BCF7-4963-8F39-2D58138C4651}" srcOrd="4" destOrd="0" presId="urn:microsoft.com/office/officeart/2005/8/layout/hProcess9"/>
    <dgm:cxn modelId="{BC486CF8-85CA-5648-8774-A7A7C01144E5}" type="presParOf" srcId="{4FC254AC-EB15-4C6D-8A6F-7A17BD971B12}" destId="{48FBA702-BCBB-4B71-B82F-D0DFED9EF5D6}" srcOrd="5" destOrd="0" presId="urn:microsoft.com/office/officeart/2005/8/layout/hProcess9"/>
    <dgm:cxn modelId="{22962AA8-3953-3745-829F-3349F1FA9390}" type="presParOf" srcId="{4FC254AC-EB15-4C6D-8A6F-7A17BD971B12}" destId="{9AADC21F-793F-4459-AD12-9504439BF8A4}" srcOrd="6" destOrd="0" presId="urn:microsoft.com/office/officeart/2005/8/layout/hProcess9"/>
    <dgm:cxn modelId="{28E60892-BAF5-B448-8F73-41DEE944B4F9}" type="presParOf" srcId="{4FC254AC-EB15-4C6D-8A6F-7A17BD971B12}" destId="{C556CB8D-5DBD-4040-9F51-D5B2CFDEA0E9}" srcOrd="7" destOrd="0" presId="urn:microsoft.com/office/officeart/2005/8/layout/hProcess9"/>
    <dgm:cxn modelId="{7B2668C7-AD05-BA42-A985-DA1AA9D253A3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20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20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20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20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err="1" smtClean="0"/>
            <a:t>Record</a:t>
          </a:r>
          <a:r>
            <a:rPr lang="fi-FI" sz="2300" kern="1200" dirty="0" smtClean="0"/>
            <a:t> </a:t>
          </a:r>
          <a:r>
            <a:rPr lang="fi-FI" sz="2300" kern="1200" dirty="0" err="1" smtClean="0"/>
            <a:t>label</a:t>
          </a:r>
          <a:endParaRPr lang="en-US" sz="2300" kern="1200" dirty="0"/>
        </a:p>
      </dsp:txBody>
      <dsp:txXfrm>
        <a:off x="7311434" y="1074420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986BB-B477-47EC-BC48-0750E44F9DB8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CB9A7-16DF-4C7F-8720-655B8770E71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CB9A7-16DF-4C7F-8720-655B8770E713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43200" y="2895600"/>
            <a:ext cx="3733800" cy="1614263"/>
          </a:xfrm>
        </p:spPr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  <a:latin typeface="Arial"/>
                <a:cs typeface="Arial"/>
              </a:rPr>
              <a:t>Loud</a:t>
            </a:r>
            <a:r>
              <a:rPr lang="de-DE" b="1" dirty="0" err="1" smtClean="0">
                <a:solidFill>
                  <a:schemeClr val="bg1"/>
                </a:solidFill>
                <a:latin typeface="+mn-lt"/>
                <a:cs typeface="Cooper Black"/>
              </a:rPr>
              <a:t>Demo</a:t>
            </a:r>
            <a:endParaRPr lang="de-DE" b="1" dirty="0">
              <a:solidFill>
                <a:schemeClr val="bg1"/>
              </a:solidFill>
              <a:latin typeface="+mn-lt"/>
              <a:cs typeface="Cooper Black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8596" y="4572008"/>
            <a:ext cx="2095480" cy="1752600"/>
          </a:xfrm>
        </p:spPr>
        <p:txBody>
          <a:bodyPr>
            <a:no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</a:rPr>
              <a:t>Mesfin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   Kalle 	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Artem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Rémy</a:t>
            </a:r>
          </a:p>
          <a:p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25/11/2010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38400" y="2057400"/>
            <a:ext cx="429137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00" b="1" dirty="0" smtClean="0">
                <a:solidFill>
                  <a:schemeClr val="bg1"/>
                </a:solidFill>
              </a:rPr>
              <a:t>Business plan</a:t>
            </a:r>
            <a:endParaRPr lang="en-US" sz="57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Price </a:t>
            </a:r>
            <a:r>
              <a:rPr lang="de-DE" b="1" dirty="0" err="1">
                <a:solidFill>
                  <a:schemeClr val="bg1"/>
                </a:solidFill>
              </a:rPr>
              <a:t>S</a:t>
            </a:r>
            <a:r>
              <a:rPr lang="de-DE" b="1" dirty="0" err="1" smtClean="0">
                <a:solidFill>
                  <a:schemeClr val="bg1"/>
                </a:solidFill>
              </a:rPr>
              <a:t>trategy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fi-FI" b="1" dirty="0" smtClean="0">
                <a:solidFill>
                  <a:schemeClr val="bg1"/>
                </a:solidFill>
              </a:rPr>
              <a:t>Free </a:t>
            </a:r>
            <a:r>
              <a:rPr lang="fi-FI" dirty="0" smtClean="0">
                <a:solidFill>
                  <a:schemeClr val="bg1"/>
                </a:solidFill>
              </a:rPr>
              <a:t>Service for </a:t>
            </a:r>
            <a:r>
              <a:rPr lang="fi-FI" b="1" dirty="0" smtClean="0">
                <a:solidFill>
                  <a:schemeClr val="bg1"/>
                </a:solidFill>
              </a:rPr>
              <a:t>Bands/Artists</a:t>
            </a:r>
          </a:p>
          <a:p>
            <a:pPr>
              <a:buNone/>
            </a:pPr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Monthly fee of </a:t>
            </a:r>
            <a:r>
              <a:rPr lang="fi-FI" b="1" dirty="0" smtClean="0">
                <a:solidFill>
                  <a:schemeClr val="bg1"/>
                </a:solidFill>
              </a:rPr>
              <a:t>50€</a:t>
            </a:r>
            <a:r>
              <a:rPr lang="fi-FI" dirty="0" smtClean="0">
                <a:solidFill>
                  <a:schemeClr val="bg1"/>
                </a:solidFill>
              </a:rPr>
              <a:t> for </a:t>
            </a:r>
            <a:r>
              <a:rPr lang="fi-FI" b="1" dirty="0" smtClean="0">
                <a:solidFill>
                  <a:schemeClr val="bg1"/>
                </a:solidFill>
              </a:rPr>
              <a:t>Record Labels</a:t>
            </a:r>
          </a:p>
          <a:p>
            <a:endParaRPr lang="de-DE" dirty="0"/>
          </a:p>
        </p:txBody>
      </p:sp>
      <p:pic>
        <p:nvPicPr>
          <p:cNvPr id="5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8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Sales </a:t>
            </a:r>
            <a:r>
              <a:rPr lang="de-DE" b="1" dirty="0" err="1" smtClean="0">
                <a:solidFill>
                  <a:schemeClr val="bg1"/>
                </a:solidFill>
              </a:rPr>
              <a:t>strategy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Available huge data </a:t>
            </a:r>
            <a:r>
              <a:rPr lang="de-DE" dirty="0" err="1" smtClean="0">
                <a:solidFill>
                  <a:srgbClr val="000000"/>
                </a:solidFill>
                <a:sym typeface="Wingdings" pitchFamily="2" charset="2"/>
              </a:rPr>
              <a:t>of</a:t>
            </a: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 Bands/</a:t>
            </a:r>
            <a:r>
              <a:rPr lang="de-DE" dirty="0" err="1" smtClean="0">
                <a:solidFill>
                  <a:srgbClr val="000000"/>
                </a:solidFill>
                <a:sym typeface="Wingdings" pitchFamily="2" charset="2"/>
              </a:rPr>
              <a:t>Artists</a:t>
            </a:r>
            <a:endParaRPr lang="de-DE" dirty="0" smtClean="0">
              <a:solidFill>
                <a:srgbClr val="000000"/>
              </a:solidFill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fi-FI" dirty="0" smtClean="0">
                <a:solidFill>
                  <a:srgbClr val="000000"/>
                </a:solidFill>
                <a:sym typeface="Wingdings" pitchFamily="2" charset="2"/>
              </a:rPr>
              <a:t>Offer  Trial  Service </a:t>
            </a:r>
            <a:endParaRPr lang="fi-FI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9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0000"/>
                </a:solidFill>
              </a:rPr>
              <a:t>Service </a:t>
            </a:r>
            <a:r>
              <a:rPr lang="de-DE" b="1" dirty="0" err="1">
                <a:solidFill>
                  <a:srgbClr val="000000"/>
                </a:solidFill>
              </a:rPr>
              <a:t>S</a:t>
            </a:r>
            <a:r>
              <a:rPr lang="de-DE" b="1" dirty="0" err="1" smtClean="0">
                <a:solidFill>
                  <a:srgbClr val="000000"/>
                </a:solidFill>
              </a:rPr>
              <a:t>trategy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Efficient and Easy Service</a:t>
            </a:r>
          </a:p>
          <a:p>
            <a:endParaRPr lang="de-DE" dirty="0">
              <a:solidFill>
                <a:srgbClr val="000000"/>
              </a:solidFill>
            </a:endParaRPr>
          </a:p>
          <a:p>
            <a:r>
              <a:rPr lang="de-DE" dirty="0" smtClean="0">
                <a:solidFill>
                  <a:srgbClr val="000000"/>
                </a:solidFill>
              </a:rPr>
              <a:t>Free  services</a:t>
            </a:r>
          </a:p>
          <a:p>
            <a:endParaRPr lang="de-DE" dirty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Customer </a:t>
            </a:r>
            <a:r>
              <a:rPr lang="de-DE" b="1" dirty="0" err="1" smtClean="0">
                <a:solidFill>
                  <a:srgbClr val="000000"/>
                </a:solidFill>
              </a:rPr>
              <a:t>is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our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king</a:t>
            </a:r>
            <a:r>
              <a:rPr lang="de-DE" dirty="0" smtClean="0">
                <a:solidFill>
                  <a:srgbClr val="000000"/>
                </a:solidFill>
              </a:rPr>
              <a:t>!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10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Financial plan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11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Financial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Net Present value </a:t>
            </a:r>
            <a:r>
              <a:rPr lang="fi-FI" b="1" dirty="0" smtClean="0">
                <a:solidFill>
                  <a:schemeClr val="bg1"/>
                </a:solidFill>
              </a:rPr>
              <a:t>(at 12%):  2.359.000 €</a:t>
            </a:r>
          </a:p>
          <a:p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Break-even-point</a:t>
            </a:r>
            <a:r>
              <a:rPr lang="fi-FI" b="1" smtClean="0">
                <a:solidFill>
                  <a:schemeClr val="bg1"/>
                </a:solidFill>
              </a:rPr>
              <a:t>:  1,75 </a:t>
            </a:r>
            <a:r>
              <a:rPr lang="fi-FI" b="1" dirty="0" smtClean="0">
                <a:solidFill>
                  <a:schemeClr val="bg1"/>
                </a:solidFill>
              </a:rPr>
              <a:t>years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12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Graph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3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13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487488"/>
            <a:ext cx="8352928" cy="460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Risks analyses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09800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Risks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Actions</a:t>
            </a:r>
            <a:endParaRPr lang="en-US" sz="26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553494" y="4152106"/>
            <a:ext cx="40386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895601"/>
            <a:ext cx="3964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Market : Sales fail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267200"/>
            <a:ext cx="300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Technology : Users Overflow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5410200"/>
            <a:ext cx="4006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Competence : lack of technical skills and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business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41910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" y="52578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0600" y="2895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Create better marketing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Modify the application based on given feedback.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4267200"/>
            <a:ext cx="277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Monitor application activity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5410200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Ask help to professional / teacher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 more about our need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14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Summary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4397207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Customer problem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Our solution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The advantages 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Strategic intent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Marketing plan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Market research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How we reach the customers ?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Price strategy   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Sales strategy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Service strategy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9800" y="1828800"/>
            <a:ext cx="189742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Financial plan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Financial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</a:t>
            </a:r>
            <a:r>
              <a:rPr lang="en-GB" sz="2400" dirty="0" smtClean="0">
                <a:solidFill>
                  <a:srgbClr val="000000"/>
                </a:solidFill>
              </a:rPr>
              <a:t>Graph</a:t>
            </a:r>
            <a:endParaRPr lang="en-GB" sz="2400" dirty="0" smtClean="0">
              <a:solidFill>
                <a:srgbClr val="000000"/>
              </a:solidFill>
            </a:endParaRP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Risks analyse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828800"/>
            <a:ext cx="574346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1.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2.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3.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4.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5.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6.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7.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8.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9.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10.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828800"/>
            <a:ext cx="5743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11.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12.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13.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14.</a:t>
            </a:r>
            <a:endParaRPr lang="en-GB" sz="2400" dirty="0">
              <a:solidFill>
                <a:srgbClr val="000000"/>
              </a:solidFill>
            </a:endParaRPr>
          </a:p>
        </p:txBody>
      </p:sp>
      <p:pic>
        <p:nvPicPr>
          <p:cNvPr id="11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000000"/>
                </a:solidFill>
              </a:rPr>
              <a:t>Customer Problem</a:t>
            </a:r>
            <a:endParaRPr lang="en-US" b="1" dirty="0">
              <a:solidFill>
                <a:srgbClr val="000000"/>
              </a:solidFill>
            </a:endParaRPr>
          </a:p>
        </p:txBody>
      </p:sp>
      <p:grpSp>
        <p:nvGrpSpPr>
          <p:cNvPr id="3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Record labels use lot of time 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dealing with incoming demos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Only minority of the 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demos are actually 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matching the interests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 of record labels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" y="13716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000000"/>
                </a:solidFill>
              </a:rPr>
              <a:t>Our Solution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685800"/>
          </a:xfrm>
        </p:spPr>
        <p:txBody>
          <a:bodyPr/>
          <a:lstStyle/>
          <a:p>
            <a:r>
              <a:rPr lang="fi-FI" dirty="0" smtClean="0">
                <a:solidFill>
                  <a:srgbClr val="000000"/>
                </a:solidFill>
              </a:rPr>
              <a:t>Create an Environment </a:t>
            </a:r>
            <a:r>
              <a:rPr lang="fi-FI" b="1" dirty="0" smtClean="0">
                <a:solidFill>
                  <a:srgbClr val="000000"/>
                </a:solidFill>
              </a:rPr>
              <a:t>ALL</a:t>
            </a:r>
            <a:r>
              <a:rPr lang="fi-FI" dirty="0" smtClean="0">
                <a:solidFill>
                  <a:srgbClr val="000000"/>
                </a:solidFill>
              </a:rPr>
              <a:t> in </a:t>
            </a:r>
            <a:r>
              <a:rPr lang="fi-FI" b="1" dirty="0" smtClean="0">
                <a:solidFill>
                  <a:srgbClr val="000000"/>
                </a:solidFill>
              </a:rPr>
              <a:t>ONE.</a:t>
            </a:r>
          </a:p>
          <a:p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6" name="Picture 4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2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Rectangle 20"/>
          <p:cNvSpPr/>
          <p:nvPr/>
        </p:nvSpPr>
        <p:spPr>
          <a:xfrm>
            <a:off x="685800" y="1600200"/>
            <a:ext cx="701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 amount of uninteresting received demos by record label decreases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5887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Demos are matching the criteria/filters of record labels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5867400"/>
            <a:ext cx="6826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Record labels does not need to store the demos physically (</a:t>
            </a:r>
            <a:r>
              <a:rPr lang="en-US" sz="2000" dirty="0" err="1" smtClean="0">
                <a:solidFill>
                  <a:srgbClr val="000000"/>
                </a:solidFill>
              </a:rPr>
              <a:t>cd's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4495800"/>
            <a:ext cx="6973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Bands can send demos only to record labels which are potentially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interested of producing their music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0" y="3429000"/>
            <a:ext cx="6786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 service gives value both for record labels and bands/artists.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advantages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3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Strategic intent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2133600"/>
            <a:ext cx="6020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B</a:t>
            </a:r>
            <a:r>
              <a:rPr lang="en-US" sz="2000" dirty="0" smtClean="0">
                <a:solidFill>
                  <a:schemeClr val="bg1"/>
                </a:solidFill>
              </a:rPr>
              <a:t>e the first company to sell it’s kind of tool in Finland.</a:t>
            </a:r>
          </a:p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114800"/>
            <a:ext cx="53513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</a:rPr>
              <a:t>We want to help new band to get to be known. </a:t>
            </a:r>
          </a:p>
          <a:p>
            <a:pPr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3200400"/>
            <a:ext cx="67076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</a:rPr>
              <a:t>We want to record label save money but also create a value, </a:t>
            </a:r>
          </a:p>
          <a:p>
            <a:pPr marL="342900" indent="-342900"/>
            <a:r>
              <a:rPr lang="en-US" sz="2000" dirty="0" smtClean="0">
                <a:solidFill>
                  <a:schemeClr val="bg1"/>
                </a:solidFill>
              </a:rPr>
              <a:t>so we can make money with our tool.</a:t>
            </a:r>
          </a:p>
          <a:p>
            <a:pPr marL="342900" indent="-342900"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2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381328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4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Marketing plan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5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342900" lvl="2" indent="-342900"/>
            <a:endParaRPr lang="fi-FI" sz="3200" dirty="0" smtClean="0">
              <a:solidFill>
                <a:schemeClr val="bg1"/>
              </a:solidFill>
            </a:endParaRPr>
          </a:p>
          <a:p>
            <a:pPr marL="342900" lvl="2" indent="-342900">
              <a:buNone/>
            </a:pPr>
            <a:r>
              <a:rPr lang="fi-FI" sz="3200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fi-FI" sz="3200" dirty="0" smtClean="0">
                <a:solidFill>
                  <a:schemeClr val="bg1"/>
                </a:solidFill>
              </a:rPr>
              <a:t>No direct competitor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  <a:sym typeface="Wingdings" pitchFamily="2" charset="2"/>
              </a:rPr>
              <a:t>200 Record Labels in Finland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  <a:sym typeface="Wingdings" pitchFamily="2" charset="2"/>
              </a:rPr>
              <a:t>8000 Record Labels in Europe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  <a:sym typeface="Wingdings" pitchFamily="2" charset="2"/>
              </a:rPr>
              <a:t>Thousands of Bands &amp; Artists</a:t>
            </a:r>
          </a:p>
          <a:p>
            <a:pPr>
              <a:buFont typeface="Wingdings"/>
              <a:buChar char="è"/>
            </a:pPr>
            <a:endParaRPr lang="de-DE" dirty="0">
              <a:solidFill>
                <a:schemeClr val="bg1"/>
              </a:solidFill>
              <a:sym typeface="Wingdings" pitchFamily="2" charset="2"/>
            </a:endParaRPr>
          </a:p>
          <a:p>
            <a:pPr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6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</a:t>
            </a:r>
            <a:r>
              <a:rPr lang="de-DE" dirty="0" smtClean="0">
                <a:solidFill>
                  <a:srgbClr val="000000"/>
                </a:solidFill>
              </a:rPr>
              <a:t>Direct Visiting to customers</a:t>
            </a:r>
          </a:p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</a:rPr>
              <a:t>	Venues</a:t>
            </a:r>
          </a:p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</a:rPr>
              <a:t>	Music fairs</a:t>
            </a:r>
          </a:p>
          <a:p>
            <a:pPr>
              <a:buNone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000000"/>
                </a:solidFill>
                <a:sym typeface="Wingdings" pitchFamily="2" charset="2"/>
              </a:rPr>
              <a:t></a:t>
            </a:r>
            <a:r>
              <a:rPr lang="fi-FI" dirty="0" smtClean="0">
                <a:solidFill>
                  <a:srgbClr val="000000"/>
                </a:solidFill>
              </a:rPr>
              <a:t>Promotion </a:t>
            </a:r>
          </a:p>
          <a:p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000000"/>
              </a:solidFill>
            </a:endParaRPr>
          </a:p>
          <a:p>
            <a:endParaRPr lang="de-DE" dirty="0">
              <a:solidFill>
                <a:srgbClr val="000000"/>
              </a:solidFill>
            </a:endParaRPr>
          </a:p>
          <a:p>
            <a:endParaRPr lang="de-DE" dirty="0" smtClean="0">
              <a:solidFill>
                <a:srgbClr val="000000"/>
              </a:solidFill>
            </a:endParaRPr>
          </a:p>
          <a:p>
            <a:endParaRPr lang="de-DE" dirty="0" smtClean="0">
              <a:solidFill>
                <a:srgbClr val="000000"/>
              </a:solidFill>
            </a:endParaRPr>
          </a:p>
          <a:p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5500702"/>
            <a:ext cx="609600" cy="609600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4643446"/>
            <a:ext cx="623330" cy="60960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rgbClr val="000000"/>
                </a:solidFill>
              </a:rPr>
              <a:t>How we reach customers?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7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</Words>
  <Application>Microsoft Office PowerPoint</Application>
  <PresentationFormat>Bildschirmpräsentation (4:3)</PresentationFormat>
  <Paragraphs>156</Paragraphs>
  <Slides>16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Larissa-Design</vt:lpstr>
      <vt:lpstr>LoudDemo</vt:lpstr>
      <vt:lpstr>Summary</vt:lpstr>
      <vt:lpstr>Customer Problem</vt:lpstr>
      <vt:lpstr>Our Solution</vt:lpstr>
      <vt:lpstr>Folie 5</vt:lpstr>
      <vt:lpstr>Strategic intent</vt:lpstr>
      <vt:lpstr>Marketing plan</vt:lpstr>
      <vt:lpstr>Market Research</vt:lpstr>
      <vt:lpstr>How we reach customers?</vt:lpstr>
      <vt:lpstr>Price Strategy</vt:lpstr>
      <vt:lpstr>Sales strategy</vt:lpstr>
      <vt:lpstr>Service Strategy</vt:lpstr>
      <vt:lpstr>Financial plan</vt:lpstr>
      <vt:lpstr>Financial</vt:lpstr>
      <vt:lpstr>Graph</vt:lpstr>
      <vt:lpstr>Risks analyses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Artjomka</cp:lastModifiedBy>
  <cp:revision>434</cp:revision>
  <dcterms:created xsi:type="dcterms:W3CDTF">2010-11-25T11:21:55Z</dcterms:created>
  <dcterms:modified xsi:type="dcterms:W3CDTF">2010-11-25T13:31:39Z</dcterms:modified>
</cp:coreProperties>
</file>