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67" r:id="rId4"/>
    <p:sldId id="268" r:id="rId5"/>
    <p:sldId id="269" r:id="rId6"/>
    <p:sldId id="270" r:id="rId7"/>
    <p:sldId id="271" r:id="rId8"/>
    <p:sldId id="272" r:id="rId9"/>
    <p:sldId id="273" r:id="rId10"/>
    <p:sldId id="274"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8" d="100"/>
          <a:sy n="68" d="100"/>
        </p:scale>
        <p:origin x="-14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loudscope_logo.png"/>
          <p:cNvPicPr>
            <a:picLocks noChangeAspect="1"/>
          </p:cNvPicPr>
          <p:nvPr userDrawn="1"/>
        </p:nvPicPr>
        <p:blipFill>
          <a:blip r:embed="rId2"/>
          <a:srcRect/>
          <a:stretch>
            <a:fillRect/>
          </a:stretch>
        </p:blipFill>
        <p:spPr bwMode="auto">
          <a:xfrm>
            <a:off x="431800" y="439738"/>
            <a:ext cx="3789363" cy="742950"/>
          </a:xfrm>
          <a:prstGeom prst="rect">
            <a:avLst/>
          </a:prstGeom>
          <a:noFill/>
          <a:ln w="9525">
            <a:noFill/>
            <a:miter lim="800000"/>
            <a:headEnd/>
            <a:tailEnd/>
          </a:ln>
        </p:spPr>
      </p:pic>
      <p:sp>
        <p:nvSpPr>
          <p:cNvPr id="2" name="Title 1"/>
          <p:cNvSpPr>
            <a:spLocks noGrp="1"/>
          </p:cNvSpPr>
          <p:nvPr>
            <p:ph type="ctrTitle"/>
          </p:nvPr>
        </p:nvSpPr>
        <p:spPr>
          <a:xfrm>
            <a:off x="685800" y="3328916"/>
            <a:ext cx="7772400" cy="1262144"/>
          </a:xfrm>
        </p:spPr>
        <p:txBody>
          <a:bodyPr/>
          <a:lstStyle>
            <a:lvl1pPr algn="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4646282"/>
            <a:ext cx="7772400" cy="992517"/>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1 COLUMN">
    <p:spTree>
      <p:nvGrpSpPr>
        <p:cNvPr id="1" name=""/>
        <p:cNvGrpSpPr/>
        <p:nvPr/>
      </p:nvGrpSpPr>
      <p:grpSpPr>
        <a:xfrm>
          <a:off x="0" y="0"/>
          <a:ext cx="0" cy="0"/>
          <a:chOff x="0" y="0"/>
          <a:chExt cx="0" cy="0"/>
        </a:xfrm>
      </p:grpSpPr>
      <p:pic>
        <p:nvPicPr>
          <p:cNvPr id="4" name="Picture 3" descr="loudscope_logo.png"/>
          <p:cNvPicPr>
            <a:picLocks noChangeAspect="1"/>
          </p:cNvPicPr>
          <p:nvPr userDrawn="1"/>
        </p:nvPicPr>
        <p:blipFill>
          <a:blip r:embed="rId2"/>
          <a:srcRect/>
          <a:stretch>
            <a:fillRect/>
          </a:stretch>
        </p:blipFill>
        <p:spPr bwMode="auto">
          <a:xfrm>
            <a:off x="6815138" y="6245225"/>
            <a:ext cx="1889125" cy="371475"/>
          </a:xfrm>
          <a:prstGeom prst="rect">
            <a:avLst/>
          </a:prstGeom>
          <a:noFill/>
          <a:ln w="9525">
            <a:noFill/>
            <a:miter lim="800000"/>
            <a:headEnd/>
            <a:tailEnd/>
          </a:ln>
        </p:spPr>
      </p:pic>
      <p:sp>
        <p:nvSpPr>
          <p:cNvPr id="2" name="Title 1"/>
          <p:cNvSpPr>
            <a:spLocks noGrp="1"/>
          </p:cNvSpPr>
          <p:nvPr>
            <p:ph type="title"/>
          </p:nvPr>
        </p:nvSpPr>
        <p:spPr/>
        <p:txBody>
          <a:body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3" name="Content Placeholder 2"/>
          <p:cNvSpPr>
            <a:spLocks noGrp="1"/>
          </p:cNvSpPr>
          <p:nvPr>
            <p:ph idx="1"/>
          </p:nvPr>
        </p:nvSpPr>
        <p:spPr>
          <a:xfrm>
            <a:off x="457200" y="1600200"/>
            <a:ext cx="8229600" cy="4355561"/>
          </a:xfrm>
        </p:spPr>
        <p:txBody>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pic>
        <p:nvPicPr>
          <p:cNvPr id="5" name="Picture 3" descr="loudscope_logo.png"/>
          <p:cNvPicPr>
            <a:picLocks noChangeAspect="1"/>
          </p:cNvPicPr>
          <p:nvPr userDrawn="1"/>
        </p:nvPicPr>
        <p:blipFill>
          <a:blip r:embed="rId2"/>
          <a:srcRect/>
          <a:stretch>
            <a:fillRect/>
          </a:stretch>
        </p:blipFill>
        <p:spPr bwMode="auto">
          <a:xfrm>
            <a:off x="6815138" y="6245225"/>
            <a:ext cx="1889125" cy="371475"/>
          </a:xfrm>
          <a:prstGeom prst="rect">
            <a:avLst/>
          </a:prstGeom>
          <a:noFill/>
          <a:ln w="9525">
            <a:noFill/>
            <a:miter lim="800000"/>
            <a:headEnd/>
            <a:tailEnd/>
          </a:ln>
        </p:spPr>
      </p:pic>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sz="half" idx="1"/>
          </p:nvPr>
        </p:nvSpPr>
        <p:spPr>
          <a:xfrm>
            <a:off x="457200" y="1600200"/>
            <a:ext cx="4038600" cy="4379227"/>
          </a:xfrm>
        </p:spPr>
        <p:txBody>
          <a:bodyPr/>
          <a:lstStyle>
            <a:lvl1pPr>
              <a:defRPr sz="1900"/>
            </a:lvl1pPr>
            <a:lvl2pPr>
              <a:defRPr sz="1500"/>
            </a:lvl2pPr>
            <a:lvl3pPr>
              <a:defRPr sz="1200"/>
            </a:lvl3pPr>
            <a:lvl4pPr>
              <a:defRPr sz="1800"/>
            </a:lvl4pPr>
            <a:lvl5pPr>
              <a:defRPr sz="1800"/>
            </a:lvl5pPr>
            <a:lvl6pPr>
              <a:defRPr sz="1800"/>
            </a:lvl6pPr>
            <a:lvl7pPr>
              <a:defRPr sz="1800"/>
            </a:lvl7pPr>
            <a:lvl8pPr>
              <a:defRPr sz="1800"/>
            </a:lvl8pPr>
            <a:lvl9pPr>
              <a:defRPr sz="1800"/>
            </a:lvl9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p:txBody>
      </p:sp>
      <p:sp>
        <p:nvSpPr>
          <p:cNvPr id="8" name="Content Placeholder 2"/>
          <p:cNvSpPr>
            <a:spLocks noGrp="1"/>
          </p:cNvSpPr>
          <p:nvPr>
            <p:ph sz="half" idx="13"/>
          </p:nvPr>
        </p:nvSpPr>
        <p:spPr>
          <a:xfrm>
            <a:off x="4648200" y="1600200"/>
            <a:ext cx="4038600" cy="4379227"/>
          </a:xfrm>
        </p:spPr>
        <p:txBody>
          <a:bodyPr/>
          <a:lstStyle>
            <a:lvl1pPr>
              <a:defRPr sz="1900"/>
            </a:lvl1pPr>
            <a:lvl2pPr>
              <a:defRPr sz="1500"/>
            </a:lvl2pPr>
            <a:lvl3pPr>
              <a:defRPr sz="1200"/>
            </a:lvl3pPr>
            <a:lvl4pPr>
              <a:defRPr sz="1800"/>
            </a:lvl4pPr>
            <a:lvl5pPr>
              <a:defRPr sz="1800"/>
            </a:lvl5pPr>
            <a:lvl6pPr>
              <a:defRPr sz="1800"/>
            </a:lvl6pPr>
            <a:lvl7pPr>
              <a:defRPr sz="1800"/>
            </a:lvl7pPr>
            <a:lvl8pPr>
              <a:defRPr sz="1800"/>
            </a:lvl8pPr>
            <a:lvl9pPr>
              <a:defRPr sz="1800"/>
            </a:lvl9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Lst>
  <p:txStyles>
    <p:titleStyle>
      <a:lvl1pPr algn="l" defTabSz="457200" rtl="0" eaLnBrk="0" fontAlgn="base" hangingPunct="0">
        <a:spcBef>
          <a:spcPct val="0"/>
        </a:spcBef>
        <a:spcAft>
          <a:spcPct val="0"/>
        </a:spcAft>
        <a:defRPr sz="3000" kern="1200">
          <a:solidFill>
            <a:schemeClr val="tx1"/>
          </a:solidFill>
          <a:latin typeface="Verdana"/>
          <a:ea typeface="ＭＳ Ｐゴシック" charset="-128"/>
          <a:cs typeface="Verdana"/>
        </a:defRPr>
      </a:lvl1pPr>
      <a:lvl2pPr algn="l" defTabSz="457200" rtl="0" eaLnBrk="0" fontAlgn="base" hangingPunct="0">
        <a:spcBef>
          <a:spcPct val="0"/>
        </a:spcBef>
        <a:spcAft>
          <a:spcPct val="0"/>
        </a:spcAft>
        <a:defRPr sz="3000">
          <a:solidFill>
            <a:schemeClr val="tx1"/>
          </a:solidFill>
          <a:latin typeface="Verdana" charset="0"/>
          <a:ea typeface="ＭＳ Ｐゴシック" charset="-128"/>
          <a:cs typeface="Verdana" charset="0"/>
        </a:defRPr>
      </a:lvl2pPr>
      <a:lvl3pPr algn="l" defTabSz="457200" rtl="0" eaLnBrk="0" fontAlgn="base" hangingPunct="0">
        <a:spcBef>
          <a:spcPct val="0"/>
        </a:spcBef>
        <a:spcAft>
          <a:spcPct val="0"/>
        </a:spcAft>
        <a:defRPr sz="3000">
          <a:solidFill>
            <a:schemeClr val="tx1"/>
          </a:solidFill>
          <a:latin typeface="Verdana" charset="0"/>
          <a:ea typeface="ＭＳ Ｐゴシック" charset="-128"/>
          <a:cs typeface="Verdana" charset="0"/>
        </a:defRPr>
      </a:lvl3pPr>
      <a:lvl4pPr algn="l" defTabSz="457200" rtl="0" eaLnBrk="0" fontAlgn="base" hangingPunct="0">
        <a:spcBef>
          <a:spcPct val="0"/>
        </a:spcBef>
        <a:spcAft>
          <a:spcPct val="0"/>
        </a:spcAft>
        <a:defRPr sz="3000">
          <a:solidFill>
            <a:schemeClr val="tx1"/>
          </a:solidFill>
          <a:latin typeface="Verdana" charset="0"/>
          <a:ea typeface="ＭＳ Ｐゴシック" charset="-128"/>
          <a:cs typeface="Verdana" charset="0"/>
        </a:defRPr>
      </a:lvl4pPr>
      <a:lvl5pPr algn="l" defTabSz="457200" rtl="0" eaLnBrk="0" fontAlgn="base" hangingPunct="0">
        <a:spcBef>
          <a:spcPct val="0"/>
        </a:spcBef>
        <a:spcAft>
          <a:spcPct val="0"/>
        </a:spcAft>
        <a:defRPr sz="3000">
          <a:solidFill>
            <a:schemeClr val="tx1"/>
          </a:solidFill>
          <a:latin typeface="Verdana" charset="0"/>
          <a:ea typeface="ＭＳ Ｐゴシック" charset="-128"/>
          <a:cs typeface="Verdana" charset="0"/>
        </a:defRPr>
      </a:lvl5pPr>
      <a:lvl6pPr marL="457200" algn="l" defTabSz="457200" rtl="0" fontAlgn="base">
        <a:spcBef>
          <a:spcPct val="0"/>
        </a:spcBef>
        <a:spcAft>
          <a:spcPct val="0"/>
        </a:spcAft>
        <a:defRPr sz="3000">
          <a:solidFill>
            <a:schemeClr val="tx1"/>
          </a:solidFill>
          <a:latin typeface="Verdana" charset="0"/>
          <a:ea typeface="ＭＳ Ｐゴシック" charset="-128"/>
        </a:defRPr>
      </a:lvl6pPr>
      <a:lvl7pPr marL="914400" algn="l" defTabSz="457200" rtl="0" fontAlgn="base">
        <a:spcBef>
          <a:spcPct val="0"/>
        </a:spcBef>
        <a:spcAft>
          <a:spcPct val="0"/>
        </a:spcAft>
        <a:defRPr sz="3000">
          <a:solidFill>
            <a:schemeClr val="tx1"/>
          </a:solidFill>
          <a:latin typeface="Verdana" charset="0"/>
          <a:ea typeface="ＭＳ Ｐゴシック" charset="-128"/>
        </a:defRPr>
      </a:lvl7pPr>
      <a:lvl8pPr marL="1371600" algn="l" defTabSz="457200" rtl="0" fontAlgn="base">
        <a:spcBef>
          <a:spcPct val="0"/>
        </a:spcBef>
        <a:spcAft>
          <a:spcPct val="0"/>
        </a:spcAft>
        <a:defRPr sz="3000">
          <a:solidFill>
            <a:schemeClr val="tx1"/>
          </a:solidFill>
          <a:latin typeface="Verdana" charset="0"/>
          <a:ea typeface="ＭＳ Ｐゴシック" charset="-128"/>
        </a:defRPr>
      </a:lvl8pPr>
      <a:lvl9pPr marL="1828800" algn="l" defTabSz="457200" rtl="0" fontAlgn="base">
        <a:spcBef>
          <a:spcPct val="0"/>
        </a:spcBef>
        <a:spcAft>
          <a:spcPct val="0"/>
        </a:spcAft>
        <a:defRPr sz="3000">
          <a:solidFill>
            <a:schemeClr val="tx1"/>
          </a:solidFill>
          <a:latin typeface="Verdana" charset="0"/>
          <a:ea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2300" kern="1200">
          <a:solidFill>
            <a:schemeClr val="tx1"/>
          </a:solidFill>
          <a:latin typeface="Verdana"/>
          <a:ea typeface="ＭＳ Ｐゴシック" charset="-128"/>
          <a:cs typeface="Verdana"/>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Verdana"/>
          <a:ea typeface="ＭＳ Ｐゴシック" charset="-128"/>
          <a:cs typeface="Verdana"/>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Verdana"/>
          <a:ea typeface="ＭＳ Ｐゴシック" charset="-128"/>
          <a:cs typeface="Verdana"/>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Verdana"/>
          <a:ea typeface="ＭＳ Ｐゴシック" charset="-128"/>
          <a:cs typeface="Verdana"/>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Verdana"/>
          <a:ea typeface="ＭＳ Ｐゴシック" charset="-128"/>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1181686" y="2452323"/>
            <a:ext cx="5827542" cy="1425818"/>
          </a:xfrm>
        </p:spPr>
        <p:txBody>
          <a:bodyPr/>
          <a:lstStyle/>
          <a:p>
            <a:pPr algn="l" eaLnBrk="1" hangingPunct="1"/>
            <a:r>
              <a:rPr lang="en-US" sz="4400" dirty="0" smtClean="0">
                <a:latin typeface="Verdana" charset="0"/>
                <a:cs typeface="Verdana" charset="0"/>
              </a:rPr>
              <a:t>Marketing Mix - Promotion</a:t>
            </a:r>
            <a:endParaRPr lang="en-US" sz="4400" dirty="0" smtClean="0">
              <a:latin typeface="Verdana" charset="0"/>
              <a:cs typeface="Verdana" charset="0"/>
            </a:endParaRPr>
          </a:p>
        </p:txBody>
      </p:sp>
      <p:sp>
        <p:nvSpPr>
          <p:cNvPr id="4" name="Untertitel 3"/>
          <p:cNvSpPr>
            <a:spLocks noGrp="1"/>
          </p:cNvSpPr>
          <p:nvPr>
            <p:ph type="subTitle" idx="1"/>
          </p:nvPr>
        </p:nvSpPr>
        <p:spPr/>
        <p:txBody>
          <a:bodyPr/>
          <a:lstStyle/>
          <a:p>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60425" y="355600"/>
            <a:ext cx="6973888" cy="630238"/>
          </a:xfrm>
          <a:prstGeom prst="rect">
            <a:avLst/>
          </a:prstGeom>
          <a:noFill/>
        </p:spPr>
        <p:txBody>
          <a:bodyPr>
            <a:spAutoFit/>
          </a:bodyPr>
          <a:lstStyle/>
          <a:p>
            <a:pPr algn="ctr">
              <a:defRPr/>
            </a:pPr>
            <a:r>
              <a:rPr lang="de-DE" sz="3500" b="1">
                <a:latin typeface="+mj-lt"/>
              </a:rPr>
              <a:t>Pricing Google</a:t>
            </a:r>
          </a:p>
        </p:txBody>
      </p:sp>
      <p:pic>
        <p:nvPicPr>
          <p:cNvPr id="20483" name="Grafik 2" descr="Pricelist_google.jpg"/>
          <p:cNvPicPr>
            <a:picLocks noChangeAspect="1"/>
          </p:cNvPicPr>
          <p:nvPr/>
        </p:nvPicPr>
        <p:blipFill>
          <a:blip r:embed="rId2"/>
          <a:srcRect/>
          <a:stretch>
            <a:fillRect/>
          </a:stretch>
        </p:blipFill>
        <p:spPr bwMode="auto">
          <a:xfrm>
            <a:off x="547688" y="2741613"/>
            <a:ext cx="8048625" cy="3257550"/>
          </a:xfrm>
          <a:prstGeom prst="rect">
            <a:avLst/>
          </a:prstGeom>
          <a:noFill/>
          <a:ln w="9525">
            <a:noFill/>
            <a:miter lim="800000"/>
            <a:headEnd/>
            <a:tailEnd/>
          </a:ln>
        </p:spPr>
      </p:pic>
      <p:pic>
        <p:nvPicPr>
          <p:cNvPr id="20484" name="Grafik 3" descr="google_2.jpg"/>
          <p:cNvPicPr>
            <a:picLocks noChangeAspect="1"/>
          </p:cNvPicPr>
          <p:nvPr/>
        </p:nvPicPr>
        <p:blipFill>
          <a:blip r:embed="rId3"/>
          <a:srcRect/>
          <a:stretch>
            <a:fillRect/>
          </a:stretch>
        </p:blipFill>
        <p:spPr bwMode="auto">
          <a:xfrm>
            <a:off x="3425825" y="985838"/>
            <a:ext cx="1970088" cy="13128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defRPr/>
            </a:pPr>
            <a:r>
              <a:rPr lang="de-DE" sz="3500" smtClean="0">
                <a:latin typeface="+mj-lt"/>
              </a:rPr>
              <a:t>MySpace Adds</a:t>
            </a:r>
            <a:endParaRPr lang="de-DE" sz="3500">
              <a:latin typeface="+mj-lt"/>
            </a:endParaRPr>
          </a:p>
        </p:txBody>
      </p:sp>
      <p:pic>
        <p:nvPicPr>
          <p:cNvPr id="13315" name="Grafik 3" descr="myspace_logo.jpg"/>
          <p:cNvPicPr>
            <a:picLocks noChangeAspect="1"/>
          </p:cNvPicPr>
          <p:nvPr/>
        </p:nvPicPr>
        <p:blipFill>
          <a:blip r:embed="rId2"/>
          <a:srcRect/>
          <a:stretch>
            <a:fillRect/>
          </a:stretch>
        </p:blipFill>
        <p:spPr bwMode="auto">
          <a:xfrm>
            <a:off x="954088" y="2289175"/>
            <a:ext cx="7235825" cy="1433513"/>
          </a:xfrm>
          <a:prstGeom prst="rect">
            <a:avLst/>
          </a:prstGeom>
          <a:noFill/>
          <a:ln w="9525">
            <a:noFill/>
            <a:miter lim="800000"/>
            <a:headEnd/>
            <a:tailEnd/>
          </a:ln>
        </p:spPr>
      </p:pic>
      <p:sp>
        <p:nvSpPr>
          <p:cNvPr id="5" name="Textfeld 4"/>
          <p:cNvSpPr txBox="1"/>
          <p:nvPr/>
        </p:nvSpPr>
        <p:spPr>
          <a:xfrm>
            <a:off x="1692275" y="4052888"/>
            <a:ext cx="6005513" cy="477837"/>
          </a:xfrm>
          <a:prstGeom prst="rect">
            <a:avLst/>
          </a:prstGeom>
          <a:noFill/>
        </p:spPr>
        <p:txBody>
          <a:bodyPr>
            <a:spAutoFit/>
          </a:bodyPr>
          <a:lstStyle/>
          <a:p>
            <a:pPr algn="ctr">
              <a:defRPr/>
            </a:pPr>
            <a:r>
              <a:rPr lang="de-DE" sz="2500">
                <a:latin typeface="+mj-lt"/>
              </a:rPr>
              <a:t>Different models of adds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Grafik 3" descr="Myspace_Preisliste.jpg"/>
          <p:cNvPicPr>
            <a:picLocks noChangeAspect="1"/>
          </p:cNvPicPr>
          <p:nvPr/>
        </p:nvPicPr>
        <p:blipFill>
          <a:blip r:embed="rId2"/>
          <a:srcRect/>
          <a:stretch>
            <a:fillRect/>
          </a:stretch>
        </p:blipFill>
        <p:spPr bwMode="auto">
          <a:xfrm>
            <a:off x="276225" y="881063"/>
            <a:ext cx="8591550" cy="5095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feld 3"/>
          <p:cNvSpPr txBox="1">
            <a:spLocks noChangeArrowheads="1"/>
          </p:cNvSpPr>
          <p:nvPr/>
        </p:nvSpPr>
        <p:spPr bwMode="auto">
          <a:xfrm>
            <a:off x="900113" y="423863"/>
            <a:ext cx="6919912" cy="4816475"/>
          </a:xfrm>
          <a:prstGeom prst="rect">
            <a:avLst/>
          </a:prstGeom>
          <a:noFill/>
          <a:ln w="9525">
            <a:noFill/>
            <a:miter lim="800000"/>
            <a:headEnd/>
            <a:tailEnd/>
          </a:ln>
        </p:spPr>
        <p:txBody>
          <a:bodyPr>
            <a:spAutoFit/>
          </a:bodyPr>
          <a:lstStyle/>
          <a:p>
            <a:pPr algn="ctr"/>
            <a:r>
              <a:rPr lang="de-DE" sz="3500" b="1"/>
              <a:t>Cost per impression</a:t>
            </a:r>
          </a:p>
          <a:p>
            <a:pPr algn="ctr"/>
            <a:endParaRPr lang="de-DE" b="1"/>
          </a:p>
          <a:p>
            <a:endParaRPr lang="de-DE" b="1"/>
          </a:p>
          <a:p>
            <a:endParaRPr lang="de-DE" b="1"/>
          </a:p>
          <a:p>
            <a:r>
              <a:rPr lang="de-DE" b="1"/>
              <a:t>Def.:</a:t>
            </a:r>
          </a:p>
          <a:p>
            <a:endParaRPr lang="en-US" sz="2000"/>
          </a:p>
          <a:p>
            <a:pPr algn="just"/>
            <a:endParaRPr lang="en-US" sz="2000"/>
          </a:p>
          <a:p>
            <a:pPr algn="just"/>
            <a:r>
              <a:rPr lang="en-US" sz="2000"/>
              <a:t>It is used for measuring the worth and cost of a specific e-marketing campaign. This technique is applied with web banners, text links, email, and opt-in e-mail advertising, although opt-in e-mail advertising is more commonly charged on a cost per action (CPA) basis although sometimes CPM is used.</a:t>
            </a:r>
          </a:p>
          <a:p>
            <a:pPr algn="just"/>
            <a:endParaRPr lang="en-US" sz="2000"/>
          </a:p>
          <a:p>
            <a:pPr algn="just"/>
            <a:r>
              <a:rPr lang="en-US" sz="2000"/>
              <a:t>In our case TKP means:  Price per thousand banners</a:t>
            </a:r>
            <a:endParaRPr lang="de-DE" sz="20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Grafik 3" descr="Myspace_Preisliste - User_Homepage.jpg"/>
          <p:cNvPicPr>
            <a:picLocks noChangeAspect="1"/>
          </p:cNvPicPr>
          <p:nvPr/>
        </p:nvPicPr>
        <p:blipFill>
          <a:blip r:embed="rId2"/>
          <a:srcRect/>
          <a:stretch>
            <a:fillRect/>
          </a:stretch>
        </p:blipFill>
        <p:spPr bwMode="auto">
          <a:xfrm>
            <a:off x="0" y="2846388"/>
            <a:ext cx="9144000" cy="1165225"/>
          </a:xfrm>
          <a:prstGeom prst="rect">
            <a:avLst/>
          </a:prstGeom>
          <a:noFill/>
          <a:ln w="9525">
            <a:noFill/>
            <a:miter lim="800000"/>
            <a:headEnd/>
            <a:tailEnd/>
          </a:ln>
        </p:spPr>
      </p:pic>
      <p:sp>
        <p:nvSpPr>
          <p:cNvPr id="5" name="Textfeld 4"/>
          <p:cNvSpPr txBox="1"/>
          <p:nvPr/>
        </p:nvSpPr>
        <p:spPr>
          <a:xfrm>
            <a:off x="1133475" y="463550"/>
            <a:ext cx="6632575" cy="631825"/>
          </a:xfrm>
          <a:prstGeom prst="rect">
            <a:avLst/>
          </a:prstGeom>
          <a:noFill/>
        </p:spPr>
        <p:txBody>
          <a:bodyPr>
            <a:spAutoFit/>
          </a:bodyPr>
          <a:lstStyle/>
          <a:p>
            <a:pPr algn="ctr">
              <a:defRPr/>
            </a:pPr>
            <a:r>
              <a:rPr lang="de-DE" sz="3500" b="1">
                <a:latin typeface="+mj-lt"/>
              </a:rPr>
              <a:t>USER HOMEPAGE</a:t>
            </a:r>
          </a:p>
        </p:txBody>
      </p:sp>
      <p:pic>
        <p:nvPicPr>
          <p:cNvPr id="16388" name="Grafik 3" descr="myspace_logo.jpg"/>
          <p:cNvPicPr>
            <a:picLocks noChangeAspect="1"/>
          </p:cNvPicPr>
          <p:nvPr/>
        </p:nvPicPr>
        <p:blipFill>
          <a:blip r:embed="rId3"/>
          <a:srcRect/>
          <a:stretch>
            <a:fillRect/>
          </a:stretch>
        </p:blipFill>
        <p:spPr bwMode="auto">
          <a:xfrm>
            <a:off x="1663700" y="1362075"/>
            <a:ext cx="6102350" cy="1208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133475" y="463550"/>
            <a:ext cx="6632575" cy="631825"/>
          </a:xfrm>
          <a:prstGeom prst="rect">
            <a:avLst/>
          </a:prstGeom>
          <a:noFill/>
        </p:spPr>
        <p:txBody>
          <a:bodyPr>
            <a:spAutoFit/>
          </a:bodyPr>
          <a:lstStyle/>
          <a:p>
            <a:pPr algn="ctr">
              <a:defRPr/>
            </a:pPr>
            <a:r>
              <a:rPr lang="de-DE" sz="3500" b="1">
                <a:latin typeface="+mj-lt"/>
              </a:rPr>
              <a:t>Channels</a:t>
            </a:r>
          </a:p>
        </p:txBody>
      </p:sp>
      <p:pic>
        <p:nvPicPr>
          <p:cNvPr id="17411" name="Grafik 2" descr="Myspace_Pricelist_Channels.jpg"/>
          <p:cNvPicPr>
            <a:picLocks noChangeAspect="1"/>
          </p:cNvPicPr>
          <p:nvPr/>
        </p:nvPicPr>
        <p:blipFill>
          <a:blip r:embed="rId2"/>
          <a:srcRect/>
          <a:stretch>
            <a:fillRect/>
          </a:stretch>
        </p:blipFill>
        <p:spPr bwMode="auto">
          <a:xfrm>
            <a:off x="333375" y="3078163"/>
            <a:ext cx="11360150" cy="701675"/>
          </a:xfrm>
          <a:prstGeom prst="rect">
            <a:avLst/>
          </a:prstGeom>
          <a:noFill/>
          <a:ln w="9525">
            <a:noFill/>
            <a:miter lim="800000"/>
            <a:headEnd/>
            <a:tailEnd/>
          </a:ln>
        </p:spPr>
      </p:pic>
      <p:pic>
        <p:nvPicPr>
          <p:cNvPr id="17412" name="Grafik 3" descr="myspace_logo.jpg"/>
          <p:cNvPicPr>
            <a:picLocks noChangeAspect="1"/>
          </p:cNvPicPr>
          <p:nvPr/>
        </p:nvPicPr>
        <p:blipFill>
          <a:blip r:embed="rId3"/>
          <a:srcRect/>
          <a:stretch>
            <a:fillRect/>
          </a:stretch>
        </p:blipFill>
        <p:spPr bwMode="auto">
          <a:xfrm>
            <a:off x="1663700" y="1362075"/>
            <a:ext cx="6102350" cy="1208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133475" y="463550"/>
            <a:ext cx="6632575" cy="631825"/>
          </a:xfrm>
          <a:prstGeom prst="rect">
            <a:avLst/>
          </a:prstGeom>
          <a:noFill/>
        </p:spPr>
        <p:txBody>
          <a:bodyPr>
            <a:spAutoFit/>
          </a:bodyPr>
          <a:lstStyle/>
          <a:p>
            <a:pPr algn="ctr">
              <a:defRPr/>
            </a:pPr>
            <a:r>
              <a:rPr lang="de-DE" sz="3500" b="1">
                <a:latin typeface="+mj-lt"/>
              </a:rPr>
              <a:t>Run of Site</a:t>
            </a:r>
          </a:p>
        </p:txBody>
      </p:sp>
      <p:pic>
        <p:nvPicPr>
          <p:cNvPr id="18435" name="Grafik 3" descr="Myspace_Preisliste - Run_of_site.jpg"/>
          <p:cNvPicPr>
            <a:picLocks noChangeAspect="1"/>
          </p:cNvPicPr>
          <p:nvPr/>
        </p:nvPicPr>
        <p:blipFill>
          <a:blip r:embed="rId2"/>
          <a:srcRect/>
          <a:stretch>
            <a:fillRect/>
          </a:stretch>
        </p:blipFill>
        <p:spPr bwMode="auto">
          <a:xfrm>
            <a:off x="419100" y="2867025"/>
            <a:ext cx="11006138" cy="1123950"/>
          </a:xfrm>
          <a:prstGeom prst="rect">
            <a:avLst/>
          </a:prstGeom>
          <a:noFill/>
          <a:ln w="9525">
            <a:noFill/>
            <a:miter lim="800000"/>
            <a:headEnd/>
            <a:tailEnd/>
          </a:ln>
        </p:spPr>
      </p:pic>
      <p:pic>
        <p:nvPicPr>
          <p:cNvPr id="18436" name="Grafik 3" descr="myspace_logo.jpg"/>
          <p:cNvPicPr>
            <a:picLocks noChangeAspect="1"/>
          </p:cNvPicPr>
          <p:nvPr/>
        </p:nvPicPr>
        <p:blipFill>
          <a:blip r:embed="rId3"/>
          <a:srcRect/>
          <a:stretch>
            <a:fillRect/>
          </a:stretch>
        </p:blipFill>
        <p:spPr bwMode="auto">
          <a:xfrm>
            <a:off x="1663700" y="1362075"/>
            <a:ext cx="6102350" cy="1208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133475" y="463550"/>
            <a:ext cx="6632575" cy="631825"/>
          </a:xfrm>
          <a:prstGeom prst="rect">
            <a:avLst/>
          </a:prstGeom>
          <a:noFill/>
        </p:spPr>
        <p:txBody>
          <a:bodyPr>
            <a:spAutoFit/>
          </a:bodyPr>
          <a:lstStyle/>
          <a:p>
            <a:pPr algn="ctr">
              <a:defRPr/>
            </a:pPr>
            <a:r>
              <a:rPr lang="de-DE" sz="3500" b="1">
                <a:latin typeface="+mj-lt"/>
              </a:rPr>
              <a:t>Run of Site</a:t>
            </a:r>
          </a:p>
        </p:txBody>
      </p:sp>
      <p:pic>
        <p:nvPicPr>
          <p:cNvPr id="18435" name="Grafik 3" descr="Myspace_Preisliste - Run_of_site.jpg"/>
          <p:cNvPicPr>
            <a:picLocks noChangeAspect="1"/>
          </p:cNvPicPr>
          <p:nvPr/>
        </p:nvPicPr>
        <p:blipFill>
          <a:blip r:embed="rId2"/>
          <a:srcRect/>
          <a:stretch>
            <a:fillRect/>
          </a:stretch>
        </p:blipFill>
        <p:spPr bwMode="auto">
          <a:xfrm>
            <a:off x="419100" y="2867025"/>
            <a:ext cx="11006138" cy="1123950"/>
          </a:xfrm>
          <a:prstGeom prst="rect">
            <a:avLst/>
          </a:prstGeom>
          <a:noFill/>
          <a:ln w="9525">
            <a:noFill/>
            <a:miter lim="800000"/>
            <a:headEnd/>
            <a:tailEnd/>
          </a:ln>
        </p:spPr>
      </p:pic>
      <p:pic>
        <p:nvPicPr>
          <p:cNvPr id="18436" name="Grafik 3" descr="myspace_logo.jpg"/>
          <p:cNvPicPr>
            <a:picLocks noChangeAspect="1"/>
          </p:cNvPicPr>
          <p:nvPr/>
        </p:nvPicPr>
        <p:blipFill>
          <a:blip r:embed="rId3"/>
          <a:srcRect/>
          <a:stretch>
            <a:fillRect/>
          </a:stretch>
        </p:blipFill>
        <p:spPr bwMode="auto">
          <a:xfrm>
            <a:off x="1663700" y="1362075"/>
            <a:ext cx="6102350" cy="1208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73088" y="2074863"/>
            <a:ext cx="7807325" cy="4554537"/>
          </a:xfrm>
          <a:prstGeom prst="rect">
            <a:avLst/>
          </a:prstGeom>
          <a:noFill/>
        </p:spPr>
        <p:txBody>
          <a:bodyPr>
            <a:spAutoFit/>
          </a:bodyPr>
          <a:lstStyle/>
          <a:p>
            <a:pPr algn="ctr">
              <a:defRPr/>
            </a:pPr>
            <a:r>
              <a:rPr lang="de-DE" sz="2500" b="1">
                <a:solidFill>
                  <a:srgbClr val="000000"/>
                </a:solidFill>
                <a:latin typeface="+mj-lt"/>
                <a:ea typeface="Verdana" pitchFamily="34" charset="0"/>
                <a:cs typeface="Verdana" pitchFamily="34" charset="0"/>
              </a:rPr>
              <a:t>Being on the first page of the Google results</a:t>
            </a:r>
          </a:p>
          <a:p>
            <a:pPr>
              <a:defRPr/>
            </a:pPr>
            <a:endParaRPr lang="de-DE" sz="2500" b="1">
              <a:solidFill>
                <a:srgbClr val="000000"/>
              </a:solidFill>
              <a:latin typeface="+mj-lt"/>
              <a:ea typeface="Verdana" pitchFamily="34" charset="0"/>
              <a:cs typeface="Verdana" pitchFamily="34" charset="0"/>
            </a:endParaRPr>
          </a:p>
          <a:p>
            <a:pPr>
              <a:defRPr/>
            </a:pPr>
            <a:endParaRPr lang="en-US" sz="2500"/>
          </a:p>
          <a:p>
            <a:pPr>
              <a:defRPr/>
            </a:pPr>
            <a:r>
              <a:rPr lang="en-US" sz="2500"/>
              <a:t>If your ad appears on Google or the Search Network, the answer depends on each keyword's Quality Score, which is determined by clickthrough rate, relevance to the search query, account history, and other relevance factors.</a:t>
            </a:r>
            <a:endParaRPr lang="de-DE" sz="2500">
              <a:solidFill>
                <a:srgbClr val="000000"/>
              </a:solidFill>
              <a:latin typeface="+mj-lt"/>
              <a:ea typeface="Verdana" pitchFamily="34" charset="0"/>
              <a:cs typeface="Verdana" pitchFamily="34" charset="0"/>
            </a:endParaRPr>
          </a:p>
          <a:p>
            <a:pPr>
              <a:defRPr/>
            </a:pPr>
            <a:endParaRPr lang="de-DE" sz="3000" b="1">
              <a:solidFill>
                <a:srgbClr val="000000"/>
              </a:solidFill>
              <a:latin typeface="+mj-lt"/>
              <a:ea typeface="Verdana" pitchFamily="34" charset="0"/>
              <a:cs typeface="Verdana" pitchFamily="34" charset="0"/>
            </a:endParaRPr>
          </a:p>
          <a:p>
            <a:pPr>
              <a:defRPr/>
            </a:pPr>
            <a:endParaRPr lang="de-DE" sz="3000">
              <a:solidFill>
                <a:srgbClr val="000000"/>
              </a:solidFill>
              <a:latin typeface="+mj-lt"/>
              <a:ea typeface="Verdana" pitchFamily="34" charset="0"/>
              <a:cs typeface="Verdana" pitchFamily="34" charset="0"/>
            </a:endParaRPr>
          </a:p>
          <a:p>
            <a:pPr>
              <a:defRPr/>
            </a:pPr>
            <a:endParaRPr lang="de-DE" sz="3000">
              <a:latin typeface="+mj-lt"/>
            </a:endParaRPr>
          </a:p>
        </p:txBody>
      </p:sp>
      <p:pic>
        <p:nvPicPr>
          <p:cNvPr id="19459" name="Grafik 2" descr="google.jpg"/>
          <p:cNvPicPr>
            <a:picLocks noChangeAspect="1"/>
          </p:cNvPicPr>
          <p:nvPr/>
        </p:nvPicPr>
        <p:blipFill>
          <a:blip r:embed="rId2"/>
          <a:srcRect/>
          <a:stretch>
            <a:fillRect/>
          </a:stretch>
        </p:blipFill>
        <p:spPr bwMode="auto">
          <a:xfrm>
            <a:off x="2257425" y="112713"/>
            <a:ext cx="4629150" cy="15525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279</TotalTime>
  <Words>142</Words>
  <Application>Microsoft Office PowerPoint</Application>
  <PresentationFormat>Bildschirmpräsentation (4:3)</PresentationFormat>
  <Paragraphs>23</Paragraphs>
  <Slides>10</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10</vt:i4>
      </vt:variant>
    </vt:vector>
  </HeadingPairs>
  <TitlesOfParts>
    <vt:vector size="17" baseType="lpstr">
      <vt:lpstr>Arial</vt:lpstr>
      <vt:lpstr>ＭＳ Ｐゴシック</vt:lpstr>
      <vt:lpstr>Verdana</vt:lpstr>
      <vt:lpstr>Calibri</vt:lpstr>
      <vt:lpstr>Arial Unicode MS</vt:lpstr>
      <vt:lpstr>Times New Roman</vt:lpstr>
      <vt:lpstr>Office Theme</vt:lpstr>
      <vt:lpstr>Marketing Mix - Promotion</vt:lpstr>
      <vt:lpstr>MySpace Adds</vt:lpstr>
      <vt:lpstr>Folie 3</vt:lpstr>
      <vt:lpstr>Folie 4</vt:lpstr>
      <vt:lpstr>Folie 5</vt:lpstr>
      <vt:lpstr>Folie 6</vt:lpstr>
      <vt:lpstr>Folie 7</vt:lpstr>
      <vt:lpstr>Folie 8</vt:lpstr>
      <vt:lpstr>Folie 9</vt:lpstr>
      <vt:lpstr>Folie 10</vt:lpstr>
    </vt:vector>
  </TitlesOfParts>
  <Company>Metropolia AMK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Tobias</cp:lastModifiedBy>
  <cp:revision>59</cp:revision>
  <dcterms:created xsi:type="dcterms:W3CDTF">2010-10-05T10:04:45Z</dcterms:created>
  <dcterms:modified xsi:type="dcterms:W3CDTF">2010-11-25T10:29:55Z</dcterms:modified>
</cp:coreProperties>
</file>