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1" r:id="rId4"/>
    <p:sldId id="262" r:id="rId5"/>
    <p:sldId id="263" r:id="rId6"/>
    <p:sldId id="264" r:id="rId7"/>
    <p:sldId id="259" r:id="rId8"/>
    <p:sldId id="260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0AABA-1794-490A-BA23-DFA10401E0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5C8AD-CC48-4093-9E43-961E8BE1B3A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24002" y="794740"/>
            <a:ext cx="5006761" cy="319838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293" y="4357629"/>
            <a:ext cx="5019706" cy="412309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24002" y="794740"/>
            <a:ext cx="5006761" cy="319838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293" y="4357629"/>
            <a:ext cx="5019706" cy="412309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24002" y="794740"/>
            <a:ext cx="5006761" cy="319838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293" y="4357629"/>
            <a:ext cx="5019706" cy="412309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95400" y="795338"/>
            <a:ext cx="4257675" cy="3192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293" y="4357629"/>
            <a:ext cx="5019706" cy="412309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95400" y="795338"/>
            <a:ext cx="4257675" cy="3192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293" y="4357629"/>
            <a:ext cx="5019706" cy="412309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5598D-A038-43FD-9051-00A1CB66C4D3}" type="datetimeFigureOut">
              <a:rPr lang="de-DE" smtClean="0"/>
              <a:pPr/>
              <a:t>16.11.2010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D4183-648C-49D6-B39D-0AD515BA532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4800" dirty="0" smtClean="0"/>
              <a:t>Marketing Plan</a:t>
            </a:r>
            <a:endParaRPr lang="de-DE" sz="4800" dirty="0"/>
          </a:p>
        </p:txBody>
      </p:sp>
      <p:pic>
        <p:nvPicPr>
          <p:cNvPr id="4" name="Grafik 3" descr="loudrevolutionlogot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5301208"/>
            <a:ext cx="4139952" cy="1267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Market Research &amp; Test Plan</a:t>
            </a:r>
          </a:p>
        </p:txBody>
      </p:sp>
      <p:graphicFrame>
        <p:nvGraphicFramePr>
          <p:cNvPr id="20544" name="Group 64"/>
          <p:cNvGraphicFramePr>
            <a:graphicFrameLocks noGrp="1"/>
          </p:cNvGraphicFramePr>
          <p:nvPr>
            <p:ph idx="1"/>
          </p:nvPr>
        </p:nvGraphicFramePr>
        <p:xfrm>
          <a:off x="583224" y="1143000"/>
          <a:ext cx="8308731" cy="5290822"/>
        </p:xfrm>
        <a:graphic>
          <a:graphicData uri="http://schemas.openxmlformats.org/drawingml/2006/table">
            <a:tbl>
              <a:tblPr/>
              <a:tblGrid>
                <a:gridCol w="2332892"/>
                <a:gridCol w="1477108"/>
                <a:gridCol w="1781907"/>
                <a:gridCol w="1387720"/>
                <a:gridCol w="1329104"/>
              </a:tblGrid>
              <a:tr h="108426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Gruop / profile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 of persons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Goal of contact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(interview, survey...)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Ready by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End-customers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Thousand of end-users (venue &amp; website visitors)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Find out if they would use our service before visiting a gig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Online survey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End of october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536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Venues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Hundred of venues (in Finland)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Find out if they would use and pay for our service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Face-to-face interview / phone interview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i-FI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November - december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821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fi-F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fi-F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426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9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Tx/>
                        <a:buNone/>
                        <a:tabLst/>
                      </a:pP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421963" y="33339"/>
            <a:ext cx="8264910" cy="1074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/>
          <a:lstStyle/>
          <a:p>
            <a:pPr>
              <a:spcBef>
                <a:spcPct val="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600" b="1">
                <a:solidFill>
                  <a:srgbClr val="000000"/>
                </a:solidFill>
                <a:latin typeface="Arial" charset="0"/>
              </a:rPr>
              <a:t>Business environment: Market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509105" y="1187451"/>
            <a:ext cx="5800528" cy="4392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300" b="1" dirty="0">
                <a:solidFill>
                  <a:srgbClr val="626464"/>
                </a:solidFill>
                <a:latin typeface="Verdana" charset="0"/>
              </a:rPr>
              <a:t>How many users?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300" dirty="0">
                <a:solidFill>
                  <a:srgbClr val="000000"/>
                </a:solidFill>
                <a:latin typeface="Verdana" charset="0"/>
              </a:rPr>
              <a:t>Thousands of end-users (venue and website visitors).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en-US" sz="2300" dirty="0">
              <a:solidFill>
                <a:srgbClr val="000000"/>
              </a:solidFill>
              <a:latin typeface="Verdana" charset="0"/>
            </a:endParaRP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300" b="1" dirty="0">
                <a:solidFill>
                  <a:srgbClr val="626464"/>
                </a:solidFill>
                <a:latin typeface="Verdana" charset="0"/>
              </a:rPr>
              <a:t>How many buyers?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300" dirty="0" smtClean="0">
                <a:solidFill>
                  <a:srgbClr val="000000"/>
                </a:solidFill>
                <a:latin typeface="Verdana" charset="0"/>
              </a:rPr>
              <a:t>About 150 venues in Finland and about 500 – 1500 in Germany.</a:t>
            </a:r>
            <a:endParaRPr lang="en-US" sz="2300" dirty="0">
              <a:solidFill>
                <a:srgbClr val="000000"/>
              </a:solidFill>
              <a:latin typeface="Verdana" charset="0"/>
            </a:endParaRP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en-US" sz="2300" dirty="0">
              <a:solidFill>
                <a:srgbClr val="000000"/>
              </a:solidFill>
              <a:latin typeface="Verdana" charset="0"/>
            </a:endParaRP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300" b="1" dirty="0">
                <a:solidFill>
                  <a:srgbClr val="626464"/>
                </a:solidFill>
                <a:latin typeface="Verdana" charset="0"/>
              </a:rPr>
              <a:t>How much would they pay?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300" dirty="0">
                <a:solidFill>
                  <a:srgbClr val="000000"/>
                </a:solidFill>
                <a:latin typeface="Verdana" charset="0"/>
              </a:rPr>
              <a:t>About </a:t>
            </a:r>
            <a:r>
              <a:rPr lang="en-US" sz="2300" dirty="0" smtClean="0">
                <a:solidFill>
                  <a:srgbClr val="000000"/>
                </a:solidFill>
                <a:latin typeface="Verdana" charset="0"/>
              </a:rPr>
              <a:t>80 </a:t>
            </a:r>
            <a:r>
              <a:rPr lang="en-US" sz="2300" dirty="0" err="1">
                <a:solidFill>
                  <a:srgbClr val="000000"/>
                </a:solidFill>
                <a:latin typeface="Verdana" charset="0"/>
              </a:rPr>
              <a:t>euros</a:t>
            </a:r>
            <a:r>
              <a:rPr lang="en-US" sz="2300" dirty="0">
                <a:solidFill>
                  <a:srgbClr val="000000"/>
                </a:solidFill>
                <a:latin typeface="Verdana" charset="0"/>
              </a:rPr>
              <a:t> / month.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21963" y="1600201"/>
            <a:ext cx="7595336" cy="410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421963" y="33339"/>
            <a:ext cx="8264910" cy="1074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/>
          <a:lstStyle/>
          <a:p>
            <a:pPr>
              <a:spcBef>
                <a:spcPct val="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600" b="1" dirty="0">
                <a:solidFill>
                  <a:srgbClr val="000000"/>
                </a:solidFill>
                <a:latin typeface="Arial" charset="0"/>
              </a:rPr>
              <a:t>Business environment: Market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494453" y="628650"/>
            <a:ext cx="5800528" cy="5670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1800" b="1" dirty="0">
                <a:solidFill>
                  <a:srgbClr val="626464"/>
                </a:solidFill>
                <a:latin typeface="Verdana" charset="0"/>
              </a:rPr>
              <a:t>Any trends in the buying behavior?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1800" dirty="0">
                <a:solidFill>
                  <a:srgbClr val="000000"/>
                </a:solidFill>
                <a:latin typeface="Verdana" charset="0"/>
              </a:rPr>
              <a:t>Chain reaction &amp; jealousy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1800" i="1" dirty="0">
                <a:solidFill>
                  <a:srgbClr val="000000"/>
                </a:solidFill>
                <a:latin typeface="Verdana" charset="0"/>
                <a:ea typeface="ＭＳ Ｐゴシック" charset="-128"/>
              </a:rPr>
              <a:t>"If our competitor has it, we must have it too!"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1800" dirty="0">
                <a:solidFill>
                  <a:srgbClr val="000000"/>
                </a:solidFill>
                <a:latin typeface="Verdana" charset="0"/>
              </a:rPr>
              <a:t>Requests from venue's customers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en-US" sz="1800" b="1" dirty="0">
              <a:solidFill>
                <a:srgbClr val="626464"/>
              </a:solidFill>
              <a:latin typeface="Verdana" charset="0"/>
            </a:endParaRP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1800" b="1" dirty="0">
                <a:solidFill>
                  <a:srgbClr val="626464"/>
                </a:solidFill>
                <a:latin typeface="Verdana" charset="0"/>
              </a:rPr>
              <a:t>How big a share of the market do you think you could capture?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1800" dirty="0">
                <a:solidFill>
                  <a:srgbClr val="000000"/>
                </a:solidFill>
                <a:latin typeface="Verdana" charset="0"/>
              </a:rPr>
              <a:t>Getting 15% of the venues and labels as customers is a realistic estimate in a one-year timeframe.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en-US" sz="1800" dirty="0">
              <a:solidFill>
                <a:srgbClr val="000000"/>
              </a:solidFill>
              <a:latin typeface="Verdana" charset="0"/>
            </a:endParaRP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1800" dirty="0">
                <a:solidFill>
                  <a:srgbClr val="000000"/>
                </a:solidFill>
                <a:latin typeface="Verdana" charset="0"/>
              </a:rPr>
              <a:t>Evaluation is based partly on numbers and experience, mostly on assumptions.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21963" y="33339"/>
            <a:ext cx="8264910" cy="1074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360" tIns="44280" rIns="90360" bIns="44280" anchor="ctr"/>
          <a:lstStyle/>
          <a:p>
            <a:pPr>
              <a:spcBef>
                <a:spcPct val="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600" b="1" dirty="0">
                <a:solidFill>
                  <a:srgbClr val="000000"/>
                </a:solidFill>
                <a:latin typeface="Arial" charset="0"/>
              </a:rPr>
              <a:t>Business environment: Competition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996302" y="620714"/>
            <a:ext cx="5800528" cy="5318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300" dirty="0">
                <a:solidFill>
                  <a:srgbClr val="000000"/>
                </a:solidFill>
                <a:latin typeface="Verdana" charset="0"/>
              </a:rPr>
              <a:t>At the moment </a:t>
            </a:r>
            <a:r>
              <a:rPr lang="en-US" sz="2300" dirty="0" err="1">
                <a:solidFill>
                  <a:srgbClr val="000000"/>
                </a:solidFill>
                <a:latin typeface="Verdana" charset="0"/>
              </a:rPr>
              <a:t>LoudScope</a:t>
            </a:r>
            <a:r>
              <a:rPr lang="en-US" sz="2300" dirty="0">
                <a:solidFill>
                  <a:srgbClr val="000000"/>
                </a:solidFill>
                <a:latin typeface="Verdana" charset="0"/>
              </a:rPr>
              <a:t> has no direct competition.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000" dirty="0" err="1" smtClean="0">
                <a:solidFill>
                  <a:srgbClr val="000000"/>
                </a:solidFill>
                <a:latin typeface="Verdana" charset="0"/>
                <a:ea typeface="ＭＳ Ｐゴシック" charset="-128"/>
              </a:rPr>
              <a:t>Myspace</a:t>
            </a:r>
            <a:r>
              <a:rPr lang="en-US" sz="2000" dirty="0" smtClean="0">
                <a:solidFill>
                  <a:srgbClr val="000000"/>
                </a:solidFill>
                <a:latin typeface="Verdana" charset="0"/>
                <a:ea typeface="ＭＳ Ｐゴシック" charset="-128"/>
              </a:rPr>
              <a:t>, Last.fm, Hitlantis.com </a:t>
            </a:r>
            <a:r>
              <a:rPr lang="en-US" sz="2000" dirty="0">
                <a:solidFill>
                  <a:srgbClr val="000000"/>
                </a:solidFill>
                <a:latin typeface="Verdana" charset="0"/>
                <a:ea typeface="ＭＳ Ｐゴシック" charset="-128"/>
              </a:rPr>
              <a:t>offer remotely similar services but are more focused on introducing the artist and offering additional social media services on the side.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000" dirty="0">
                <a:solidFill>
                  <a:srgbClr val="000000"/>
                </a:solidFill>
                <a:latin typeface="Verdana" charset="0"/>
                <a:ea typeface="ＭＳ Ｐゴシック" charset="-128"/>
              </a:rPr>
              <a:t>Their customers are the end-users who help them to receive funding from advertisers.</a:t>
            </a:r>
          </a:p>
          <a:p>
            <a:pPr marL="342900" indent="-336550" algn="l">
              <a:spcBef>
                <a:spcPts val="12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000" dirty="0">
                <a:solidFill>
                  <a:srgbClr val="000000"/>
                </a:solidFill>
                <a:latin typeface="Verdana" charset="0"/>
                <a:ea typeface="ＭＳ Ｐゴシック" charset="-128"/>
              </a:rPr>
              <a:t>Their advantage is wide, active user base and comprehensive databases. </a:t>
            </a:r>
            <a:r>
              <a:rPr lang="en-US" sz="2000" dirty="0" err="1">
                <a:solidFill>
                  <a:srgbClr val="000000"/>
                </a:solidFill>
                <a:latin typeface="Verdana" charset="0"/>
                <a:ea typeface="ＭＳ Ｐゴシック" charset="-128"/>
              </a:rPr>
              <a:t>Myspace</a:t>
            </a:r>
            <a:r>
              <a:rPr lang="en-US" sz="2000" dirty="0">
                <a:solidFill>
                  <a:srgbClr val="000000"/>
                </a:solidFill>
                <a:latin typeface="Verdana" charset="0"/>
                <a:ea typeface="ＭＳ Ｐゴシック" charset="-128"/>
              </a:rPr>
              <a:t> has become "de facto" service for distribution of music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899592" y="332656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err="1" smtClean="0">
                <a:latin typeface="Arial" pitchFamily="34" charset="0"/>
                <a:cs typeface="Arial" pitchFamily="34" charset="0"/>
              </a:rPr>
              <a:t>Result</a:t>
            </a:r>
            <a:r>
              <a:rPr lang="de-DE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3600" b="1" dirty="0" smtClean="0">
                <a:latin typeface="Arial" pitchFamily="34" charset="0"/>
                <a:cs typeface="Arial" pitchFamily="34" charset="0"/>
              </a:rPr>
              <a:t>online </a:t>
            </a:r>
            <a:r>
              <a:rPr lang="de-DE" sz="3600" b="1" dirty="0" err="1" smtClean="0">
                <a:latin typeface="Arial" pitchFamily="34" charset="0"/>
                <a:cs typeface="Arial" pitchFamily="34" charset="0"/>
              </a:rPr>
              <a:t>survey</a:t>
            </a:r>
            <a:r>
              <a:rPr lang="de-DE" sz="3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de-DE" sz="3600" b="1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3600" b="1" dirty="0" smtClean="0">
                <a:latin typeface="Arial" pitchFamily="34" charset="0"/>
                <a:cs typeface="Arial" pitchFamily="34" charset="0"/>
              </a:rPr>
              <a:t> end-</a:t>
            </a:r>
            <a:r>
              <a:rPr lang="de-DE" sz="3600" b="1" dirty="0" err="1" smtClean="0">
                <a:latin typeface="Arial" pitchFamily="34" charset="0"/>
                <a:cs typeface="Arial" pitchFamily="34" charset="0"/>
              </a:rPr>
              <a:t>users</a:t>
            </a:r>
            <a:endParaRPr lang="de-DE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99592" y="1844824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result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online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survey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that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majority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end-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users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find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our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service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helpful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would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use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it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0" y="836712"/>
            <a:ext cx="8771852" cy="56037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de-DE" dirty="0">
              <a:solidFill>
                <a:srgbClr val="000000"/>
              </a:solidFill>
              <a:latin typeface="Arial" charset="0"/>
            </a:endParaRP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0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</a:t>
            </a:r>
            <a:endParaRPr lang="de-DE" sz="20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de-DE" sz="20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tool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websites of the venues to boost their event promotion.</a:t>
            </a: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de-DE" sz="2000" b="1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0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Price (</a:t>
            </a:r>
            <a:r>
              <a:rPr lang="de-DE" sz="20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DE" sz="20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venues</a:t>
            </a:r>
            <a:r>
              <a:rPr lang="de-DE" sz="20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de-DE" sz="20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Subscription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fee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about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150 €</a:t>
            </a: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Monthly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service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fee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80 €</a:t>
            </a:r>
          </a:p>
          <a:p>
            <a:pPr lvl="4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de-DE" sz="2000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000" i="1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Ideas</a:t>
            </a:r>
            <a:r>
              <a:rPr lang="de-DE" sz="2000" i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Free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trial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first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2-4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weeks</a:t>
            </a:r>
            <a:endParaRPr lang="de-DE" sz="2000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Premium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account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+ (20-40 €)</a:t>
            </a:r>
          </a:p>
          <a:p>
            <a:pPr lvl="4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de-DE" sz="2000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0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Price (</a:t>
            </a:r>
            <a:r>
              <a:rPr lang="de-DE" sz="20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DE" sz="20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end-</a:t>
            </a:r>
            <a:r>
              <a:rPr lang="de-DE" sz="2000" b="1" dirty="0" err="1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users</a:t>
            </a:r>
            <a:r>
              <a:rPr lang="de-DE" sz="20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de-DE" sz="2000" b="1" dirty="0" smtClean="0">
              <a:solidFill>
                <a:schemeClr val="bg1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free</a:t>
            </a:r>
            <a:endParaRPr lang="de-DE" sz="20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50337" y="260648"/>
            <a:ext cx="7908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rgbClr val="000000"/>
                </a:solidFill>
                <a:latin typeface="Arial" charset="0"/>
              </a:rPr>
              <a:t>Marketing Mix</a:t>
            </a:r>
          </a:p>
          <a:p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11560" y="1052736"/>
            <a:ext cx="7709618" cy="4711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lvl="2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Promotion</a:t>
            </a:r>
          </a:p>
          <a:p>
            <a:pPr lvl="2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000" b="1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Ads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on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Spotify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MySpace</a:t>
            </a:r>
            <a:endParaRPr lang="de-DE" sz="20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Ads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on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popular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music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magazines</a:t>
            </a:r>
            <a:endParaRPr lang="de-DE" sz="20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Facebook</a:t>
            </a:r>
            <a:endParaRPr lang="de-DE" sz="20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Twitter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acc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lvl="2"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Placards</a:t>
            </a:r>
            <a:endParaRPr lang="de-DE" sz="20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Handouts on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music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festivals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/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music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events</a:t>
            </a:r>
            <a:endParaRPr lang="de-DE" sz="20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Being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first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page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Google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results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lvl="2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0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Place</a:t>
            </a:r>
          </a:p>
          <a:p>
            <a:pPr lvl="2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000" b="1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Both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at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our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webpage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installing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our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application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on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webpages</a:t>
            </a:r>
            <a:r>
              <a:rPr lang="de-DE" sz="2000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de-DE" sz="2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venues</a:t>
            </a:r>
            <a:endParaRPr lang="de-DE" sz="20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de-DE" sz="20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</Words>
  <Application>Microsoft Office PowerPoint</Application>
  <PresentationFormat>Bildschirmpräsentation (4:3)</PresentationFormat>
  <Paragraphs>75</Paragraphs>
  <Slides>8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Marketing Plan</vt:lpstr>
      <vt:lpstr>Market Research &amp; Test Plan</vt:lpstr>
      <vt:lpstr>Folie 3</vt:lpstr>
      <vt:lpstr>Folie 4</vt:lpstr>
      <vt:lpstr>Folie 5</vt:lpstr>
      <vt:lpstr>Folie 6</vt:lpstr>
      <vt:lpstr>Folie 7</vt:lpstr>
      <vt:lpstr>Folie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Plan</dc:title>
  <dc:creator>Tobias</dc:creator>
  <cp:lastModifiedBy>Tobias</cp:lastModifiedBy>
  <cp:revision>19</cp:revision>
  <dcterms:created xsi:type="dcterms:W3CDTF">2010-11-16T15:00:59Z</dcterms:created>
  <dcterms:modified xsi:type="dcterms:W3CDTF">2010-11-16T18:30:41Z</dcterms:modified>
</cp:coreProperties>
</file>