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5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Addy\FH\Auslandssemester%202010\Kurse\ADP\Kopie%20von%20ADP%202010%20Financial%20Template-2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de-DE"/>
  <c:chart>
    <c:title>
      <c:tx>
        <c:rich>
          <a:bodyPr/>
          <a:lstStyle/>
          <a:p>
            <a:pPr>
              <a:defRPr/>
            </a:pPr>
            <a:r>
              <a:rPr lang="de-DE" dirty="0" smtClean="0"/>
              <a:t>Present Value (at 12 %)</a:t>
            </a:r>
            <a:endParaRPr lang="de-DE" dirty="0"/>
          </a:p>
        </c:rich>
      </c:tx>
      <c:layout>
        <c:manualLayout>
          <c:xMode val="edge"/>
          <c:yMode val="edge"/>
          <c:x val="0.35958965379899432"/>
          <c:y val="0.12540596478166041"/>
        </c:manualLayout>
      </c:layout>
    </c:title>
    <c:plotArea>
      <c:layout/>
      <c:lineChart>
        <c:grouping val="standard"/>
        <c:ser>
          <c:idx val="1"/>
          <c:order val="1"/>
          <c:marker>
            <c:symbol val="none"/>
          </c:marker>
          <c:cat>
            <c:numRef>
              <c:f>Tabelle3!$B$12:$I$12</c:f>
              <c:numCache>
                <c:formatCode>General</c:formatCode>
                <c:ptCount val="8"/>
                <c:pt idx="0">
                  <c:v>0.5</c:v>
                </c:pt>
                <c:pt idx="1">
                  <c:v>1</c:v>
                </c:pt>
                <c:pt idx="2">
                  <c:v>1.5</c:v>
                </c:pt>
                <c:pt idx="3">
                  <c:v>2</c:v>
                </c:pt>
                <c:pt idx="4">
                  <c:v>2.5</c:v>
                </c:pt>
                <c:pt idx="5">
                  <c:v>3</c:v>
                </c:pt>
                <c:pt idx="6">
                  <c:v>3.5</c:v>
                </c:pt>
                <c:pt idx="7">
                  <c:v>4</c:v>
                </c:pt>
              </c:numCache>
            </c:numRef>
          </c:cat>
          <c:val>
            <c:numRef>
              <c:f>Tabelle3!$B$46:$I$46</c:f>
              <c:numCache>
                <c:formatCode>#,##0.0</c:formatCode>
                <c:ptCount val="8"/>
                <c:pt idx="0">
                  <c:v>-34.016802570830428</c:v>
                </c:pt>
                <c:pt idx="1">
                  <c:v>-22.321428571428569</c:v>
                </c:pt>
                <c:pt idx="2">
                  <c:v>-37.965181440658981</c:v>
                </c:pt>
                <c:pt idx="3">
                  <c:v>-59.789540816326522</c:v>
                </c:pt>
                <c:pt idx="4">
                  <c:v>109.22522438284828</c:v>
                </c:pt>
                <c:pt idx="5">
                  <c:v>231.32858053935846</c:v>
                </c:pt>
                <c:pt idx="6">
                  <c:v>373.27585919015252</c:v>
                </c:pt>
                <c:pt idx="7">
                  <c:v>543.36795703613041</c:v>
                </c:pt>
              </c:numCache>
            </c:numRef>
          </c:val>
        </c:ser>
        <c:ser>
          <c:idx val="2"/>
          <c:order val="2"/>
          <c:tx>
            <c:strRef>
              <c:f>Tabelle3!$A$46</c:f>
              <c:strCache>
                <c:ptCount val="1"/>
                <c:pt idx="0">
                  <c:v>Present Value (at 12%)</c:v>
                </c:pt>
              </c:strCache>
            </c:strRef>
          </c:tx>
          <c:marker>
            <c:symbol val="none"/>
          </c:marker>
          <c:cat>
            <c:numRef>
              <c:f>Tabelle3!$B$12:$I$12</c:f>
              <c:numCache>
                <c:formatCode>General</c:formatCode>
                <c:ptCount val="8"/>
                <c:pt idx="0">
                  <c:v>0.5</c:v>
                </c:pt>
                <c:pt idx="1">
                  <c:v>1</c:v>
                </c:pt>
                <c:pt idx="2">
                  <c:v>1.5</c:v>
                </c:pt>
                <c:pt idx="3">
                  <c:v>2</c:v>
                </c:pt>
                <c:pt idx="4">
                  <c:v>2.5</c:v>
                </c:pt>
                <c:pt idx="5">
                  <c:v>3</c:v>
                </c:pt>
                <c:pt idx="6">
                  <c:v>3.5</c:v>
                </c:pt>
                <c:pt idx="7">
                  <c:v>4</c:v>
                </c:pt>
              </c:numCache>
            </c:numRef>
          </c:cat>
          <c:val>
            <c:numRef>
              <c:f>Tabelle3!$B$46:$I$46</c:f>
              <c:numCache>
                <c:formatCode>#,##0.0</c:formatCode>
                <c:ptCount val="8"/>
                <c:pt idx="0">
                  <c:v>-34.016802570830428</c:v>
                </c:pt>
                <c:pt idx="1">
                  <c:v>-22.321428571428569</c:v>
                </c:pt>
                <c:pt idx="2">
                  <c:v>-37.965181440658981</c:v>
                </c:pt>
                <c:pt idx="3">
                  <c:v>-59.789540816326522</c:v>
                </c:pt>
                <c:pt idx="4">
                  <c:v>109.22522438284828</c:v>
                </c:pt>
                <c:pt idx="5">
                  <c:v>231.32858053935846</c:v>
                </c:pt>
                <c:pt idx="6">
                  <c:v>373.27585919015252</c:v>
                </c:pt>
                <c:pt idx="7">
                  <c:v>543.36795703613041</c:v>
                </c:pt>
              </c:numCache>
            </c:numRef>
          </c:val>
        </c:ser>
        <c:ser>
          <c:idx val="0"/>
          <c:order val="0"/>
          <c:tx>
            <c:strRef>
              <c:f>Tabelle3!$A$46</c:f>
              <c:strCache>
                <c:ptCount val="1"/>
                <c:pt idx="0">
                  <c:v>Present Value (at 12%)</c:v>
                </c:pt>
              </c:strCache>
            </c:strRef>
          </c:tx>
          <c:spPr>
            <a:ln w="79375" cmpd="sng">
              <a:solidFill>
                <a:srgbClr val="FFFF00"/>
              </a:solidFill>
            </a:ln>
          </c:spPr>
          <c:marker>
            <c:symbol val="none"/>
          </c:marker>
          <c:cat>
            <c:numRef>
              <c:f>Tabelle3!$B$12:$I$12</c:f>
              <c:numCache>
                <c:formatCode>General</c:formatCode>
                <c:ptCount val="8"/>
                <c:pt idx="0">
                  <c:v>0.5</c:v>
                </c:pt>
                <c:pt idx="1">
                  <c:v>1</c:v>
                </c:pt>
                <c:pt idx="2">
                  <c:v>1.5</c:v>
                </c:pt>
                <c:pt idx="3">
                  <c:v>2</c:v>
                </c:pt>
                <c:pt idx="4">
                  <c:v>2.5</c:v>
                </c:pt>
                <c:pt idx="5">
                  <c:v>3</c:v>
                </c:pt>
                <c:pt idx="6">
                  <c:v>3.5</c:v>
                </c:pt>
                <c:pt idx="7">
                  <c:v>4</c:v>
                </c:pt>
              </c:numCache>
            </c:numRef>
          </c:cat>
          <c:val>
            <c:numRef>
              <c:f>Tabelle3!$B$46:$I$46</c:f>
              <c:numCache>
                <c:formatCode>#,##0.0</c:formatCode>
                <c:ptCount val="8"/>
                <c:pt idx="0">
                  <c:v>-34.016802570830428</c:v>
                </c:pt>
                <c:pt idx="1">
                  <c:v>-22.321428571428569</c:v>
                </c:pt>
                <c:pt idx="2">
                  <c:v>-37.965181440658981</c:v>
                </c:pt>
                <c:pt idx="3">
                  <c:v>-59.789540816326522</c:v>
                </c:pt>
                <c:pt idx="4">
                  <c:v>109.22522438284828</c:v>
                </c:pt>
                <c:pt idx="5">
                  <c:v>231.32858053935846</c:v>
                </c:pt>
                <c:pt idx="6">
                  <c:v>373.27585919015252</c:v>
                </c:pt>
                <c:pt idx="7">
                  <c:v>543.36795703613041</c:v>
                </c:pt>
              </c:numCache>
            </c:numRef>
          </c:val>
        </c:ser>
        <c:marker val="1"/>
        <c:axId val="58058240"/>
        <c:axId val="58060160"/>
      </c:lineChart>
      <c:catAx>
        <c:axId val="5805824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time [years]</a:t>
                </a:r>
              </a:p>
            </c:rich>
          </c:tx>
          <c:layout>
            <c:manualLayout>
              <c:xMode val="edge"/>
              <c:yMode val="edge"/>
              <c:x val="0.85481567282317117"/>
              <c:y val="0.88160412990478065"/>
            </c:manualLayout>
          </c:layout>
        </c:title>
        <c:numFmt formatCode="General" sourceLinked="1"/>
        <c:tickLblPos val="nextTo"/>
        <c:crossAx val="58060160"/>
        <c:crosses val="autoZero"/>
        <c:auto val="1"/>
        <c:lblAlgn val="ctr"/>
        <c:lblOffset val="100"/>
      </c:catAx>
      <c:valAx>
        <c:axId val="58060160"/>
        <c:scaling>
          <c:orientation val="minMax"/>
        </c:scaling>
        <c:axPos val="l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dirty="0"/>
                  <a:t>KEUR</a:t>
                </a:r>
              </a:p>
            </c:rich>
          </c:tx>
          <c:layout>
            <c:manualLayout>
              <c:xMode val="edge"/>
              <c:yMode val="edge"/>
              <c:x val="1.8983243234790649E-2"/>
              <c:y val="0.169765313105121"/>
            </c:manualLayout>
          </c:layout>
        </c:title>
        <c:numFmt formatCode="#,##0" sourceLinked="0"/>
        <c:tickLblPos val="nextTo"/>
        <c:crossAx val="58058240"/>
        <c:crosses val="autoZero"/>
        <c:crossBetween val="between"/>
      </c:valAx>
    </c:plotArea>
    <c:plotVisOnly val="1"/>
    <c:dispBlanksAs val="gap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EE5F51-241F-734D-A013-983812A6EFFA}" type="datetimeFigureOut">
              <a:rPr lang="en-US" smtClean="0"/>
              <a:pPr/>
              <a:t>10/14/2010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F79815-A111-1946-A7BB-FE12FA25B29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F79815-A111-1946-A7BB-FE12FA25B29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14.10.2010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14.10.2010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14.10.2010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14.10.2010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14.10.2010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14.10.2010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14.10.2010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14.10.2010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14.10.2010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14.10.2010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14.10.2010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77EF3-1CA1-413F-B846-DB0C0151775F}" type="datetimeFigureOut">
              <a:rPr lang="de-DE" smtClean="0"/>
              <a:pPr/>
              <a:t>14.10.2010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E5029-784D-4954-93C4-254BBDF8E4B9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-381000" y="5105400"/>
            <a:ext cx="1600200" cy="1752600"/>
          </a:xfrm>
        </p:spPr>
        <p:txBody>
          <a:bodyPr>
            <a:noAutofit/>
          </a:bodyPr>
          <a:lstStyle/>
          <a:p>
            <a:r>
              <a:rPr lang="de-DE" sz="2000" dirty="0" smtClean="0"/>
              <a:t>Mesfin </a:t>
            </a:r>
          </a:p>
          <a:p>
            <a:r>
              <a:rPr lang="de-DE" sz="2000" dirty="0" smtClean="0"/>
              <a:t>	Kalle </a:t>
            </a:r>
          </a:p>
          <a:p>
            <a:r>
              <a:rPr lang="de-DE" sz="2000" dirty="0" smtClean="0"/>
              <a:t>		Artem </a:t>
            </a:r>
          </a:p>
          <a:p>
            <a:r>
              <a:rPr lang="de-DE" sz="2000" dirty="0" smtClean="0"/>
              <a:t>			Rémy</a:t>
            </a:r>
          </a:p>
          <a:p>
            <a:endParaRPr lang="de-DE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810000" y="4572000"/>
            <a:ext cx="1318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14/10/2010</a:t>
            </a:r>
            <a:endParaRPr lang="en-US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/>
          <a:srcRect l="20735" r="23973"/>
          <a:stretch>
            <a:fillRect/>
          </a:stretch>
        </p:blipFill>
        <p:spPr>
          <a:xfrm>
            <a:off x="3810000" y="4953000"/>
            <a:ext cx="1447800" cy="15073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 cstate="print"/>
          <a:srcRect l="4544" r="3437"/>
          <a:stretch>
            <a:fillRect/>
          </a:stretch>
        </p:blipFill>
        <p:spPr bwMode="auto">
          <a:xfrm>
            <a:off x="1447800" y="152400"/>
            <a:ext cx="6172200" cy="137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 descr="loudrevolutionlogot_b3.png"/>
          <p:cNvPicPr>
            <a:picLocks noChangeAspect="1"/>
          </p:cNvPicPr>
          <p:nvPr/>
        </p:nvPicPr>
        <p:blipFill>
          <a:blip r:embed="rId5" cstate="print"/>
          <a:srcRect r="19043"/>
          <a:stretch>
            <a:fillRect/>
          </a:stretch>
        </p:blipFill>
        <p:spPr>
          <a:xfrm>
            <a:off x="1981200" y="2590800"/>
            <a:ext cx="4114800" cy="12691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3200"/>
            <a:ext cx="8229600" cy="1143000"/>
          </a:xfrm>
        </p:spPr>
        <p:txBody>
          <a:bodyPr>
            <a:noAutofit/>
          </a:bodyPr>
          <a:lstStyle/>
          <a:p>
            <a:r>
              <a:rPr lang="en-US" sz="9200" dirty="0" smtClean="0"/>
              <a:t>Demo</a:t>
            </a:r>
            <a:endParaRPr lang="en-US" sz="9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loudrevolutionlogot_b3.png"/>
          <p:cNvPicPr>
            <a:picLocks noChangeAspect="1"/>
          </p:cNvPicPr>
          <p:nvPr/>
        </p:nvPicPr>
        <p:blipFill>
          <a:blip r:embed="rId3" cstate="print"/>
          <a:srcRect t="16667" r="16766"/>
          <a:stretch>
            <a:fillRect/>
          </a:stretch>
        </p:blipFill>
        <p:spPr>
          <a:xfrm>
            <a:off x="1" y="6477000"/>
            <a:ext cx="1523999" cy="381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are we ?</a:t>
            </a:r>
            <a:endParaRPr lang="en-US" dirty="0"/>
          </a:p>
        </p:txBody>
      </p:sp>
      <p:pic>
        <p:nvPicPr>
          <p:cNvPr id="5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t="16667" r="16766"/>
          <a:stretch>
            <a:fillRect/>
          </a:stretch>
        </p:blipFill>
        <p:spPr>
          <a:xfrm>
            <a:off x="1" y="6477000"/>
            <a:ext cx="1523999" cy="381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1295400" y="1981200"/>
            <a:ext cx="4497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Team of students working for LoudRevolution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362200" y="2667000"/>
            <a:ext cx="4224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Artem Sabinjakow ; German ; Business part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362200" y="3276600"/>
            <a:ext cx="3621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Rémy Treppoz; French; Business part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362200" y="3810000"/>
            <a:ext cx="4403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Kalle Markkanen ; Finnish; Programming part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362200" y="4419600"/>
            <a:ext cx="466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Mesfin Mengesha ; Ethiopia ; Programming part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2362200" y="2743200"/>
            <a:ext cx="1295400" cy="12192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Bands send Demo</a:t>
            </a:r>
            <a:endParaRPr lang="en-US" dirty="0"/>
          </a:p>
        </p:txBody>
      </p:sp>
      <p:sp>
        <p:nvSpPr>
          <p:cNvPr id="5" name="Notched Right Arrow 4"/>
          <p:cNvSpPr/>
          <p:nvPr/>
        </p:nvSpPr>
        <p:spPr>
          <a:xfrm>
            <a:off x="3886200" y="2133600"/>
            <a:ext cx="1066800" cy="533400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Cd’s</a:t>
            </a:r>
            <a:endParaRPr lang="en-US" dirty="0"/>
          </a:p>
        </p:txBody>
      </p:sp>
      <p:sp>
        <p:nvSpPr>
          <p:cNvPr id="6" name="Notched Right Arrow 5"/>
          <p:cNvSpPr/>
          <p:nvPr/>
        </p:nvSpPr>
        <p:spPr>
          <a:xfrm>
            <a:off x="3886200" y="3124200"/>
            <a:ext cx="1066800" cy="484632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E-mail</a:t>
            </a:r>
            <a:endParaRPr lang="en-US" dirty="0"/>
          </a:p>
        </p:txBody>
      </p:sp>
      <p:sp>
        <p:nvSpPr>
          <p:cNvPr id="7" name="Notched Right Arrow 6"/>
          <p:cNvSpPr/>
          <p:nvPr/>
        </p:nvSpPr>
        <p:spPr>
          <a:xfrm>
            <a:off x="3886200" y="4191000"/>
            <a:ext cx="1066800" cy="484632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5486400" y="2743200"/>
            <a:ext cx="1295400" cy="12192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Record</a:t>
            </a:r>
          </a:p>
          <a:p>
            <a:pPr algn="ctr"/>
            <a:r>
              <a:rPr lang="en-US" dirty="0" smtClean="0"/>
              <a:t>Labels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867400" y="4267200"/>
            <a:ext cx="29318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dirty="0" smtClean="0"/>
              <a:t>Record labels use lot of time </a:t>
            </a:r>
          </a:p>
          <a:p>
            <a:pPr algn="just"/>
            <a:r>
              <a:rPr lang="en-US" dirty="0" smtClean="0"/>
              <a:t>dealing with incoming demos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143000" y="4267200"/>
            <a:ext cx="2362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/>
              <a:t>Only minority of the </a:t>
            </a:r>
          </a:p>
          <a:p>
            <a:pPr algn="just"/>
            <a:r>
              <a:rPr lang="en-US" dirty="0" smtClean="0"/>
              <a:t>demos are actually </a:t>
            </a:r>
          </a:p>
          <a:p>
            <a:pPr algn="just"/>
            <a:r>
              <a:rPr lang="en-US" dirty="0" smtClean="0"/>
              <a:t>matching the interests</a:t>
            </a:r>
          </a:p>
          <a:p>
            <a:pPr algn="just"/>
            <a:r>
              <a:rPr lang="en-US" dirty="0" smtClean="0"/>
              <a:t> of record labels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505200" y="1447800"/>
            <a:ext cx="22989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FF00"/>
                </a:solidFill>
              </a:rPr>
              <a:t>Actual way of doing</a:t>
            </a:r>
            <a:endParaRPr lang="en-US" sz="2000" b="1" dirty="0">
              <a:solidFill>
                <a:srgbClr val="FFFF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14" descr="loudrevolutionlogot_b3.png"/>
          <p:cNvPicPr>
            <a:picLocks noChangeAspect="1"/>
          </p:cNvPicPr>
          <p:nvPr/>
        </p:nvPicPr>
        <p:blipFill>
          <a:blip r:embed="rId3" cstate="print"/>
          <a:srcRect t="16667" r="16766"/>
          <a:stretch>
            <a:fillRect/>
          </a:stretch>
        </p:blipFill>
        <p:spPr>
          <a:xfrm>
            <a:off x="1" y="6477000"/>
            <a:ext cx="1523999" cy="381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solution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066800" y="1752600"/>
            <a:ext cx="6781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Online service based on “filters” for record labels and artists/bands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81000" y="2971800"/>
            <a:ext cx="838200" cy="762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Band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3810000"/>
            <a:ext cx="38061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-Registers to our  service</a:t>
            </a:r>
          </a:p>
          <a:p>
            <a:r>
              <a:rPr lang="en-US" dirty="0" smtClean="0"/>
              <a:t>-Filling form with detailed information </a:t>
            </a:r>
          </a:p>
          <a:p>
            <a:endParaRPr lang="en-US" dirty="0"/>
          </a:p>
        </p:txBody>
      </p:sp>
      <p:sp>
        <p:nvSpPr>
          <p:cNvPr id="9" name="Snip Single Corner Rectangle 8"/>
          <p:cNvSpPr/>
          <p:nvPr/>
        </p:nvSpPr>
        <p:spPr>
          <a:xfrm>
            <a:off x="3733800" y="2971800"/>
            <a:ext cx="1295400" cy="762000"/>
          </a:xfrm>
          <a:prstGeom prst="snip1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Database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7315200" y="2971800"/>
            <a:ext cx="1219200" cy="762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Record Label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934200" y="3810000"/>
            <a:ext cx="202129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-Fills a "filter form”</a:t>
            </a:r>
          </a:p>
          <a:p>
            <a:r>
              <a:rPr lang="en-US" dirty="0" smtClean="0"/>
              <a:t>       -kind of music</a:t>
            </a:r>
          </a:p>
          <a:p>
            <a:r>
              <a:rPr lang="en-US" dirty="0" smtClean="0"/>
              <a:t>       -number of gigs </a:t>
            </a:r>
          </a:p>
          <a:p>
            <a:r>
              <a:rPr lang="en-US" dirty="0" smtClean="0"/>
              <a:t>       -…</a:t>
            </a:r>
          </a:p>
          <a:p>
            <a:endParaRPr lang="en-US" dirty="0"/>
          </a:p>
        </p:txBody>
      </p:sp>
      <p:sp>
        <p:nvSpPr>
          <p:cNvPr id="12" name="Notched Right Arrow 11"/>
          <p:cNvSpPr/>
          <p:nvPr/>
        </p:nvSpPr>
        <p:spPr>
          <a:xfrm>
            <a:off x="1676400" y="3124200"/>
            <a:ext cx="1524000" cy="484632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Send demo</a:t>
            </a:r>
            <a:endParaRPr lang="en-US" dirty="0"/>
          </a:p>
        </p:txBody>
      </p:sp>
      <p:sp>
        <p:nvSpPr>
          <p:cNvPr id="14" name="Notched Right Arrow 13"/>
          <p:cNvSpPr/>
          <p:nvPr/>
        </p:nvSpPr>
        <p:spPr>
          <a:xfrm>
            <a:off x="5257800" y="3124200"/>
            <a:ext cx="1752600" cy="484632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Receive demo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16" descr="loudrevolutionlogot_b3.png"/>
          <p:cNvPicPr>
            <a:picLocks noChangeAspect="1"/>
          </p:cNvPicPr>
          <p:nvPr/>
        </p:nvPicPr>
        <p:blipFill>
          <a:blip r:embed="rId4" cstate="print"/>
          <a:srcRect t="16667" r="16766"/>
          <a:stretch>
            <a:fillRect/>
          </a:stretch>
        </p:blipFill>
        <p:spPr>
          <a:xfrm>
            <a:off x="1" y="6477000"/>
            <a:ext cx="1523999" cy="381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 animBg="1"/>
      <p:bldP spid="10" grpId="0" animBg="1"/>
      <p:bldP spid="11" grpId="0"/>
      <p:bldP spid="12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advantages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85800" y="1524000"/>
            <a:ext cx="7010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amount of uninteresting received demos by record label decreases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5800" y="2286000"/>
            <a:ext cx="5407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Demos are matching the criteria/filters of record labels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5800" y="5181600"/>
            <a:ext cx="6110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Record labels does not need to store the demos physically (</a:t>
            </a:r>
            <a:r>
              <a:rPr lang="en-US" dirty="0" err="1" smtClean="0"/>
              <a:t>cd's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85800" y="4114800"/>
            <a:ext cx="62941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Bands can send demos only to record labels which are potentially </a:t>
            </a:r>
          </a:p>
          <a:p>
            <a:r>
              <a:rPr lang="en-US" dirty="0" smtClean="0"/>
              <a:t>interested of producing their music</a:t>
            </a: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85800" y="3200400"/>
            <a:ext cx="6126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service gives value both for record labels and bands/artists.</a:t>
            </a:r>
          </a:p>
          <a:p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13" descr="loudrevolutionlogot_b3.png"/>
          <p:cNvPicPr>
            <a:picLocks noChangeAspect="1"/>
          </p:cNvPicPr>
          <p:nvPr/>
        </p:nvPicPr>
        <p:blipFill>
          <a:blip r:embed="rId3" cstate="print"/>
          <a:srcRect t="16667" r="16766"/>
          <a:stretch>
            <a:fillRect/>
          </a:stretch>
        </p:blipFill>
        <p:spPr>
          <a:xfrm>
            <a:off x="1" y="6477000"/>
            <a:ext cx="1523999" cy="381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environment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29000" y="1371600"/>
            <a:ext cx="207741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100" b="1" dirty="0" smtClean="0">
                <a:solidFill>
                  <a:srgbClr val="FFFF00"/>
                </a:solidFill>
              </a:rPr>
              <a:t>The market</a:t>
            </a:r>
            <a:endParaRPr lang="en-US" sz="3100" b="1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47800" y="2362200"/>
            <a:ext cx="3135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Near-term  ( 1 year ) </a:t>
            </a:r>
            <a:r>
              <a:rPr lang="en-US" dirty="0" smtClean="0">
                <a:sym typeface="Wingdings"/>
              </a:rPr>
              <a:t> Finland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667000" y="2895600"/>
            <a:ext cx="2839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More than 200 record labels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447800" y="4343400"/>
            <a:ext cx="5885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Long -term ( &gt; 1 year ) </a:t>
            </a:r>
            <a:r>
              <a:rPr lang="en-US" dirty="0" smtClean="0">
                <a:sym typeface="Wingdings"/>
              </a:rPr>
              <a:t> Germany, France, UK and Sweden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667000" y="4876800"/>
            <a:ext cx="3071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More than 7 700 record labels 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2" descr="loudrevolutionlogot_b3.png"/>
          <p:cNvPicPr>
            <a:picLocks noChangeAspect="1"/>
          </p:cNvPicPr>
          <p:nvPr/>
        </p:nvPicPr>
        <p:blipFill>
          <a:blip r:embed="rId3" cstate="print"/>
          <a:srcRect t="16667" r="16766"/>
          <a:stretch>
            <a:fillRect/>
          </a:stretch>
        </p:blipFill>
        <p:spPr>
          <a:xfrm>
            <a:off x="1" y="6477000"/>
            <a:ext cx="1523999" cy="381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Business environment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05200" y="1371600"/>
            <a:ext cx="16401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Competitor</a:t>
            </a:r>
            <a:endParaRPr lang="en-US" sz="2400" b="1" dirty="0">
              <a:solidFill>
                <a:srgbClr val="FFFF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33800" y="2133600"/>
            <a:ext cx="1123950" cy="11239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52600" y="3505200"/>
            <a:ext cx="5751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More like a social network, based to belong a private public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733800" y="4953000"/>
            <a:ext cx="1208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LoudDemo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743200" y="5562600"/>
            <a:ext cx="3560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More focused on the music industry</a:t>
            </a:r>
            <a:endParaRPr lang="en-US" dirty="0"/>
          </a:p>
        </p:txBody>
      </p:sp>
      <p:pic>
        <p:nvPicPr>
          <p:cNvPr id="11" name="Picture 10" descr="loudrevolutionlogot_b3.png"/>
          <p:cNvPicPr>
            <a:picLocks noChangeAspect="1"/>
          </p:cNvPicPr>
          <p:nvPr/>
        </p:nvPicPr>
        <p:blipFill>
          <a:blip r:embed="rId3" cstate="print"/>
          <a:srcRect r="20542"/>
          <a:stretch>
            <a:fillRect/>
          </a:stretch>
        </p:blipFill>
        <p:spPr>
          <a:xfrm>
            <a:off x="2133600" y="4267200"/>
            <a:ext cx="4038600" cy="126915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13" descr="loudrevolutionlogot_b3.png"/>
          <p:cNvPicPr>
            <a:picLocks noChangeAspect="1"/>
          </p:cNvPicPr>
          <p:nvPr/>
        </p:nvPicPr>
        <p:blipFill>
          <a:blip r:embed="rId5" cstate="print"/>
          <a:srcRect t="16667" r="16766"/>
          <a:stretch>
            <a:fillRect/>
          </a:stretch>
        </p:blipFill>
        <p:spPr>
          <a:xfrm>
            <a:off x="1" y="6477000"/>
            <a:ext cx="1523999" cy="381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mp="http://schemas.microsoft.com/office/mac/powerpoint/2008/main" xmlns:mv="urn:schemas-microsoft-com:mac:vml" xmlns="" Requires="mp">
      <mp:transition>
        <mp:flip dir="r"/>
      </mp:transition>
    </mc:Choice>
    <mc:Fallback>
      <p:transition>
        <p:newsflash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plan</a:t>
            </a:r>
            <a:endParaRPr lang="en-US" dirty="0"/>
          </a:p>
        </p:txBody>
      </p:sp>
      <p:graphicFrame>
        <p:nvGraphicFramePr>
          <p:cNvPr id="3" name="Inhaltsplatzhalter 3"/>
          <p:cNvGraphicFramePr>
            <a:graphicFrameLocks/>
          </p:cNvGraphicFramePr>
          <p:nvPr/>
        </p:nvGraphicFramePr>
        <p:xfrm>
          <a:off x="251520" y="1124744"/>
          <a:ext cx="8697144" cy="50635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1000" y="6150114"/>
            <a:ext cx="21170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buFont typeface="Arial"/>
              <a:buChar char="•"/>
            </a:pPr>
            <a:r>
              <a:rPr lang="de-DE" sz="2000" dirty="0" smtClean="0"/>
              <a:t> 4 first weeks free</a:t>
            </a:r>
          </a:p>
          <a:p>
            <a:pPr>
              <a:buFont typeface="Arial"/>
              <a:buChar char="•"/>
            </a:pP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352800" y="6150114"/>
            <a:ext cx="21210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buFont typeface="Arial"/>
              <a:buChar char="•"/>
            </a:pPr>
            <a:r>
              <a:rPr lang="de-DE" sz="2000" dirty="0" smtClean="0"/>
              <a:t> Monthly fee: 50€</a:t>
            </a:r>
          </a:p>
          <a:p>
            <a:pPr>
              <a:buFont typeface="Arial"/>
              <a:buChar char="•"/>
            </a:pP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6553200" y="6150114"/>
            <a:ext cx="18389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buFont typeface="Arial"/>
              <a:buChar char="•"/>
            </a:pPr>
            <a:r>
              <a:rPr lang="de-DE" sz="2000" dirty="0" smtClean="0"/>
              <a:t> Free for artists</a:t>
            </a:r>
          </a:p>
          <a:p>
            <a:pPr>
              <a:buFont typeface="Arial"/>
              <a:buChar char="•"/>
            </a:pPr>
            <a:endParaRPr lang="en-US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6078888" y="4221088"/>
            <a:ext cx="3138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Net-present value : 1.103.000 €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183570" y="3717032"/>
            <a:ext cx="1911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4700 record labels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continue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0" y="2209800"/>
            <a:ext cx="14045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FF00"/>
                </a:solidFill>
              </a:rPr>
              <a:t>Advertising</a:t>
            </a:r>
            <a:endParaRPr lang="en-US" sz="2000" b="1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43200" y="3048000"/>
            <a:ext cx="3853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Social network ( Myspace, Facebook …)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743200" y="3505200"/>
            <a:ext cx="2268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Record labels web site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743200" y="3962400"/>
            <a:ext cx="3537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Bands web pages (Web site, blog …)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743200" y="4419600"/>
            <a:ext cx="1841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Events, concert …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11" descr="loudrevolutionlogot_b3.png"/>
          <p:cNvPicPr>
            <a:picLocks noChangeAspect="1"/>
          </p:cNvPicPr>
          <p:nvPr/>
        </p:nvPicPr>
        <p:blipFill>
          <a:blip r:embed="rId3" cstate="print"/>
          <a:srcRect t="16667" r="16766"/>
          <a:stretch>
            <a:fillRect/>
          </a:stretch>
        </p:blipFill>
        <p:spPr>
          <a:xfrm>
            <a:off x="1" y="6477000"/>
            <a:ext cx="1523999" cy="381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314</Words>
  <Application>Microsoft Office PowerPoint</Application>
  <PresentationFormat>Bildschirmpräsentation (4:3)</PresentationFormat>
  <Paragraphs>73</Paragraphs>
  <Slides>10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1" baseType="lpstr">
      <vt:lpstr>Larissa-Design</vt:lpstr>
      <vt:lpstr>Folie 1</vt:lpstr>
      <vt:lpstr>Who are we ?</vt:lpstr>
      <vt:lpstr>Problem</vt:lpstr>
      <vt:lpstr>Our solution</vt:lpstr>
      <vt:lpstr>The advantages</vt:lpstr>
      <vt:lpstr>Business environment</vt:lpstr>
      <vt:lpstr>Business environment</vt:lpstr>
      <vt:lpstr>Financial plan</vt:lpstr>
      <vt:lpstr>To continue</vt:lpstr>
      <vt:lpstr>Demo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LoudDemo</dc:title>
  <dc:creator>F4hQ</dc:creator>
  <cp:lastModifiedBy>Artjomka</cp:lastModifiedBy>
  <cp:revision>700</cp:revision>
  <dcterms:created xsi:type="dcterms:W3CDTF">2010-10-13T05:51:49Z</dcterms:created>
  <dcterms:modified xsi:type="dcterms:W3CDTF">2010-10-14T05:29:14Z</dcterms:modified>
</cp:coreProperties>
</file>