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64" r:id="rId3"/>
    <p:sldId id="266" r:id="rId4"/>
    <p:sldId id="277" r:id="rId5"/>
    <p:sldId id="270" r:id="rId6"/>
    <p:sldId id="279" r:id="rId7"/>
    <p:sldId id="272" r:id="rId8"/>
    <p:sldId id="263" r:id="rId9"/>
    <p:sldId id="273" r:id="rId10"/>
    <p:sldId id="276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harles\Documents\Industrial%20Management\ADP\mobifun%20ADP%202010%20Financial%20Template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/>
      <c:scatterChart>
        <c:scatterStyle val="lineMarker"/>
        <c:ser>
          <c:idx val="1"/>
          <c:order val="1"/>
          <c:tx>
            <c:v>Our needs</c:v>
          </c:tx>
          <c:xVal>
            <c:strRef>
              <c:f>Sheet1!$B$14:$I$14</c:f>
              <c:strCache>
                <c:ptCount val="8"/>
                <c:pt idx="0">
                  <c:v>1H11</c:v>
                </c:pt>
                <c:pt idx="1">
                  <c:v>2H11</c:v>
                </c:pt>
                <c:pt idx="2">
                  <c:v>1H12</c:v>
                </c:pt>
                <c:pt idx="3">
                  <c:v>2H12</c:v>
                </c:pt>
                <c:pt idx="4">
                  <c:v>1H13</c:v>
                </c:pt>
                <c:pt idx="5">
                  <c:v>2H13</c:v>
                </c:pt>
                <c:pt idx="6">
                  <c:v>1H14</c:v>
                </c:pt>
                <c:pt idx="7">
                  <c:v>2H14</c:v>
                </c:pt>
              </c:strCache>
            </c:strRef>
          </c:xVal>
          <c:yVal>
            <c:numRef>
              <c:f>Sheet1!$B$21:$I$21</c:f>
              <c:numCache>
                <c:formatCode>#,##0.0</c:formatCode>
                <c:ptCount val="8"/>
                <c:pt idx="0">
                  <c:v>102</c:v>
                </c:pt>
                <c:pt idx="1">
                  <c:v>103.98438963471746</c:v>
                </c:pt>
                <c:pt idx="2">
                  <c:v>124.92194817358727</c:v>
                </c:pt>
                <c:pt idx="3">
                  <c:v>124.68779269434904</c:v>
                </c:pt>
                <c:pt idx="4">
                  <c:v>135.7511707773962</c:v>
                </c:pt>
                <c:pt idx="5">
                  <c:v>141.31689041523572</c:v>
                </c:pt>
                <c:pt idx="6">
                  <c:v>130.3896347174524</c:v>
                </c:pt>
                <c:pt idx="7">
                  <c:v>79.948173587261948</c:v>
                </c:pt>
              </c:numCache>
            </c:numRef>
          </c:yVal>
        </c:ser>
        <c:ser>
          <c:idx val="2"/>
          <c:order val="2"/>
          <c:tx>
            <c:v>Advertisement</c:v>
          </c:tx>
          <c:xVal>
            <c:strRef>
              <c:f>Sheet1!$B$14:$I$14</c:f>
              <c:strCache>
                <c:ptCount val="8"/>
                <c:pt idx="0">
                  <c:v>1H11</c:v>
                </c:pt>
                <c:pt idx="1">
                  <c:v>2H11</c:v>
                </c:pt>
                <c:pt idx="2">
                  <c:v>1H12</c:v>
                </c:pt>
                <c:pt idx="3">
                  <c:v>2H12</c:v>
                </c:pt>
                <c:pt idx="4">
                  <c:v>1H13</c:v>
                </c:pt>
                <c:pt idx="5">
                  <c:v>2H13</c:v>
                </c:pt>
                <c:pt idx="6">
                  <c:v>1H14</c:v>
                </c:pt>
                <c:pt idx="7">
                  <c:v>2H14</c:v>
                </c:pt>
              </c:strCache>
            </c:strRef>
          </c:xVal>
          <c:yVal>
            <c:numRef>
              <c:f>Sheet1!$B$26:$I$26</c:f>
              <c:numCache>
                <c:formatCode>#,##0.00000</c:formatCode>
                <c:ptCount val="8"/>
                <c:pt idx="0">
                  <c:v>0</c:v>
                </c:pt>
                <c:pt idx="1">
                  <c:v>1.5610365282547613E-2</c:v>
                </c:pt>
                <c:pt idx="2">
                  <c:v>7.8051826412738057E-2</c:v>
                </c:pt>
                <c:pt idx="3">
                  <c:v>0.31220730565095223</c:v>
                </c:pt>
                <c:pt idx="4">
                  <c:v>1.2488292226038089</c:v>
                </c:pt>
                <c:pt idx="5">
                  <c:v>4.6831095847642832</c:v>
                </c:pt>
                <c:pt idx="6">
                  <c:v>15.610365282547612</c:v>
                </c:pt>
                <c:pt idx="7">
                  <c:v>78.051826412738052</c:v>
                </c:pt>
              </c:numCache>
            </c:numRef>
          </c:yVal>
        </c:ser>
        <c:axId val="42589568"/>
        <c:axId val="60909056"/>
      </c:scatterChart>
      <c:scatterChart>
        <c:scatterStyle val="lineMarker"/>
        <c:ser>
          <c:idx val="0"/>
          <c:order val="0"/>
          <c:tx>
            <c:v>nomber of Subscrivers</c:v>
          </c:tx>
          <c:xVal>
            <c:strRef>
              <c:f>Sheet1!$B$14:$I$14</c:f>
              <c:strCache>
                <c:ptCount val="8"/>
                <c:pt idx="0">
                  <c:v>1H11</c:v>
                </c:pt>
                <c:pt idx="1">
                  <c:v>2H11</c:v>
                </c:pt>
                <c:pt idx="2">
                  <c:v>1H12</c:v>
                </c:pt>
                <c:pt idx="3">
                  <c:v>2H12</c:v>
                </c:pt>
                <c:pt idx="4">
                  <c:v>1H13</c:v>
                </c:pt>
                <c:pt idx="5">
                  <c:v>2H13</c:v>
                </c:pt>
                <c:pt idx="6">
                  <c:v>1H14</c:v>
                </c:pt>
                <c:pt idx="7">
                  <c:v>2H14</c:v>
                </c:pt>
              </c:strCache>
            </c:strRef>
          </c:xVal>
          <c:yVal>
            <c:numRef>
              <c:f>Sheet1!$B$15:$I$15</c:f>
              <c:numCache>
                <c:formatCode>#,##0</c:formatCode>
                <c:ptCount val="8"/>
                <c:pt idx="0">
                  <c:v>0</c:v>
                </c:pt>
                <c:pt idx="1">
                  <c:v>50</c:v>
                </c:pt>
                <c:pt idx="2">
                  <c:v>350</c:v>
                </c:pt>
                <c:pt idx="3">
                  <c:v>1600</c:v>
                </c:pt>
                <c:pt idx="4">
                  <c:v>6600</c:v>
                </c:pt>
                <c:pt idx="5">
                  <c:v>25600</c:v>
                </c:pt>
                <c:pt idx="6">
                  <c:v>90600</c:v>
                </c:pt>
                <c:pt idx="7">
                  <c:v>390600</c:v>
                </c:pt>
              </c:numCache>
            </c:numRef>
          </c:yVal>
        </c:ser>
        <c:axId val="60912768"/>
        <c:axId val="60910976"/>
      </c:scatterChart>
      <c:valAx>
        <c:axId val="4258956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fr-FR" sz="1400" baseline="0" dirty="0" err="1" smtClean="0"/>
                  <a:t>Half</a:t>
                </a:r>
                <a:r>
                  <a:rPr lang="fr-FR" sz="1400" baseline="0" dirty="0" smtClean="0"/>
                  <a:t> </a:t>
                </a:r>
                <a:r>
                  <a:rPr lang="fr-FR" sz="1400" baseline="0" dirty="0" err="1" smtClean="0"/>
                  <a:t>years</a:t>
                </a:r>
                <a:endParaRPr lang="fr-FR" sz="1400" dirty="0"/>
              </a:p>
            </c:rich>
          </c:tx>
          <c:layout/>
        </c:title>
        <c:numFmt formatCode="General" sourceLinked="1"/>
        <c:majorTickMark val="none"/>
        <c:tickLblPos val="nextTo"/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fr-FR"/>
          </a:p>
        </c:txPr>
        <c:crossAx val="60909056"/>
        <c:crossesAt val="0"/>
        <c:crossBetween val="midCat"/>
      </c:valAx>
      <c:valAx>
        <c:axId val="6090905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 dirty="0" smtClean="0"/>
                  <a:t>K€</a:t>
                </a:r>
                <a:endParaRPr lang="en-US" sz="1400" dirty="0"/>
              </a:p>
            </c:rich>
          </c:tx>
          <c:layout/>
        </c:title>
        <c:numFmt formatCode="#,##0.0" sourceLinked="1"/>
        <c:majorTickMark val="none"/>
        <c:tickLblPos val="nextTo"/>
        <c:txPr>
          <a:bodyPr/>
          <a:lstStyle/>
          <a:p>
            <a:pPr>
              <a:defRPr sz="1050" b="1"/>
            </a:pPr>
            <a:endParaRPr lang="fr-FR"/>
          </a:p>
        </c:txPr>
        <c:crossAx val="42589568"/>
        <c:crosses val="autoZero"/>
        <c:crossBetween val="midCat"/>
      </c:valAx>
      <c:valAx>
        <c:axId val="60910976"/>
        <c:scaling>
          <c:orientation val="minMax"/>
        </c:scaling>
        <c:axPos val="r"/>
        <c:numFmt formatCode="#,##0" sourceLinked="1"/>
        <c:tickLblPos val="nextTo"/>
        <c:crossAx val="60912768"/>
        <c:crosses val="max"/>
        <c:crossBetween val="midCat"/>
      </c:valAx>
      <c:valAx>
        <c:axId val="60912768"/>
        <c:scaling>
          <c:orientation val="minMax"/>
        </c:scaling>
        <c:delete val="1"/>
        <c:axPos val="b"/>
        <c:tickLblPos val="none"/>
        <c:crossAx val="60910976"/>
        <c:crosses val="autoZero"/>
        <c:crossBetween val="midCat"/>
      </c:valAx>
    </c:plotArea>
    <c:legend>
      <c:legendPos val="r"/>
      <c:layout/>
      <c:txPr>
        <a:bodyPr/>
        <a:lstStyle/>
        <a:p>
          <a:pPr>
            <a:defRPr sz="1400" b="1"/>
          </a:pPr>
          <a:endParaRPr lang="fr-FR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C325A-0393-4AE0-8548-1C21EE734085}" type="datetimeFigureOut">
              <a:rPr lang="fr-FR" smtClean="0"/>
              <a:t>18/11/2010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280B5-251E-4D0B-B34C-5AF4777507AE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ACDF0-306C-4EF5-91FA-5CE2F4B004CD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2B18D-ABC7-4307-B2D5-965429FF5489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3BB14-5D19-433A-93FC-37A759B5347D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1A3E9-DD8B-4521-A224-1E13C4DB891C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B7CA0-DCD6-4A6C-AA91-AC5D229FA3FA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346B64-C309-4A97-80CE-02AF50368465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AB934-EA58-4EEE-9D6A-9BDD2EB78B5F}" type="datetime1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D8DE4-B160-402B-BA90-14D84B97A8AE}" type="datetime1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9BF4A-494F-4301-BF5D-4639C572B521}" type="datetime1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71C6D-B189-4434-AE22-66A86A8B89BE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181D0-A862-4035-87CD-B223BF93811B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ster2.jpg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31064" y="274639"/>
            <a:ext cx="5497522" cy="644683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6CFCE-7693-4F70-A676-1BD9742A46C9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4476136" y="6352142"/>
            <a:ext cx="421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ADP Project – “</a:t>
            </a:r>
            <a:r>
              <a:rPr lang="en-US" dirty="0" err="1" smtClean="0"/>
              <a:t>MobiHealth</a:t>
            </a:r>
            <a:r>
              <a:rPr lang="en-US" dirty="0" smtClean="0"/>
              <a:t>” </a:t>
            </a:r>
            <a:r>
              <a:rPr lang="en-US" dirty="0" err="1" smtClean="0">
                <a:sym typeface="Wingdings"/>
              </a:rPr>
              <a:t></a:t>
            </a:r>
            <a:endParaRPr lang="en-US" dirty="0"/>
          </a:p>
        </p:txBody>
      </p:sp>
      <p:pic>
        <p:nvPicPr>
          <p:cNvPr id="10" name="Picture 9" descr="logo mobifun.jp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924800" y="6126163"/>
            <a:ext cx="1066800" cy="6766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39752" y="4149080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dirty="0" smtClean="0"/>
              <a:t>Charles Beausse</a:t>
            </a:r>
          </a:p>
          <a:p>
            <a:pPr algn="l"/>
            <a:r>
              <a:rPr lang="en-US" dirty="0" smtClean="0"/>
              <a:t>David </a:t>
            </a:r>
            <a:r>
              <a:rPr lang="en-US" dirty="0" err="1" smtClean="0"/>
              <a:t>Kanyari</a:t>
            </a:r>
            <a:r>
              <a:rPr lang="en-US" dirty="0" smtClean="0"/>
              <a:t> </a:t>
            </a:r>
          </a:p>
          <a:p>
            <a:pPr algn="l"/>
            <a:r>
              <a:rPr lang="en-US" dirty="0" err="1" smtClean="0"/>
              <a:t>Teemu</a:t>
            </a:r>
            <a:r>
              <a:rPr lang="en-US" dirty="0" smtClean="0"/>
              <a:t> </a:t>
            </a:r>
            <a:r>
              <a:rPr lang="en-US" dirty="0" err="1" smtClean="0"/>
              <a:t>Levander</a:t>
            </a:r>
            <a:endParaRPr lang="en-US" dirty="0" smtClean="0"/>
          </a:p>
          <a:p>
            <a:pPr algn="l"/>
            <a:r>
              <a:rPr lang="en-US" dirty="0" smtClean="0"/>
              <a:t>Tobias </a:t>
            </a:r>
            <a:r>
              <a:rPr lang="en-US" dirty="0" err="1" smtClean="0"/>
              <a:t>Deckert</a:t>
            </a:r>
            <a:endParaRPr lang="en-US" dirty="0" smtClean="0"/>
          </a:p>
          <a:p>
            <a:pPr algn="l"/>
            <a:endParaRPr lang="en-US" dirty="0"/>
          </a:p>
        </p:txBody>
      </p:sp>
      <p:sp>
        <p:nvSpPr>
          <p:cNvPr id="4" name="ZoneTexte 3"/>
          <p:cNvSpPr txBox="1"/>
          <p:nvPr/>
        </p:nvSpPr>
        <p:spPr>
          <a:xfrm>
            <a:off x="1871192" y="3600450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B050"/>
                </a:solidFill>
              </a:rPr>
              <a:t>When Learning becomes entertainment.</a:t>
            </a:r>
            <a:endParaRPr lang="fr-FR" sz="3200" dirty="0"/>
          </a:p>
        </p:txBody>
      </p:sp>
      <p:pic>
        <p:nvPicPr>
          <p:cNvPr id="6" name="Picture 5" descr="logo mobifu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81000"/>
            <a:ext cx="4572000" cy="2899833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81254">
            <a:off x="6234782" y="4185919"/>
            <a:ext cx="981965" cy="19639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User story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133600" y="1417638"/>
            <a:ext cx="6858000" cy="40687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As a Pakistan Kid my parents want me to learn </a:t>
            </a:r>
            <a:r>
              <a:rPr kumimoji="0" lang="en-US" sz="3200" b="1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english</a:t>
            </a: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secure my future but the school is far away and boring....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 And with my application „</a:t>
            </a:r>
            <a:r>
              <a:rPr kumimoji="0" lang="en-US" sz="3200" b="1" i="0" u="none" strike="noStrike" kern="1200" cap="none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MobiFun</a:t>
            </a: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 I can</a:t>
            </a:r>
            <a:r>
              <a:rPr kumimoji="0" lang="en-US" sz="32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train myself, going through</a:t>
            </a:r>
            <a:r>
              <a:rPr kumimoji="0" lang="en-US" sz="32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different exercises.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3200" b="1" dirty="0" smtClean="0"/>
              <a:t>After successfully passed the levels I win some free minutes of telecommunication or text messages.</a:t>
            </a:r>
            <a:endParaRPr kumimoji="0" lang="en-US" sz="32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Background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smtClean="0"/>
              <a:t>Pakistan : largest number </a:t>
            </a:r>
            <a:r>
              <a:rPr lang="en-US" sz="2400" smtClean="0"/>
              <a:t>of illiterates </a:t>
            </a:r>
            <a:endParaRPr lang="en-US" sz="2400" smtClean="0"/>
          </a:p>
          <a:p>
            <a:r>
              <a:rPr lang="en-US" sz="2400" smtClean="0"/>
              <a:t>1/3 children have access to </a:t>
            </a:r>
            <a:r>
              <a:rPr lang="en-US" sz="2400" smtClean="0"/>
              <a:t>education</a:t>
            </a:r>
            <a:endParaRPr lang="en-US" sz="2400" smtClean="0"/>
          </a:p>
          <a:p>
            <a:r>
              <a:rPr lang="en-US" sz="2400" smtClean="0"/>
              <a:t>26 % illteracy rates for </a:t>
            </a:r>
            <a:r>
              <a:rPr lang="en-US" sz="2400" smtClean="0"/>
              <a:t>girls</a:t>
            </a:r>
            <a:endParaRPr lang="en-US" sz="2400" smtClean="0"/>
          </a:p>
          <a:p>
            <a:r>
              <a:rPr lang="en-US" sz="2400" smtClean="0"/>
              <a:t>Education &lt; </a:t>
            </a:r>
            <a:r>
              <a:rPr lang="en-US" sz="2400" smtClean="0"/>
              <a:t>3</a:t>
            </a:r>
            <a:r>
              <a:rPr lang="en-US" sz="2400" smtClean="0"/>
              <a:t>% of its </a:t>
            </a:r>
            <a:r>
              <a:rPr lang="en-US" sz="2400" smtClean="0"/>
              <a:t>budget</a:t>
            </a:r>
            <a:endParaRPr lang="en-US" sz="2400" smtClean="0"/>
          </a:p>
          <a:p>
            <a:r>
              <a:rPr lang="en-US" sz="2400" smtClean="0"/>
              <a:t>74</a:t>
            </a:r>
            <a:r>
              <a:rPr lang="en-US" sz="2400" smtClean="0"/>
              <a:t>% of Pakistan's population &lt; U.S. $ 2 /</a:t>
            </a:r>
            <a:r>
              <a:rPr lang="en-US" sz="2400" smtClean="0"/>
              <a:t>day</a:t>
            </a:r>
            <a:r>
              <a:rPr lang="en-US" sz="2400" smtClean="0"/>
              <a:t>.</a:t>
            </a:r>
            <a:endParaRPr lang="en-US" sz="2400" smtClean="0"/>
          </a:p>
          <a:p>
            <a:endParaRPr lang="en-US" sz="200" smtClean="0"/>
          </a:p>
          <a:p>
            <a:pPr>
              <a:buNone/>
            </a:pPr>
            <a:r>
              <a:rPr lang="en-US" smtClean="0"/>
              <a:t>For a better future </a:t>
            </a:r>
            <a:r>
              <a:rPr lang="en-US" smtClean="0"/>
              <a:t>			</a:t>
            </a:r>
            <a:r>
              <a:rPr lang="en-US" smtClean="0"/>
              <a:t>English </a:t>
            </a:r>
            <a:r>
              <a:rPr lang="en-US" smtClean="0"/>
              <a:t>skills</a:t>
            </a:r>
            <a:endParaRPr lang="en-US"/>
          </a:p>
        </p:txBody>
      </p:sp>
      <p:sp>
        <p:nvSpPr>
          <p:cNvPr id="4" name="Flèche droite 3"/>
          <p:cNvSpPr/>
          <p:nvPr/>
        </p:nvSpPr>
        <p:spPr>
          <a:xfrm>
            <a:off x="5436096" y="4077072"/>
            <a:ext cx="720080" cy="216024"/>
          </a:xfrm>
          <a:prstGeom prst="rightArrow">
            <a:avLst/>
          </a:prstGeom>
          <a:solidFill>
            <a:schemeClr val="accent3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72845">
            <a:off x="2828613" y="4568952"/>
            <a:ext cx="2505067" cy="180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smtClean="0"/>
              <a:t>Our solution		</a:t>
            </a:r>
            <a:r>
              <a:rPr lang="fr-FR" b="1" dirty="0" err="1" smtClean="0"/>
              <a:t>MobiFun</a:t>
            </a:r>
            <a:r>
              <a:rPr lang="fr-FR" b="1" dirty="0" smtClean="0"/>
              <a:t>!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dirty="0" smtClean="0"/>
              <a:t>English </a:t>
            </a:r>
            <a:r>
              <a:rPr lang="en-US" dirty="0" smtClean="0"/>
              <a:t>skills for teenagers through Nokia S40 phone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pPr>
              <a:buNone/>
            </a:pPr>
            <a:r>
              <a:rPr lang="fi-FI" sz="2800" dirty="0" smtClean="0"/>
              <a:t>Motivation: </a:t>
            </a:r>
            <a:endParaRPr lang="fi-FI" sz="2800" dirty="0" smtClean="0"/>
          </a:p>
          <a:p>
            <a:pPr>
              <a:buNone/>
            </a:pPr>
            <a:r>
              <a:rPr lang="fi-FI" sz="2800" dirty="0" smtClean="0"/>
              <a:t>	</a:t>
            </a:r>
            <a:r>
              <a:rPr lang="fi-FI" sz="2800" dirty="0" smtClean="0"/>
              <a:t>	   </a:t>
            </a:r>
            <a:r>
              <a:rPr lang="fi-FI" sz="2800" dirty="0" smtClean="0"/>
              <a:t>free internet minutes</a:t>
            </a:r>
            <a:endParaRPr lang="en-US" sz="2800" dirty="0"/>
          </a:p>
        </p:txBody>
      </p:sp>
      <p:sp>
        <p:nvSpPr>
          <p:cNvPr id="5" name="Flèche droite 4"/>
          <p:cNvSpPr/>
          <p:nvPr/>
        </p:nvSpPr>
        <p:spPr>
          <a:xfrm>
            <a:off x="5292080" y="764704"/>
            <a:ext cx="576064" cy="216024"/>
          </a:xfrm>
          <a:prstGeom prst="rightArrow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10685">
            <a:off x="6870715" y="2199090"/>
            <a:ext cx="1924050" cy="3848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Flèche à angle droit 8"/>
          <p:cNvSpPr/>
          <p:nvPr/>
        </p:nvSpPr>
        <p:spPr>
          <a:xfrm rot="5400000">
            <a:off x="2339752" y="3717030"/>
            <a:ext cx="432048" cy="432048"/>
          </a:xfrm>
          <a:prstGeom prst="bentUp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51720" y="2348880"/>
            <a:ext cx="6781800" cy="1143000"/>
          </a:xfrm>
        </p:spPr>
        <p:txBody>
          <a:bodyPr>
            <a:normAutofit/>
          </a:bodyPr>
          <a:lstStyle/>
          <a:p>
            <a:r>
              <a:rPr lang="fr-FR" sz="6000" b="1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DEMO</a:t>
            </a:r>
            <a:endParaRPr lang="fr-FR" sz="6000" b="1" dirty="0"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smtClean="0"/>
              <a:t>Market</a:t>
            </a:r>
            <a:r>
              <a:rPr lang="en-US" b="1" smtClean="0"/>
              <a:t> Size and </a:t>
            </a:r>
            <a:r>
              <a:rPr lang="en-US" b="1" smtClean="0"/>
              <a:t>Trends</a:t>
            </a:r>
            <a:endParaRPr lang="en-US" b="1"/>
          </a:p>
        </p:txBody>
      </p:sp>
      <p:sp>
        <p:nvSpPr>
          <p:cNvPr id="18434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133600" y="1600200"/>
            <a:ext cx="6781800" cy="4873625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dirty="0" smtClean="0"/>
              <a:t>Focus </a:t>
            </a:r>
            <a:r>
              <a:rPr lang="en-US" b="1" dirty="0" smtClean="0"/>
              <a:t>5-10 </a:t>
            </a:r>
            <a:r>
              <a:rPr lang="en-US" b="1" dirty="0" smtClean="0"/>
              <a:t>years </a:t>
            </a:r>
            <a:r>
              <a:rPr lang="en-US" dirty="0" smtClean="0"/>
              <a:t>kids. </a:t>
            </a:r>
          </a:p>
          <a:p>
            <a:endParaRPr lang="en-US" sz="1800" dirty="0" smtClean="0"/>
          </a:p>
          <a:p>
            <a:r>
              <a:rPr lang="en-US" b="1" dirty="0" smtClean="0"/>
              <a:t>25 million </a:t>
            </a:r>
            <a:r>
              <a:rPr lang="en-US" dirty="0" smtClean="0"/>
              <a:t>kids in the </a:t>
            </a:r>
            <a:r>
              <a:rPr lang="en-US" dirty="0" smtClean="0"/>
              <a:t>target age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b="1" dirty="0" smtClean="0"/>
              <a:t>91 million </a:t>
            </a:r>
            <a:r>
              <a:rPr lang="en-US" dirty="0" smtClean="0"/>
              <a:t>mobile phones available  </a:t>
            </a:r>
          </a:p>
          <a:p>
            <a:pPr eaLnBrk="1" hangingPunct="1">
              <a:buFont typeface="Wingdings" pitchFamily="2" charset="2"/>
              <a:buNone/>
            </a:pPr>
            <a:endParaRPr lang="en-US" sz="28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61384">
            <a:off x="3975604" y="4238591"/>
            <a:ext cx="2636179" cy="158170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Why us ?</a:t>
            </a:r>
            <a:endParaRPr lang="fr-FR" dirty="0"/>
          </a:p>
        </p:txBody>
      </p:sp>
      <p:sp>
        <p:nvSpPr>
          <p:cNvPr id="6" name="Forme libre 5"/>
          <p:cNvSpPr/>
          <p:nvPr/>
        </p:nvSpPr>
        <p:spPr>
          <a:xfrm rot="21600000">
            <a:off x="2182687" y="1600200"/>
            <a:ext cx="3390901" cy="2262982"/>
          </a:xfrm>
          <a:custGeom>
            <a:avLst/>
            <a:gdLst>
              <a:gd name="connsiteX0" fmla="*/ 0 w 2262981"/>
              <a:gd name="connsiteY0" fmla="*/ 0 h 3390900"/>
              <a:gd name="connsiteX1" fmla="*/ 1885810 w 2262981"/>
              <a:gd name="connsiteY1" fmla="*/ 0 h 3390900"/>
              <a:gd name="connsiteX2" fmla="*/ 2152510 w 2262981"/>
              <a:gd name="connsiteY2" fmla="*/ 110471 h 3390900"/>
              <a:gd name="connsiteX3" fmla="*/ 2262980 w 2262981"/>
              <a:gd name="connsiteY3" fmla="*/ 377171 h 3390900"/>
              <a:gd name="connsiteX4" fmla="*/ 2262981 w 2262981"/>
              <a:gd name="connsiteY4" fmla="*/ 3390900 h 3390900"/>
              <a:gd name="connsiteX5" fmla="*/ 0 w 2262981"/>
              <a:gd name="connsiteY5" fmla="*/ 3390900 h 3390900"/>
              <a:gd name="connsiteX6" fmla="*/ 0 w 2262981"/>
              <a:gd name="connsiteY6" fmla="*/ 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62981" h="3390900">
                <a:moveTo>
                  <a:pt x="0" y="3390899"/>
                </a:moveTo>
                <a:lnTo>
                  <a:pt x="0" y="565162"/>
                </a:lnTo>
                <a:cubicBezTo>
                  <a:pt x="0" y="415272"/>
                  <a:pt x="26520" y="271521"/>
                  <a:pt x="73725" y="165533"/>
                </a:cubicBezTo>
                <a:cubicBezTo>
                  <a:pt x="120930" y="59545"/>
                  <a:pt x="184954" y="1"/>
                  <a:pt x="251712" y="2"/>
                </a:cubicBezTo>
                <a:cubicBezTo>
                  <a:pt x="922135" y="2"/>
                  <a:pt x="1592558" y="1"/>
                  <a:pt x="2262981" y="1"/>
                </a:cubicBezTo>
                <a:lnTo>
                  <a:pt x="2262981" y="3390899"/>
                </a:lnTo>
                <a:lnTo>
                  <a:pt x="0" y="3390899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alpha val="90000"/>
              <a:hueOff val="0"/>
              <a:satOff val="0"/>
              <a:lumOff val="0"/>
              <a:alphaOff val="0"/>
            </a:schemeClr>
          </a:fillRef>
          <a:effectRef idx="1">
            <a:schemeClr val="accent3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/>
          </a:fontRef>
        </p:style>
        <p:txBody>
          <a:bodyPr spcFirstLastPara="0" vert="horz" wrap="square" lIns="206248" tIns="206249" rIns="206249" bIns="771993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b="1" noProof="0" dirty="0" smtClean="0">
                <a:solidFill>
                  <a:schemeClr val="tx1"/>
                </a:solidFill>
              </a:rPr>
              <a:t>Our user:</a:t>
            </a:r>
          </a:p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b="0" kern="1200" noProof="0" dirty="0" smtClean="0">
                <a:solidFill>
                  <a:schemeClr val="tx1"/>
                </a:solidFill>
              </a:rPr>
              <a:t>Social</a:t>
            </a:r>
            <a:r>
              <a:rPr lang="en-US" sz="2900" b="0" kern="1200" baseline="0" noProof="0" dirty="0" smtClean="0">
                <a:solidFill>
                  <a:schemeClr val="tx1"/>
                </a:solidFill>
              </a:rPr>
              <a:t> benefits</a:t>
            </a:r>
            <a:r>
              <a:rPr lang="en-US" sz="2900" b="0" kern="1200" noProof="0" dirty="0" smtClean="0">
                <a:solidFill>
                  <a:schemeClr val="tx1"/>
                </a:solidFill>
              </a:rPr>
              <a:t>            </a:t>
            </a:r>
            <a:r>
              <a:rPr lang="en-US" sz="2900" kern="1200" baseline="0" noProof="0" dirty="0" smtClean="0">
                <a:solidFill>
                  <a:schemeClr val="tx1"/>
                </a:solidFill>
              </a:rPr>
              <a:t>Real learning effect</a:t>
            </a:r>
            <a:endParaRPr lang="en-US" sz="2900" kern="1200" dirty="0"/>
          </a:p>
        </p:txBody>
      </p:sp>
      <p:sp>
        <p:nvSpPr>
          <p:cNvPr id="7" name="Forme libre 6"/>
          <p:cNvSpPr/>
          <p:nvPr/>
        </p:nvSpPr>
        <p:spPr>
          <a:xfrm>
            <a:off x="5573588" y="1600200"/>
            <a:ext cx="3390900" cy="2262981"/>
          </a:xfrm>
          <a:custGeom>
            <a:avLst/>
            <a:gdLst>
              <a:gd name="connsiteX0" fmla="*/ 0 w 3390900"/>
              <a:gd name="connsiteY0" fmla="*/ 0 h 2262981"/>
              <a:gd name="connsiteX1" fmla="*/ 3013729 w 3390900"/>
              <a:gd name="connsiteY1" fmla="*/ 0 h 2262981"/>
              <a:gd name="connsiteX2" fmla="*/ 3280429 w 3390900"/>
              <a:gd name="connsiteY2" fmla="*/ 110471 h 2262981"/>
              <a:gd name="connsiteX3" fmla="*/ 3390899 w 3390900"/>
              <a:gd name="connsiteY3" fmla="*/ 377171 h 2262981"/>
              <a:gd name="connsiteX4" fmla="*/ 3390900 w 3390900"/>
              <a:gd name="connsiteY4" fmla="*/ 2262981 h 2262981"/>
              <a:gd name="connsiteX5" fmla="*/ 0 w 3390900"/>
              <a:gd name="connsiteY5" fmla="*/ 2262981 h 2262981"/>
              <a:gd name="connsiteX6" fmla="*/ 0 w 3390900"/>
              <a:gd name="connsiteY6" fmla="*/ 0 h 226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90900" h="2262981">
                <a:moveTo>
                  <a:pt x="0" y="0"/>
                </a:moveTo>
                <a:lnTo>
                  <a:pt x="3013729" y="0"/>
                </a:lnTo>
                <a:cubicBezTo>
                  <a:pt x="3113761" y="0"/>
                  <a:pt x="3209696" y="39738"/>
                  <a:pt x="3280429" y="110471"/>
                </a:cubicBezTo>
                <a:cubicBezTo>
                  <a:pt x="3351162" y="181204"/>
                  <a:pt x="3390900" y="277139"/>
                  <a:pt x="3390899" y="377171"/>
                </a:cubicBezTo>
                <a:cubicBezTo>
                  <a:pt x="3390899" y="1005774"/>
                  <a:pt x="3390900" y="1634378"/>
                  <a:pt x="3390900" y="2262981"/>
                </a:cubicBezTo>
                <a:lnTo>
                  <a:pt x="0" y="2262981"/>
                </a:lnTo>
                <a:lnTo>
                  <a:pt x="0" y="0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alpha val="90000"/>
              <a:hueOff val="0"/>
              <a:satOff val="0"/>
              <a:lumOff val="0"/>
              <a:alphaOff val="-13333"/>
            </a:schemeClr>
          </a:fillRef>
          <a:effectRef idx="1">
            <a:schemeClr val="accent3">
              <a:alpha val="90000"/>
              <a:hueOff val="0"/>
              <a:satOff val="0"/>
              <a:lumOff val="0"/>
              <a:alphaOff val="-13333"/>
            </a:schemeClr>
          </a:effectRef>
          <a:fontRef idx="minor">
            <a:schemeClr val="dk1"/>
          </a:fontRef>
        </p:style>
        <p:txBody>
          <a:bodyPr spcFirstLastPara="0" vert="horz" wrap="square" lIns="206248" tIns="206248" rIns="206248" bIns="771993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b="1" kern="1200" noProof="0" dirty="0" smtClean="0">
                <a:solidFill>
                  <a:srgbClr val="000000"/>
                </a:solidFill>
              </a:rPr>
              <a:t>Application:</a:t>
            </a:r>
            <a:endParaRPr lang="en-US" sz="2900" kern="1200" noProof="0" dirty="0" smtClean="0">
              <a:solidFill>
                <a:srgbClr val="000000"/>
              </a:solidFill>
            </a:endParaRPr>
          </a:p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kern="1200" noProof="0" dirty="0" smtClean="0">
                <a:solidFill>
                  <a:srgbClr val="000000"/>
                </a:solidFill>
              </a:rPr>
              <a:t>Easy handling &amp; sharing</a:t>
            </a:r>
            <a:endParaRPr lang="en-US" sz="2900" kern="1200" dirty="0"/>
          </a:p>
        </p:txBody>
      </p:sp>
      <p:sp>
        <p:nvSpPr>
          <p:cNvPr id="8" name="Forme libre 7"/>
          <p:cNvSpPr/>
          <p:nvPr/>
        </p:nvSpPr>
        <p:spPr>
          <a:xfrm rot="21600000">
            <a:off x="2182688" y="3863181"/>
            <a:ext cx="3390900" cy="2262981"/>
          </a:xfrm>
          <a:custGeom>
            <a:avLst/>
            <a:gdLst>
              <a:gd name="connsiteX0" fmla="*/ 0 w 3390900"/>
              <a:gd name="connsiteY0" fmla="*/ 0 h 2262981"/>
              <a:gd name="connsiteX1" fmla="*/ 3013729 w 3390900"/>
              <a:gd name="connsiteY1" fmla="*/ 0 h 2262981"/>
              <a:gd name="connsiteX2" fmla="*/ 3280429 w 3390900"/>
              <a:gd name="connsiteY2" fmla="*/ 110471 h 2262981"/>
              <a:gd name="connsiteX3" fmla="*/ 3390899 w 3390900"/>
              <a:gd name="connsiteY3" fmla="*/ 377171 h 2262981"/>
              <a:gd name="connsiteX4" fmla="*/ 3390900 w 3390900"/>
              <a:gd name="connsiteY4" fmla="*/ 2262981 h 2262981"/>
              <a:gd name="connsiteX5" fmla="*/ 0 w 3390900"/>
              <a:gd name="connsiteY5" fmla="*/ 2262981 h 2262981"/>
              <a:gd name="connsiteX6" fmla="*/ 0 w 3390900"/>
              <a:gd name="connsiteY6" fmla="*/ 0 h 2262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90900" h="2262981">
                <a:moveTo>
                  <a:pt x="3390900" y="2262981"/>
                </a:moveTo>
                <a:lnTo>
                  <a:pt x="377171" y="2262981"/>
                </a:lnTo>
                <a:cubicBezTo>
                  <a:pt x="277139" y="2262981"/>
                  <a:pt x="181204" y="2223243"/>
                  <a:pt x="110471" y="2152510"/>
                </a:cubicBezTo>
                <a:cubicBezTo>
                  <a:pt x="39738" y="2081777"/>
                  <a:pt x="0" y="1985842"/>
                  <a:pt x="1" y="1885810"/>
                </a:cubicBezTo>
                <a:cubicBezTo>
                  <a:pt x="1" y="1257207"/>
                  <a:pt x="0" y="628603"/>
                  <a:pt x="0" y="0"/>
                </a:cubicBezTo>
                <a:lnTo>
                  <a:pt x="3390900" y="0"/>
                </a:lnTo>
                <a:lnTo>
                  <a:pt x="3390900" y="2262981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alpha val="90000"/>
              <a:hueOff val="0"/>
              <a:satOff val="0"/>
              <a:lumOff val="0"/>
              <a:alphaOff val="-26667"/>
            </a:schemeClr>
          </a:fillRef>
          <a:effectRef idx="1">
            <a:schemeClr val="accent3">
              <a:alpha val="90000"/>
              <a:hueOff val="0"/>
              <a:satOff val="0"/>
              <a:lumOff val="0"/>
              <a:alphaOff val="-26667"/>
            </a:schemeClr>
          </a:effectRef>
          <a:fontRef idx="minor">
            <a:schemeClr val="dk1"/>
          </a:fontRef>
        </p:style>
        <p:txBody>
          <a:bodyPr spcFirstLastPara="0" vert="horz" wrap="square" lIns="206248" tIns="771993" rIns="206248" bIns="206248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b="1" kern="1200" noProof="0" dirty="0" smtClean="0">
                <a:solidFill>
                  <a:srgbClr val="000000"/>
                </a:solidFill>
              </a:rPr>
              <a:t>The market:</a:t>
            </a:r>
          </a:p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kern="1200" dirty="0" smtClean="0"/>
              <a:t>1</a:t>
            </a:r>
            <a:r>
              <a:rPr lang="en-US" sz="2900" kern="1200" baseline="30000" dirty="0" smtClean="0"/>
              <a:t>st</a:t>
            </a:r>
            <a:r>
              <a:rPr lang="en-US" sz="2900" kern="1200" dirty="0" smtClean="0"/>
              <a:t> </a:t>
            </a:r>
            <a:r>
              <a:rPr lang="en-US" sz="2900" kern="1200" noProof="0" dirty="0" smtClean="0">
                <a:solidFill>
                  <a:srgbClr val="000000"/>
                </a:solidFill>
              </a:rPr>
              <a:t> in Pakistan</a:t>
            </a:r>
          </a:p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900" kern="1200" dirty="0"/>
          </a:p>
        </p:txBody>
      </p:sp>
      <p:sp>
        <p:nvSpPr>
          <p:cNvPr id="9" name="Forme libre 8"/>
          <p:cNvSpPr/>
          <p:nvPr/>
        </p:nvSpPr>
        <p:spPr>
          <a:xfrm>
            <a:off x="5573587" y="3863181"/>
            <a:ext cx="3390901" cy="2262982"/>
          </a:xfrm>
          <a:custGeom>
            <a:avLst/>
            <a:gdLst>
              <a:gd name="connsiteX0" fmla="*/ 0 w 2262981"/>
              <a:gd name="connsiteY0" fmla="*/ 0 h 3390900"/>
              <a:gd name="connsiteX1" fmla="*/ 1885810 w 2262981"/>
              <a:gd name="connsiteY1" fmla="*/ 0 h 3390900"/>
              <a:gd name="connsiteX2" fmla="*/ 2152510 w 2262981"/>
              <a:gd name="connsiteY2" fmla="*/ 110471 h 3390900"/>
              <a:gd name="connsiteX3" fmla="*/ 2262980 w 2262981"/>
              <a:gd name="connsiteY3" fmla="*/ 377171 h 3390900"/>
              <a:gd name="connsiteX4" fmla="*/ 2262981 w 2262981"/>
              <a:gd name="connsiteY4" fmla="*/ 3390900 h 3390900"/>
              <a:gd name="connsiteX5" fmla="*/ 0 w 2262981"/>
              <a:gd name="connsiteY5" fmla="*/ 3390900 h 3390900"/>
              <a:gd name="connsiteX6" fmla="*/ 0 w 2262981"/>
              <a:gd name="connsiteY6" fmla="*/ 0 h 3390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62981" h="3390900">
                <a:moveTo>
                  <a:pt x="2262981" y="1"/>
                </a:moveTo>
                <a:lnTo>
                  <a:pt x="2262981" y="2825738"/>
                </a:lnTo>
                <a:cubicBezTo>
                  <a:pt x="2262981" y="2975628"/>
                  <a:pt x="2236461" y="3119379"/>
                  <a:pt x="2189256" y="3225367"/>
                </a:cubicBezTo>
                <a:cubicBezTo>
                  <a:pt x="2142051" y="3331355"/>
                  <a:pt x="2078027" y="3390899"/>
                  <a:pt x="2011269" y="3390898"/>
                </a:cubicBezTo>
                <a:cubicBezTo>
                  <a:pt x="1340846" y="3390898"/>
                  <a:pt x="670423" y="3390899"/>
                  <a:pt x="0" y="3390899"/>
                </a:cubicBezTo>
                <a:lnTo>
                  <a:pt x="0" y="1"/>
                </a:lnTo>
                <a:lnTo>
                  <a:pt x="2262981" y="1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alpha val="90000"/>
              <a:hueOff val="0"/>
              <a:satOff val="0"/>
              <a:lumOff val="0"/>
              <a:alphaOff val="-40000"/>
            </a:schemeClr>
          </a:fillRef>
          <a:effectRef idx="1">
            <a:schemeClr val="accent3">
              <a:alpha val="90000"/>
              <a:hueOff val="0"/>
              <a:satOff val="0"/>
              <a:lumOff val="0"/>
              <a:alphaOff val="-40000"/>
            </a:schemeClr>
          </a:effectRef>
          <a:fontRef idx="minor">
            <a:schemeClr val="dk1"/>
          </a:fontRef>
        </p:style>
        <p:txBody>
          <a:bodyPr spcFirstLastPara="0" vert="horz" wrap="square" lIns="206248" tIns="771993" rIns="206249" bIns="206249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b="1" kern="1200" noProof="0" dirty="0" smtClean="0">
                <a:solidFill>
                  <a:srgbClr val="000000"/>
                </a:solidFill>
              </a:rPr>
              <a:t>Marketing:</a:t>
            </a:r>
          </a:p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900" kern="1200" noProof="0" dirty="0" smtClean="0">
                <a:solidFill>
                  <a:srgbClr val="000000"/>
                </a:solidFill>
              </a:rPr>
              <a:t>Image push of your company</a:t>
            </a:r>
            <a:endParaRPr lang="en-US" sz="2900" kern="1200" dirty="0"/>
          </a:p>
        </p:txBody>
      </p:sp>
      <p:sp>
        <p:nvSpPr>
          <p:cNvPr id="10" name="Forme libre 9"/>
          <p:cNvSpPr/>
          <p:nvPr/>
        </p:nvSpPr>
        <p:spPr>
          <a:xfrm rot="10800000" flipV="1">
            <a:off x="4240089" y="3382959"/>
            <a:ext cx="2666997" cy="960444"/>
          </a:xfrm>
          <a:custGeom>
            <a:avLst/>
            <a:gdLst>
              <a:gd name="connsiteX0" fmla="*/ 0 w 2666997"/>
              <a:gd name="connsiteY0" fmla="*/ 160077 h 960443"/>
              <a:gd name="connsiteX1" fmla="*/ 46886 w 2666997"/>
              <a:gd name="connsiteY1" fmla="*/ 46885 h 960443"/>
              <a:gd name="connsiteX2" fmla="*/ 160078 w 2666997"/>
              <a:gd name="connsiteY2" fmla="*/ 0 h 960443"/>
              <a:gd name="connsiteX3" fmla="*/ 2506920 w 2666997"/>
              <a:gd name="connsiteY3" fmla="*/ 0 h 960443"/>
              <a:gd name="connsiteX4" fmla="*/ 2620112 w 2666997"/>
              <a:gd name="connsiteY4" fmla="*/ 46886 h 960443"/>
              <a:gd name="connsiteX5" fmla="*/ 2666997 w 2666997"/>
              <a:gd name="connsiteY5" fmla="*/ 160078 h 960443"/>
              <a:gd name="connsiteX6" fmla="*/ 2666997 w 2666997"/>
              <a:gd name="connsiteY6" fmla="*/ 800366 h 960443"/>
              <a:gd name="connsiteX7" fmla="*/ 2620111 w 2666997"/>
              <a:gd name="connsiteY7" fmla="*/ 913558 h 960443"/>
              <a:gd name="connsiteX8" fmla="*/ 2506919 w 2666997"/>
              <a:gd name="connsiteY8" fmla="*/ 960443 h 960443"/>
              <a:gd name="connsiteX9" fmla="*/ 160077 w 2666997"/>
              <a:gd name="connsiteY9" fmla="*/ 960443 h 960443"/>
              <a:gd name="connsiteX10" fmla="*/ 46885 w 2666997"/>
              <a:gd name="connsiteY10" fmla="*/ 913557 h 960443"/>
              <a:gd name="connsiteX11" fmla="*/ 0 w 2666997"/>
              <a:gd name="connsiteY11" fmla="*/ 800365 h 960443"/>
              <a:gd name="connsiteX12" fmla="*/ 0 w 2666997"/>
              <a:gd name="connsiteY12" fmla="*/ 160077 h 9604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66997" h="960443">
                <a:moveTo>
                  <a:pt x="2666997" y="800365"/>
                </a:moveTo>
                <a:cubicBezTo>
                  <a:pt x="2666997" y="842820"/>
                  <a:pt x="2650132" y="883536"/>
                  <a:pt x="2620111" y="913557"/>
                </a:cubicBezTo>
                <a:cubicBezTo>
                  <a:pt x="2590091" y="943577"/>
                  <a:pt x="2549374" y="960442"/>
                  <a:pt x="2506919" y="960442"/>
                </a:cubicBezTo>
                <a:lnTo>
                  <a:pt x="160077" y="960442"/>
                </a:lnTo>
                <a:cubicBezTo>
                  <a:pt x="117622" y="960442"/>
                  <a:pt x="76906" y="943577"/>
                  <a:pt x="46885" y="913556"/>
                </a:cubicBezTo>
                <a:cubicBezTo>
                  <a:pt x="16865" y="883536"/>
                  <a:pt x="0" y="842819"/>
                  <a:pt x="0" y="800364"/>
                </a:cubicBezTo>
                <a:lnTo>
                  <a:pt x="0" y="160078"/>
                </a:lnTo>
                <a:cubicBezTo>
                  <a:pt x="0" y="117623"/>
                  <a:pt x="16865" y="76907"/>
                  <a:pt x="46886" y="46886"/>
                </a:cubicBezTo>
                <a:cubicBezTo>
                  <a:pt x="76906" y="16866"/>
                  <a:pt x="117623" y="1"/>
                  <a:pt x="160078" y="1"/>
                </a:cubicBezTo>
                <a:lnTo>
                  <a:pt x="2506920" y="1"/>
                </a:lnTo>
                <a:cubicBezTo>
                  <a:pt x="2549375" y="1"/>
                  <a:pt x="2590091" y="16866"/>
                  <a:pt x="2620112" y="46887"/>
                </a:cubicBezTo>
                <a:cubicBezTo>
                  <a:pt x="2650132" y="76907"/>
                  <a:pt x="2666997" y="117624"/>
                  <a:pt x="2666997" y="160079"/>
                </a:cubicBezTo>
                <a:lnTo>
                  <a:pt x="2666997" y="800365"/>
                </a:lnTo>
                <a:close/>
              </a:path>
            </a:pathLst>
          </a:custGeom>
          <a:scene3d>
            <a:camera prst="orthographicFront"/>
            <a:lightRig rig="flat" dir="t"/>
          </a:scene3d>
          <a:sp3d prstMaterial="dkEdge">
            <a:bevelT w="8200" h="38100"/>
          </a:sp3d>
        </p:spPr>
        <p:style>
          <a:lnRef idx="1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3">
              <a:tint val="40000"/>
              <a:hueOff val="0"/>
              <a:satOff val="0"/>
              <a:lumOff val="0"/>
              <a:alphaOff val="0"/>
            </a:schemeClr>
          </a:fillRef>
          <a:effectRef idx="1">
            <a:schemeClr val="accent3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57375" tIns="157375" rIns="157375" bIns="157376" numCol="1" spcCol="1270" anchor="ctr" anchorCtr="0">
            <a:noAutofit/>
          </a:bodyPr>
          <a:lstStyle/>
          <a:p>
            <a:pPr lvl="0" algn="ctr" defTabSz="1289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3600" b="1" kern="1200" dirty="0" err="1" smtClean="0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</a:rPr>
              <a:t>MobiFun</a:t>
            </a:r>
            <a:endParaRPr lang="en-US" sz="3600" b="1" kern="1200" dirty="0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2"/>
          <p:cNvSpPr txBox="1">
            <a:spLocks/>
          </p:cNvSpPr>
          <p:nvPr/>
        </p:nvSpPr>
        <p:spPr>
          <a:xfrm>
            <a:off x="2133600" y="1600200"/>
            <a:ext cx="6781800" cy="4525963"/>
          </a:xfrm>
          <a:prstGeom prst="round1Rect">
            <a:avLst>
              <a:gd name="adj" fmla="val 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Marketing Mix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>
              <a:buFont typeface="Arial" charset="0"/>
              <a:buChar char="•"/>
            </a:pPr>
            <a:r>
              <a:rPr lang="fi-FI" b="1" dirty="0" smtClean="0"/>
              <a:t>Price</a:t>
            </a:r>
            <a:endParaRPr lang="fi-FI" dirty="0" smtClean="0"/>
          </a:p>
          <a:p>
            <a:pPr lvl="2"/>
            <a:r>
              <a:rPr lang="fi-FI" sz="2800" dirty="0" smtClean="0"/>
              <a:t>Free application</a:t>
            </a:r>
          </a:p>
          <a:p>
            <a:pPr lvl="2"/>
            <a:r>
              <a:rPr lang="fi-FI" sz="2800" dirty="0" smtClean="0"/>
              <a:t>1€ fee  when expanding to other markets (US, Europe) </a:t>
            </a:r>
          </a:p>
          <a:p>
            <a:pPr lvl="1">
              <a:buFont typeface="Arial" charset="0"/>
              <a:buChar char="•"/>
            </a:pPr>
            <a:r>
              <a:rPr lang="fi-FI" b="1" dirty="0" smtClean="0"/>
              <a:t>Promotion</a:t>
            </a:r>
            <a:endParaRPr lang="fi-FI" b="1" dirty="0" smtClean="0"/>
          </a:p>
          <a:p>
            <a:pPr lvl="2"/>
            <a:r>
              <a:rPr lang="fi-FI" sz="2800" dirty="0" smtClean="0"/>
              <a:t>Website, flyers &amp; posters, events</a:t>
            </a:r>
            <a:endParaRPr lang="fi-FI" sz="2800" dirty="0" smtClean="0"/>
          </a:p>
          <a:p>
            <a:pPr lvl="2"/>
            <a:r>
              <a:rPr lang="fi-FI" sz="2800" dirty="0" smtClean="0"/>
              <a:t>Word of Mouth </a:t>
            </a:r>
            <a:r>
              <a:rPr lang="fi-FI" sz="2800" dirty="0" smtClean="0">
                <a:sym typeface="Wingdings"/>
              </a:rPr>
              <a:t> bluetooth topics sharing</a:t>
            </a:r>
            <a:r>
              <a:rPr lang="fi-FI" sz="2800" dirty="0" smtClean="0"/>
              <a:t>  </a:t>
            </a:r>
          </a:p>
          <a:p>
            <a:pPr>
              <a:buNone/>
            </a:pPr>
            <a:endParaRPr lang="en-US" sz="28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Financials</a:t>
            </a:r>
            <a:endParaRPr lang="en-US" b="1" dirty="0"/>
          </a:p>
        </p:txBody>
      </p:sp>
      <p:graphicFrame>
        <p:nvGraphicFramePr>
          <p:cNvPr id="5" name="Graphique 4"/>
          <p:cNvGraphicFramePr>
            <a:graphicFrameLocks/>
          </p:cNvGraphicFramePr>
          <p:nvPr/>
        </p:nvGraphicFramePr>
        <p:xfrm>
          <a:off x="2286000" y="1124743"/>
          <a:ext cx="6400800" cy="5342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964670"/>
            <a:ext cx="67818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/>
              <a:t>Thank you for your attention!</a:t>
            </a:r>
            <a:endParaRPr lang="en-US" sz="4000" b="1" dirty="0"/>
          </a:p>
        </p:txBody>
      </p:sp>
      <p:pic>
        <p:nvPicPr>
          <p:cNvPr id="4" name="Picture 3" descr="logo mobifu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2590800"/>
            <a:ext cx="4572000" cy="2899833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C5F3F-8C75-3B44-873B-798547A332C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5083</TotalTime>
  <Words>178</Words>
  <Application>Microsoft Office PowerPoint</Application>
  <PresentationFormat>Affichage à l'écran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Office Theme</vt:lpstr>
      <vt:lpstr>Diapositive 1</vt:lpstr>
      <vt:lpstr>Background</vt:lpstr>
      <vt:lpstr>Our solution  MobiFun!</vt:lpstr>
      <vt:lpstr>DEMO</vt:lpstr>
      <vt:lpstr>Market Size and Trends</vt:lpstr>
      <vt:lpstr>Why us ?</vt:lpstr>
      <vt:lpstr>Marketing Mix</vt:lpstr>
      <vt:lpstr>Financials</vt:lpstr>
      <vt:lpstr>Diapositive 9</vt:lpstr>
      <vt:lpstr>Diapositive 10</vt:lpstr>
      <vt:lpstr>User story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Hansi H</dc:creator>
  <cp:lastModifiedBy>charles</cp:lastModifiedBy>
  <cp:revision>182</cp:revision>
  <dcterms:created xsi:type="dcterms:W3CDTF">2010-10-13T06:32:27Z</dcterms:created>
  <dcterms:modified xsi:type="dcterms:W3CDTF">2010-11-18T12:25:48Z</dcterms:modified>
</cp:coreProperties>
</file>