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66" r:id="rId4"/>
    <p:sldId id="270" r:id="rId5"/>
    <p:sldId id="257" r:id="rId6"/>
    <p:sldId id="271" r:id="rId7"/>
    <p:sldId id="272" r:id="rId8"/>
    <p:sldId id="262" r:id="rId9"/>
    <p:sldId id="263" r:id="rId10"/>
    <p:sldId id="273" r:id="rId11"/>
    <p:sldId id="276" r:id="rId12"/>
    <p:sldId id="27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34" d="100"/>
          <a:sy n="34" d="100"/>
        </p:scale>
        <p:origin x="-84" y="-11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arles\Documents\Industrial%20Management\ADP\mobifun%20ADP%202010%20Financial%20Template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title>
      <c:tx>
        <c:rich>
          <a:bodyPr/>
          <a:lstStyle/>
          <a:p>
            <a:pPr>
              <a:defRPr/>
            </a:pPr>
            <a:r>
              <a:rPr lang="fr-FR"/>
              <a:t>Incomes</a:t>
            </a:r>
          </a:p>
        </c:rich>
      </c:tx>
      <c:layout/>
    </c:title>
    <c:plotArea>
      <c:layout/>
      <c:scatterChart>
        <c:scatterStyle val="lineMarker"/>
        <c:ser>
          <c:idx val="1"/>
          <c:order val="1"/>
          <c:tx>
            <c:v>Our needs</c:v>
          </c:tx>
          <c:xVal>
            <c:strRef>
              <c:f>Sheet1!$B$14:$I$14</c:f>
              <c:strCache>
                <c:ptCount val="8"/>
                <c:pt idx="0">
                  <c:v>1H11</c:v>
                </c:pt>
                <c:pt idx="1">
                  <c:v>2H11</c:v>
                </c:pt>
                <c:pt idx="2">
                  <c:v>1H12</c:v>
                </c:pt>
                <c:pt idx="3">
                  <c:v>2H12</c:v>
                </c:pt>
                <c:pt idx="4">
                  <c:v>1H13</c:v>
                </c:pt>
                <c:pt idx="5">
                  <c:v>2H13</c:v>
                </c:pt>
                <c:pt idx="6">
                  <c:v>1H14</c:v>
                </c:pt>
                <c:pt idx="7">
                  <c:v>2H14</c:v>
                </c:pt>
              </c:strCache>
            </c:strRef>
          </c:xVal>
          <c:yVal>
            <c:numRef>
              <c:f>Sheet1!$B$21:$I$21</c:f>
              <c:numCache>
                <c:formatCode>#,##0.0</c:formatCode>
                <c:ptCount val="8"/>
                <c:pt idx="0">
                  <c:v>102</c:v>
                </c:pt>
                <c:pt idx="1">
                  <c:v>103.98438963471746</c:v>
                </c:pt>
                <c:pt idx="2">
                  <c:v>124.92194817358727</c:v>
                </c:pt>
                <c:pt idx="3">
                  <c:v>124.68779269434904</c:v>
                </c:pt>
                <c:pt idx="4">
                  <c:v>135.7511707773962</c:v>
                </c:pt>
                <c:pt idx="5">
                  <c:v>141.31689041523572</c:v>
                </c:pt>
                <c:pt idx="6">
                  <c:v>130.3896347174524</c:v>
                </c:pt>
                <c:pt idx="7">
                  <c:v>79.948173587261948</c:v>
                </c:pt>
              </c:numCache>
            </c:numRef>
          </c:yVal>
        </c:ser>
        <c:ser>
          <c:idx val="2"/>
          <c:order val="2"/>
          <c:tx>
            <c:v>Advertisement</c:v>
          </c:tx>
          <c:xVal>
            <c:strRef>
              <c:f>Sheet1!$B$14:$I$14</c:f>
              <c:strCache>
                <c:ptCount val="8"/>
                <c:pt idx="0">
                  <c:v>1H11</c:v>
                </c:pt>
                <c:pt idx="1">
                  <c:v>2H11</c:v>
                </c:pt>
                <c:pt idx="2">
                  <c:v>1H12</c:v>
                </c:pt>
                <c:pt idx="3">
                  <c:v>2H12</c:v>
                </c:pt>
                <c:pt idx="4">
                  <c:v>1H13</c:v>
                </c:pt>
                <c:pt idx="5">
                  <c:v>2H13</c:v>
                </c:pt>
                <c:pt idx="6">
                  <c:v>1H14</c:v>
                </c:pt>
                <c:pt idx="7">
                  <c:v>2H14</c:v>
                </c:pt>
              </c:strCache>
            </c:strRef>
          </c:xVal>
          <c:yVal>
            <c:numRef>
              <c:f>Sheet1!$B$26:$I$26</c:f>
              <c:numCache>
                <c:formatCode>#,##0.00000</c:formatCode>
                <c:ptCount val="8"/>
                <c:pt idx="0">
                  <c:v>0</c:v>
                </c:pt>
                <c:pt idx="1">
                  <c:v>1.5610365282547613E-2</c:v>
                </c:pt>
                <c:pt idx="2">
                  <c:v>7.8051826412738057E-2</c:v>
                </c:pt>
                <c:pt idx="3">
                  <c:v>0.31220730565095223</c:v>
                </c:pt>
                <c:pt idx="4">
                  <c:v>1.2488292226038089</c:v>
                </c:pt>
                <c:pt idx="5">
                  <c:v>4.6831095847642832</c:v>
                </c:pt>
                <c:pt idx="6">
                  <c:v>15.610365282547612</c:v>
                </c:pt>
                <c:pt idx="7">
                  <c:v>78.051826412738052</c:v>
                </c:pt>
              </c:numCache>
            </c:numRef>
          </c:yVal>
        </c:ser>
        <c:axId val="100526336"/>
        <c:axId val="101807232"/>
      </c:scatterChart>
      <c:scatterChart>
        <c:scatterStyle val="lineMarker"/>
        <c:ser>
          <c:idx val="0"/>
          <c:order val="0"/>
          <c:tx>
            <c:v>nomber of Subscrivers</c:v>
          </c:tx>
          <c:xVal>
            <c:strRef>
              <c:f>Sheet1!$B$14:$I$14</c:f>
              <c:strCache>
                <c:ptCount val="8"/>
                <c:pt idx="0">
                  <c:v>1H11</c:v>
                </c:pt>
                <c:pt idx="1">
                  <c:v>2H11</c:v>
                </c:pt>
                <c:pt idx="2">
                  <c:v>1H12</c:v>
                </c:pt>
                <c:pt idx="3">
                  <c:v>2H12</c:v>
                </c:pt>
                <c:pt idx="4">
                  <c:v>1H13</c:v>
                </c:pt>
                <c:pt idx="5">
                  <c:v>2H13</c:v>
                </c:pt>
                <c:pt idx="6">
                  <c:v>1H14</c:v>
                </c:pt>
                <c:pt idx="7">
                  <c:v>2H14</c:v>
                </c:pt>
              </c:strCache>
            </c:strRef>
          </c:xVal>
          <c:yVal>
            <c:numRef>
              <c:f>Sheet1!$B$15:$I$15</c:f>
              <c:numCache>
                <c:formatCode>#,##0</c:formatCode>
                <c:ptCount val="8"/>
                <c:pt idx="0">
                  <c:v>0</c:v>
                </c:pt>
                <c:pt idx="1">
                  <c:v>50</c:v>
                </c:pt>
                <c:pt idx="2">
                  <c:v>350</c:v>
                </c:pt>
                <c:pt idx="3">
                  <c:v>1600</c:v>
                </c:pt>
                <c:pt idx="4">
                  <c:v>6600</c:v>
                </c:pt>
                <c:pt idx="5">
                  <c:v>25600</c:v>
                </c:pt>
                <c:pt idx="6">
                  <c:v>90600</c:v>
                </c:pt>
                <c:pt idx="7">
                  <c:v>390600</c:v>
                </c:pt>
              </c:numCache>
            </c:numRef>
          </c:yVal>
        </c:ser>
        <c:axId val="101853056"/>
        <c:axId val="101851136"/>
      </c:scatterChart>
      <c:valAx>
        <c:axId val="10052633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Period</a:t>
                </a:r>
                <a:r>
                  <a:rPr lang="fr-FR" baseline="0"/>
                  <a:t> on 4 years</a:t>
                </a:r>
                <a:endParaRPr lang="fr-FR"/>
              </a:p>
            </c:rich>
          </c:tx>
          <c:layout/>
        </c:title>
        <c:numFmt formatCode="General" sourceLinked="1"/>
        <c:maj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r-FR"/>
          </a:p>
        </c:txPr>
        <c:crossAx val="101807232"/>
        <c:crossesAt val="0"/>
        <c:crossBetween val="midCat"/>
      </c:valAx>
      <c:valAx>
        <c:axId val="10180723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K€</a:t>
                </a:r>
              </a:p>
            </c:rich>
          </c:tx>
          <c:layout/>
        </c:title>
        <c:numFmt formatCode="#,##0.0" sourceLinked="1"/>
        <c:majorTickMark val="none"/>
        <c:tickLblPos val="nextTo"/>
        <c:crossAx val="100526336"/>
        <c:crosses val="autoZero"/>
        <c:crossBetween val="midCat"/>
      </c:valAx>
      <c:valAx>
        <c:axId val="101851136"/>
        <c:scaling>
          <c:orientation val="minMax"/>
        </c:scaling>
        <c:axPos val="r"/>
        <c:numFmt formatCode="#,##0" sourceLinked="1"/>
        <c:tickLblPos val="nextTo"/>
        <c:crossAx val="101853056"/>
        <c:crosses val="max"/>
        <c:crossBetween val="midCat"/>
      </c:valAx>
      <c:valAx>
        <c:axId val="101853056"/>
        <c:scaling>
          <c:orientation val="minMax"/>
        </c:scaling>
        <c:delete val="1"/>
        <c:axPos val="b"/>
        <c:tickLblPos val="none"/>
        <c:crossAx val="101851136"/>
        <c:crosses val="autoZero"/>
        <c:crossBetween val="midCat"/>
      </c:valAx>
    </c:plotArea>
    <c:legend>
      <c:legendPos val="r"/>
      <c:layout/>
    </c:legend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448307-4A20-C942-85A5-830CCF059A28}" type="doc">
      <dgm:prSet loTypeId="urn:microsoft.com/office/officeart/2005/8/layout/vProcess5" loCatId="process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919B87B4-0F28-564F-B44C-27BBA9429515}">
      <dgm:prSet/>
      <dgm:spPr/>
      <dgm:t>
        <a:bodyPr/>
        <a:lstStyle/>
        <a:p>
          <a:pPr rtl="0"/>
          <a:r>
            <a:rPr lang="en-US" dirty="0" smtClean="0">
              <a:solidFill>
                <a:schemeClr val="tx1"/>
              </a:solidFill>
            </a:rPr>
            <a:t>fast acceptance and customers feedback</a:t>
          </a:r>
          <a:endParaRPr dirty="0">
            <a:solidFill>
              <a:schemeClr val="tx1"/>
            </a:solidFill>
          </a:endParaRPr>
        </a:p>
      </dgm:t>
    </dgm:pt>
    <dgm:pt modelId="{6D32E1C9-B88C-604A-B4EE-EEA98CBD5F6B}" type="parTrans" cxnId="{6A549F98-F5E6-CC4F-BD2F-436CA349DF81}">
      <dgm:prSet/>
      <dgm:spPr/>
      <dgm:t>
        <a:bodyPr/>
        <a:lstStyle/>
        <a:p>
          <a:endParaRPr lang="en-US"/>
        </a:p>
      </dgm:t>
    </dgm:pt>
    <dgm:pt modelId="{0ADEF387-DBC2-B042-B164-1D8B8486D308}" type="sibTrans" cxnId="{6A549F98-F5E6-CC4F-BD2F-436CA349DF81}">
      <dgm:prSet/>
      <dgm:spPr/>
      <dgm:t>
        <a:bodyPr/>
        <a:lstStyle/>
        <a:p>
          <a:endParaRPr lang="en-US"/>
        </a:p>
      </dgm:t>
    </dgm:pt>
    <dgm:pt modelId="{F43390B5-8069-254D-95E8-1A507363BE36}">
      <dgm:prSet/>
      <dgm:spPr/>
      <dgm:t>
        <a:bodyPr/>
        <a:lstStyle/>
        <a:p>
          <a:pPr rtl="0"/>
          <a:r>
            <a:rPr lang="en-US" dirty="0" smtClean="0">
              <a:solidFill>
                <a:srgbClr val="000000"/>
              </a:solidFill>
            </a:rPr>
            <a:t>viral spreading of our application</a:t>
          </a:r>
          <a:endParaRPr lang="en-US" dirty="0">
            <a:solidFill>
              <a:srgbClr val="000000"/>
            </a:solidFill>
          </a:endParaRPr>
        </a:p>
      </dgm:t>
    </dgm:pt>
    <dgm:pt modelId="{7B2FC43E-C46D-954C-9FD0-CEC3D59CAEBA}" type="parTrans" cxnId="{4D3E12BB-6713-C04A-B263-032848D3A544}">
      <dgm:prSet/>
      <dgm:spPr/>
      <dgm:t>
        <a:bodyPr/>
        <a:lstStyle/>
        <a:p>
          <a:endParaRPr lang="en-US"/>
        </a:p>
      </dgm:t>
    </dgm:pt>
    <dgm:pt modelId="{C0B7D02D-833D-8147-B6E9-5D1C24C2A768}" type="sibTrans" cxnId="{4D3E12BB-6713-C04A-B263-032848D3A544}">
      <dgm:prSet/>
      <dgm:spPr/>
      <dgm:t>
        <a:bodyPr/>
        <a:lstStyle/>
        <a:p>
          <a:endParaRPr lang="en-US"/>
        </a:p>
      </dgm:t>
    </dgm:pt>
    <dgm:pt modelId="{45BEE988-AB7A-DB40-91BB-9C5E718178C5}">
      <dgm:prSet/>
      <dgm:spPr/>
      <dgm:t>
        <a:bodyPr/>
        <a:lstStyle/>
        <a:p>
          <a:pPr rtl="0"/>
          <a:r>
            <a:rPr lang="en-US" dirty="0" smtClean="0">
              <a:solidFill>
                <a:srgbClr val="000000"/>
              </a:solidFill>
            </a:rPr>
            <a:t>new partners and sponsors for further development</a:t>
          </a:r>
          <a:endParaRPr lang="en-US" dirty="0">
            <a:solidFill>
              <a:srgbClr val="000000"/>
            </a:solidFill>
          </a:endParaRPr>
        </a:p>
      </dgm:t>
    </dgm:pt>
    <dgm:pt modelId="{A31CAEED-6EA2-1343-9CE6-0DEE5C4D86FA}" type="parTrans" cxnId="{A5CCE9CB-81DB-DD4A-B481-0F1232D9F0F8}">
      <dgm:prSet/>
      <dgm:spPr/>
      <dgm:t>
        <a:bodyPr/>
        <a:lstStyle/>
        <a:p>
          <a:endParaRPr lang="en-US"/>
        </a:p>
      </dgm:t>
    </dgm:pt>
    <dgm:pt modelId="{A0232A13-E2ED-2B4B-84FC-0540BB077454}" type="sibTrans" cxnId="{A5CCE9CB-81DB-DD4A-B481-0F1232D9F0F8}">
      <dgm:prSet/>
      <dgm:spPr/>
      <dgm:t>
        <a:bodyPr/>
        <a:lstStyle/>
        <a:p>
          <a:endParaRPr lang="en-US"/>
        </a:p>
      </dgm:t>
    </dgm:pt>
    <dgm:pt modelId="{A1A12C82-8B37-954E-9AE2-436D74BE050D}" type="pres">
      <dgm:prSet presAssocID="{C9448307-4A20-C942-85A5-830CCF059A2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64FEC6A6-3D52-2E4E-8FEA-656A50DE1116}" type="pres">
      <dgm:prSet presAssocID="{C9448307-4A20-C942-85A5-830CCF059A28}" presName="dummyMaxCanvas" presStyleCnt="0">
        <dgm:presLayoutVars/>
      </dgm:prSet>
      <dgm:spPr/>
    </dgm:pt>
    <dgm:pt modelId="{2B3BCF19-A167-554B-89BB-DD50CFE429E0}" type="pres">
      <dgm:prSet presAssocID="{C9448307-4A20-C942-85A5-830CCF059A28}" presName="ThreeNodes_1" presStyleLbl="node1" presStyleIdx="0" presStyleCnt="3" custLinFactNeighborX="55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7305F1-17A2-DA43-91D3-44E38DBB7CA7}" type="pres">
      <dgm:prSet presAssocID="{C9448307-4A20-C942-85A5-830CCF059A28}" presName="ThreeNodes_2" presStyleLbl="node1" presStyleIdx="1" presStyleCnt="3" custLinFactNeighborX="363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EAF6DA5-3A0D-8149-896D-109834E35761}" type="pres">
      <dgm:prSet presAssocID="{C9448307-4A20-C942-85A5-830CCF059A28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822925-5BE5-1145-A080-753F667641B1}" type="pres">
      <dgm:prSet presAssocID="{C9448307-4A20-C942-85A5-830CCF059A28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E281A6D-4F10-2941-B6CC-62A3853E3421}" type="pres">
      <dgm:prSet presAssocID="{C9448307-4A20-C942-85A5-830CCF059A2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F5172A0-9C7F-C049-BDBE-FAAEB4218D48}" type="pres">
      <dgm:prSet presAssocID="{C9448307-4A20-C942-85A5-830CCF059A2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2765F5-4C23-4B4A-9BBA-245E449499DC}" type="pres">
      <dgm:prSet presAssocID="{C9448307-4A20-C942-85A5-830CCF059A2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08BA958-85F0-7440-91B8-A7CF60964EAE}" type="pres">
      <dgm:prSet presAssocID="{C9448307-4A20-C942-85A5-830CCF059A2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542691C-950D-F749-8672-E6E3C466F367}" type="presOf" srcId="{45BEE988-AB7A-DB40-91BB-9C5E718178C5}" destId="{108BA958-85F0-7440-91B8-A7CF60964EAE}" srcOrd="1" destOrd="0" presId="urn:microsoft.com/office/officeart/2005/8/layout/vProcess5"/>
    <dgm:cxn modelId="{50787544-C398-9A4F-9BBD-4DD5FC400910}" type="presOf" srcId="{F43390B5-8069-254D-95E8-1A507363BE36}" destId="{6B2765F5-4C23-4B4A-9BBA-245E449499DC}" srcOrd="1" destOrd="0" presId="urn:microsoft.com/office/officeart/2005/8/layout/vProcess5"/>
    <dgm:cxn modelId="{4D3E12BB-6713-C04A-B263-032848D3A544}" srcId="{C9448307-4A20-C942-85A5-830CCF059A28}" destId="{F43390B5-8069-254D-95E8-1A507363BE36}" srcOrd="1" destOrd="0" parTransId="{7B2FC43E-C46D-954C-9FD0-CEC3D59CAEBA}" sibTransId="{C0B7D02D-833D-8147-B6E9-5D1C24C2A768}"/>
    <dgm:cxn modelId="{6B70C027-105F-114E-9EF3-7A750F9415BB}" type="presOf" srcId="{919B87B4-0F28-564F-B44C-27BBA9429515}" destId="{2F5172A0-9C7F-C049-BDBE-FAAEB4218D48}" srcOrd="1" destOrd="0" presId="urn:microsoft.com/office/officeart/2005/8/layout/vProcess5"/>
    <dgm:cxn modelId="{4A244CCA-E0D7-BC4D-89A3-79A23DA4C68A}" type="presOf" srcId="{45BEE988-AB7A-DB40-91BB-9C5E718178C5}" destId="{9EAF6DA5-3A0D-8149-896D-109834E35761}" srcOrd="0" destOrd="0" presId="urn:microsoft.com/office/officeart/2005/8/layout/vProcess5"/>
    <dgm:cxn modelId="{6A549F98-F5E6-CC4F-BD2F-436CA349DF81}" srcId="{C9448307-4A20-C942-85A5-830CCF059A28}" destId="{919B87B4-0F28-564F-B44C-27BBA9429515}" srcOrd="0" destOrd="0" parTransId="{6D32E1C9-B88C-604A-B4EE-EEA98CBD5F6B}" sibTransId="{0ADEF387-DBC2-B042-B164-1D8B8486D308}"/>
    <dgm:cxn modelId="{1FC74F48-04C8-8E41-9034-EAEDA83B2D9F}" type="presOf" srcId="{C0B7D02D-833D-8147-B6E9-5D1C24C2A768}" destId="{2E281A6D-4F10-2941-B6CC-62A3853E3421}" srcOrd="0" destOrd="0" presId="urn:microsoft.com/office/officeart/2005/8/layout/vProcess5"/>
    <dgm:cxn modelId="{22589DCD-C3D5-8244-BBC9-31E1E3B9A61B}" type="presOf" srcId="{C9448307-4A20-C942-85A5-830CCF059A28}" destId="{A1A12C82-8B37-954E-9AE2-436D74BE050D}" srcOrd="0" destOrd="0" presId="urn:microsoft.com/office/officeart/2005/8/layout/vProcess5"/>
    <dgm:cxn modelId="{B09CA5AE-E155-A048-9137-35397876012D}" type="presOf" srcId="{F43390B5-8069-254D-95E8-1A507363BE36}" destId="{CC7305F1-17A2-DA43-91D3-44E38DBB7CA7}" srcOrd="0" destOrd="0" presId="urn:microsoft.com/office/officeart/2005/8/layout/vProcess5"/>
    <dgm:cxn modelId="{A5CCE9CB-81DB-DD4A-B481-0F1232D9F0F8}" srcId="{C9448307-4A20-C942-85A5-830CCF059A28}" destId="{45BEE988-AB7A-DB40-91BB-9C5E718178C5}" srcOrd="2" destOrd="0" parTransId="{A31CAEED-6EA2-1343-9CE6-0DEE5C4D86FA}" sibTransId="{A0232A13-E2ED-2B4B-84FC-0540BB077454}"/>
    <dgm:cxn modelId="{C2DCD394-1FF3-454B-8C8D-0D501F6E2B6E}" type="presOf" srcId="{919B87B4-0F28-564F-B44C-27BBA9429515}" destId="{2B3BCF19-A167-554B-89BB-DD50CFE429E0}" srcOrd="0" destOrd="0" presId="urn:microsoft.com/office/officeart/2005/8/layout/vProcess5"/>
    <dgm:cxn modelId="{E3CD4886-70D3-F545-AE63-99D5F47CD4E3}" type="presOf" srcId="{0ADEF387-DBC2-B042-B164-1D8B8486D308}" destId="{14822925-5BE5-1145-A080-753F667641B1}" srcOrd="0" destOrd="0" presId="urn:microsoft.com/office/officeart/2005/8/layout/vProcess5"/>
    <dgm:cxn modelId="{7528BABD-E51E-B44E-991C-E6710C533B37}" type="presParOf" srcId="{A1A12C82-8B37-954E-9AE2-436D74BE050D}" destId="{64FEC6A6-3D52-2E4E-8FEA-656A50DE1116}" srcOrd="0" destOrd="0" presId="urn:microsoft.com/office/officeart/2005/8/layout/vProcess5"/>
    <dgm:cxn modelId="{64E8E10C-58C8-964B-97CB-48091403F17F}" type="presParOf" srcId="{A1A12C82-8B37-954E-9AE2-436D74BE050D}" destId="{2B3BCF19-A167-554B-89BB-DD50CFE429E0}" srcOrd="1" destOrd="0" presId="urn:microsoft.com/office/officeart/2005/8/layout/vProcess5"/>
    <dgm:cxn modelId="{10A9CBBD-BEEC-1A4C-BAD0-3F7EF048F5BE}" type="presParOf" srcId="{A1A12C82-8B37-954E-9AE2-436D74BE050D}" destId="{CC7305F1-17A2-DA43-91D3-44E38DBB7CA7}" srcOrd="2" destOrd="0" presId="urn:microsoft.com/office/officeart/2005/8/layout/vProcess5"/>
    <dgm:cxn modelId="{70A4B34D-6C2E-4C47-B77E-E7C1203BDEB8}" type="presParOf" srcId="{A1A12C82-8B37-954E-9AE2-436D74BE050D}" destId="{9EAF6DA5-3A0D-8149-896D-109834E35761}" srcOrd="3" destOrd="0" presId="urn:microsoft.com/office/officeart/2005/8/layout/vProcess5"/>
    <dgm:cxn modelId="{EC8763C2-AA4B-6D47-9CB9-3A1C9A2A51F5}" type="presParOf" srcId="{A1A12C82-8B37-954E-9AE2-436D74BE050D}" destId="{14822925-5BE5-1145-A080-753F667641B1}" srcOrd="4" destOrd="0" presId="urn:microsoft.com/office/officeart/2005/8/layout/vProcess5"/>
    <dgm:cxn modelId="{7170621E-3647-D640-85F2-D2795F44C583}" type="presParOf" srcId="{A1A12C82-8B37-954E-9AE2-436D74BE050D}" destId="{2E281A6D-4F10-2941-B6CC-62A3853E3421}" srcOrd="5" destOrd="0" presId="urn:microsoft.com/office/officeart/2005/8/layout/vProcess5"/>
    <dgm:cxn modelId="{EC2F0E18-6A7F-8D45-9A8B-40555A5CEEBD}" type="presParOf" srcId="{A1A12C82-8B37-954E-9AE2-436D74BE050D}" destId="{2F5172A0-9C7F-C049-BDBE-FAAEB4218D48}" srcOrd="6" destOrd="0" presId="urn:microsoft.com/office/officeart/2005/8/layout/vProcess5"/>
    <dgm:cxn modelId="{9CE9E93D-AC77-EF40-9E7E-EEF214D48567}" type="presParOf" srcId="{A1A12C82-8B37-954E-9AE2-436D74BE050D}" destId="{6B2765F5-4C23-4B4A-9BBA-245E449499DC}" srcOrd="7" destOrd="0" presId="urn:microsoft.com/office/officeart/2005/8/layout/vProcess5"/>
    <dgm:cxn modelId="{F48D8A70-0B51-F24B-9CBB-50E2065CF2DB}" type="presParOf" srcId="{A1A12C82-8B37-954E-9AE2-436D74BE050D}" destId="{108BA958-85F0-7440-91B8-A7CF60964EAE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B3BCF19-A167-554B-89BB-DD50CFE429E0}">
      <dsp:nvSpPr>
        <dsp:cNvPr id="0" name=""/>
        <dsp:cNvSpPr/>
      </dsp:nvSpPr>
      <dsp:spPr>
        <a:xfrm>
          <a:off x="304781" y="0"/>
          <a:ext cx="5505450" cy="13030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chemeClr val="tx1"/>
              </a:solidFill>
            </a:rPr>
            <a:t>fast acceptance and customers feedback</a:t>
          </a:r>
          <a:endParaRPr sz="2700" kern="1200" dirty="0">
            <a:solidFill>
              <a:schemeClr val="tx1"/>
            </a:solidFill>
          </a:endParaRPr>
        </a:p>
      </dsp:txBody>
      <dsp:txXfrm>
        <a:off x="304781" y="0"/>
        <a:ext cx="4175718" cy="1303020"/>
      </dsp:txXfrm>
    </dsp:sp>
    <dsp:sp modelId="{CC7305F1-17A2-DA43-91D3-44E38DBB7CA7}">
      <dsp:nvSpPr>
        <dsp:cNvPr id="0" name=""/>
        <dsp:cNvSpPr/>
      </dsp:nvSpPr>
      <dsp:spPr>
        <a:xfrm>
          <a:off x="685787" y="1520190"/>
          <a:ext cx="5505450" cy="13030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rgbClr val="000000"/>
              </a:solidFill>
            </a:rPr>
            <a:t>viral spreading of our application</a:t>
          </a:r>
          <a:endParaRPr lang="en-US" sz="2700" kern="1200" dirty="0">
            <a:solidFill>
              <a:srgbClr val="000000"/>
            </a:solidFill>
          </a:endParaRPr>
        </a:p>
      </dsp:txBody>
      <dsp:txXfrm>
        <a:off x="685787" y="1520190"/>
        <a:ext cx="4172712" cy="1303020"/>
      </dsp:txXfrm>
    </dsp:sp>
    <dsp:sp modelId="{9EAF6DA5-3A0D-8149-896D-109834E35761}">
      <dsp:nvSpPr>
        <dsp:cNvPr id="0" name=""/>
        <dsp:cNvSpPr/>
      </dsp:nvSpPr>
      <dsp:spPr>
        <a:xfrm>
          <a:off x="971549" y="3040380"/>
          <a:ext cx="5505450" cy="13030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solidFill>
                <a:srgbClr val="000000"/>
              </a:solidFill>
            </a:rPr>
            <a:t>new partners and sponsors for further development</a:t>
          </a:r>
          <a:endParaRPr lang="en-US" sz="2700" kern="1200" dirty="0">
            <a:solidFill>
              <a:srgbClr val="000000"/>
            </a:solidFill>
          </a:endParaRPr>
        </a:p>
      </dsp:txBody>
      <dsp:txXfrm>
        <a:off x="971549" y="3040380"/>
        <a:ext cx="4172711" cy="1303020"/>
      </dsp:txXfrm>
    </dsp:sp>
    <dsp:sp modelId="{14822925-5BE5-1145-A080-753F667641B1}">
      <dsp:nvSpPr>
        <dsp:cNvPr id="0" name=""/>
        <dsp:cNvSpPr/>
      </dsp:nvSpPr>
      <dsp:spPr>
        <a:xfrm>
          <a:off x="4658486" y="988123"/>
          <a:ext cx="846963" cy="846963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4658486" y="988123"/>
        <a:ext cx="846963" cy="846963"/>
      </dsp:txXfrm>
    </dsp:sp>
    <dsp:sp modelId="{2E281A6D-4F10-2941-B6CC-62A3853E3421}">
      <dsp:nvSpPr>
        <dsp:cNvPr id="0" name=""/>
        <dsp:cNvSpPr/>
      </dsp:nvSpPr>
      <dsp:spPr>
        <a:xfrm>
          <a:off x="5144261" y="2499626"/>
          <a:ext cx="846963" cy="846963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5144261" y="2499626"/>
        <a:ext cx="846963" cy="8469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BA0B-AC0F-9743-9084-92CC99E25E19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BA0B-AC0F-9743-9084-92CC99E25E19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BA0B-AC0F-9743-9084-92CC99E25E19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BA0B-AC0F-9743-9084-92CC99E25E19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BA0B-AC0F-9743-9084-92CC99E25E19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BA0B-AC0F-9743-9084-92CC99E25E19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BA0B-AC0F-9743-9084-92CC99E25E19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BA0B-AC0F-9743-9084-92CC99E25E19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BA0B-AC0F-9743-9084-92CC99E25E19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BA0B-AC0F-9743-9084-92CC99E25E19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BA0B-AC0F-9743-9084-92CC99E25E19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master2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31064" y="274639"/>
            <a:ext cx="5497522" cy="644683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6781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5000" y="1600200"/>
            <a:ext cx="6781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4BA0B-AC0F-9743-9084-92CC99E25E19}" type="datetimeFigureOut">
              <a:rPr lang="en-US" smtClean="0"/>
              <a:pPr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4476136" y="6352142"/>
            <a:ext cx="4210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ADP Project – “</a:t>
            </a:r>
            <a:r>
              <a:rPr lang="en-US" dirty="0" err="1" smtClean="0"/>
              <a:t>MobiHealth</a:t>
            </a:r>
            <a:r>
              <a:rPr lang="en-US" dirty="0" smtClean="0"/>
              <a:t>” </a:t>
            </a:r>
            <a:r>
              <a:rPr lang="en-US" dirty="0" err="1" smtClean="0">
                <a:sym typeface="Wingdings"/>
              </a:rPr>
              <a:t></a:t>
            </a:r>
            <a:endParaRPr lang="en-US" dirty="0"/>
          </a:p>
        </p:txBody>
      </p:sp>
      <p:pic>
        <p:nvPicPr>
          <p:cNvPr id="10" name="Picture 9" descr="logo mobifun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924800" y="6126163"/>
            <a:ext cx="1066800" cy="6766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9752" y="4149080"/>
            <a:ext cx="6400800" cy="17526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dirty="0" smtClean="0"/>
              <a:t>Charles Beausse</a:t>
            </a:r>
          </a:p>
          <a:p>
            <a:pPr algn="l"/>
            <a:r>
              <a:rPr lang="en-US" dirty="0" smtClean="0"/>
              <a:t>David </a:t>
            </a:r>
            <a:r>
              <a:rPr lang="en-US" dirty="0" err="1" smtClean="0"/>
              <a:t>Kanyari</a:t>
            </a:r>
            <a:r>
              <a:rPr lang="en-US" dirty="0" smtClean="0"/>
              <a:t> </a:t>
            </a:r>
          </a:p>
          <a:p>
            <a:pPr algn="l"/>
            <a:r>
              <a:rPr lang="en-US" dirty="0" err="1" smtClean="0"/>
              <a:t>Teemu</a:t>
            </a:r>
            <a:r>
              <a:rPr lang="en-US" dirty="0" smtClean="0"/>
              <a:t> </a:t>
            </a:r>
            <a:r>
              <a:rPr lang="en-US" dirty="0" err="1" smtClean="0"/>
              <a:t>Levander</a:t>
            </a:r>
            <a:endParaRPr lang="en-US" dirty="0" smtClean="0"/>
          </a:p>
          <a:p>
            <a:pPr algn="l"/>
            <a:r>
              <a:rPr lang="en-US" dirty="0" smtClean="0"/>
              <a:t>Tobias </a:t>
            </a:r>
            <a:r>
              <a:rPr lang="en-US" dirty="0" err="1" smtClean="0"/>
              <a:t>Deckert</a:t>
            </a:r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1871192" y="3600450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B050"/>
                </a:solidFill>
              </a:rPr>
              <a:t>When Learning becomes entertainment.</a:t>
            </a:r>
            <a:endParaRPr lang="fr-FR" sz="3200" dirty="0"/>
          </a:p>
        </p:txBody>
      </p:sp>
      <p:pic>
        <p:nvPicPr>
          <p:cNvPr id="6" name="Picture 5" descr="logo mobifu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381000"/>
            <a:ext cx="4572000" cy="28998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964670"/>
            <a:ext cx="67818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b="1" dirty="0" smtClean="0"/>
              <a:t>Thank you for your attention!</a:t>
            </a:r>
            <a:endParaRPr lang="en-US" sz="4000" b="1" dirty="0"/>
          </a:p>
        </p:txBody>
      </p:sp>
      <p:pic>
        <p:nvPicPr>
          <p:cNvPr id="4" name="Picture 3" descr="logo mobifu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590800"/>
            <a:ext cx="4572000" cy="28998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story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133600" y="1417638"/>
            <a:ext cx="6858000" cy="40687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32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As a Pakistan Kid my parents want me to learn </a:t>
            </a:r>
            <a:r>
              <a:rPr kumimoji="0" lang="en-US" sz="3200" b="1" i="0" u="none" strike="noStrike" kern="1200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english</a:t>
            </a:r>
            <a:r>
              <a:rPr kumimoji="0" lang="en-US" sz="32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secure my future but the school is far away and boring....</a:t>
            </a:r>
            <a:endParaRPr kumimoji="0" lang="en-US" sz="32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1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... And with my application „</a:t>
            </a:r>
            <a:r>
              <a:rPr kumimoji="0" lang="en-US" sz="3200" b="1" i="0" u="none" strike="noStrike" kern="1200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MobiFun</a:t>
            </a:r>
            <a:r>
              <a:rPr kumimoji="0" lang="en-US" sz="32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 I can</a:t>
            </a:r>
            <a:r>
              <a:rPr kumimoji="0" lang="en-US" sz="3200" b="1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train myself, going through</a:t>
            </a:r>
            <a:r>
              <a:rPr kumimoji="0" lang="en-US" sz="32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different exercises.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3200" b="1" dirty="0" smtClean="0"/>
              <a:t>After </a:t>
            </a:r>
            <a:r>
              <a:rPr lang="en-US" sz="3200" b="1" dirty="0" err="1" smtClean="0"/>
              <a:t>succesfully</a:t>
            </a:r>
            <a:r>
              <a:rPr lang="en-US" sz="3200" b="1" dirty="0" smtClean="0"/>
              <a:t> passed the levels I win some free minutes of </a:t>
            </a:r>
            <a:r>
              <a:rPr lang="en-US" sz="3200" b="1" dirty="0" err="1" smtClean="0"/>
              <a:t>telecomunication</a:t>
            </a:r>
            <a:r>
              <a:rPr lang="en-US" sz="3200" b="1" dirty="0" smtClean="0"/>
              <a:t> or text messages.</a:t>
            </a:r>
            <a:endParaRPr kumimoji="0" lang="en-US" sz="32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Introduction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33600" y="1600200"/>
            <a:ext cx="6781800" cy="4525963"/>
          </a:xfrm>
          <a:prstGeom prst="round1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fi-FI" sz="2400" dirty="0" smtClean="0"/>
              <a:t>Pakistan : largest number of </a:t>
            </a:r>
            <a:r>
              <a:rPr lang="fi-FI" sz="2400" dirty="0" err="1" smtClean="0"/>
              <a:t>illiterates</a:t>
            </a:r>
            <a:r>
              <a:rPr lang="fi-FI" sz="2400" dirty="0" smtClean="0"/>
              <a:t> </a:t>
            </a:r>
          </a:p>
          <a:p>
            <a:r>
              <a:rPr lang="fi-FI" sz="2400" dirty="0" smtClean="0"/>
              <a:t>1/3 </a:t>
            </a:r>
            <a:r>
              <a:rPr lang="fi-FI" sz="2400" dirty="0" err="1" smtClean="0"/>
              <a:t>children</a:t>
            </a:r>
            <a:r>
              <a:rPr lang="fi-FI" sz="2400" dirty="0" smtClean="0"/>
              <a:t> </a:t>
            </a:r>
            <a:r>
              <a:rPr lang="fi-FI" sz="2400" dirty="0" err="1" smtClean="0"/>
              <a:t>have</a:t>
            </a:r>
            <a:r>
              <a:rPr lang="fi-FI" sz="2400" dirty="0" smtClean="0"/>
              <a:t> access to education</a:t>
            </a:r>
          </a:p>
          <a:p>
            <a:r>
              <a:rPr lang="fi-FI" sz="2400" dirty="0" smtClean="0"/>
              <a:t>26 % illteracy </a:t>
            </a:r>
            <a:r>
              <a:rPr lang="fi-FI" sz="2400" dirty="0" smtClean="0"/>
              <a:t>rates for girls</a:t>
            </a:r>
            <a:endParaRPr lang="fi-FI" sz="2400" dirty="0" smtClean="0"/>
          </a:p>
          <a:p>
            <a:r>
              <a:rPr lang="fi-FI" sz="2400" dirty="0" smtClean="0"/>
              <a:t>Education &lt; 3% of its budget</a:t>
            </a:r>
          </a:p>
          <a:p>
            <a:r>
              <a:rPr lang="en-US" sz="2400" dirty="0" smtClean="0"/>
              <a:t>74% of Pakistan's population &lt; U.S. $ 2 /day.</a:t>
            </a:r>
            <a:endParaRPr lang="fi-FI" sz="2400" dirty="0" smtClean="0"/>
          </a:p>
          <a:p>
            <a:endParaRPr lang="fi-FI" dirty="0" smtClean="0"/>
          </a:p>
          <a:p>
            <a:pPr>
              <a:buNone/>
            </a:pPr>
            <a:r>
              <a:rPr lang="fi-FI" dirty="0" smtClean="0"/>
              <a:t>For a better future 			English skills</a:t>
            </a:r>
            <a:endParaRPr lang="fr-FR" dirty="0"/>
          </a:p>
        </p:txBody>
      </p:sp>
      <p:sp>
        <p:nvSpPr>
          <p:cNvPr id="4" name="Flèche droite 3"/>
          <p:cNvSpPr/>
          <p:nvPr/>
        </p:nvSpPr>
        <p:spPr>
          <a:xfrm>
            <a:off x="5436096" y="4581128"/>
            <a:ext cx="720080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Introduction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33600" y="1600200"/>
            <a:ext cx="6781800" cy="4525963"/>
          </a:xfrm>
          <a:prstGeom prst="round1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Our solution </a:t>
            </a:r>
            <a:r>
              <a:rPr lang="en-US" sz="3600" dirty="0" smtClean="0"/>
              <a:t>				</a:t>
            </a:r>
            <a:r>
              <a:rPr lang="en-US" sz="3600" b="1" dirty="0" err="1" smtClean="0"/>
              <a:t>MobiFun</a:t>
            </a:r>
            <a:r>
              <a:rPr lang="en-US" sz="3600" b="1" dirty="0" smtClean="0"/>
              <a:t> !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 marL="0" indent="0" algn="ctr">
              <a:buNone/>
            </a:pPr>
            <a:r>
              <a:rPr lang="en-US" dirty="0" smtClean="0"/>
              <a:t>Provide basic English skills for teenagers through Nokia S40 phone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 algn="ctr">
              <a:buNone/>
            </a:pPr>
            <a:r>
              <a:rPr lang="fi-FI" dirty="0" smtClean="0"/>
              <a:t>M</a:t>
            </a:r>
            <a:r>
              <a:rPr lang="fi-FI" dirty="0" smtClean="0"/>
              <a:t>otivation </a:t>
            </a:r>
            <a:r>
              <a:rPr lang="fi-FI" dirty="0" smtClean="0"/>
              <a:t>= free minutes, or </a:t>
            </a:r>
            <a:r>
              <a:rPr lang="fi-FI" dirty="0" smtClean="0"/>
              <a:t>text messages</a:t>
            </a:r>
            <a:endParaRPr lang="en-US" dirty="0"/>
          </a:p>
        </p:txBody>
      </p:sp>
      <p:sp>
        <p:nvSpPr>
          <p:cNvPr id="5" name="Flèche droite 4"/>
          <p:cNvSpPr/>
          <p:nvPr/>
        </p:nvSpPr>
        <p:spPr>
          <a:xfrm>
            <a:off x="4499992" y="1772816"/>
            <a:ext cx="864096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 txBox="1">
            <a:spLocks/>
          </p:cNvSpPr>
          <p:nvPr/>
        </p:nvSpPr>
        <p:spPr>
          <a:xfrm>
            <a:off x="2133600" y="1600200"/>
            <a:ext cx="6781800" cy="4525963"/>
          </a:xfrm>
          <a:prstGeom prst="round1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 err="1"/>
              <a:t>Market</a:t>
            </a:r>
            <a:r>
              <a:rPr lang="fr-FR" b="1" dirty="0"/>
              <a:t> Size and Trends</a:t>
            </a:r>
          </a:p>
        </p:txBody>
      </p:sp>
      <p:sp>
        <p:nvSpPr>
          <p:cNvPr id="18434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133600" y="1600200"/>
            <a:ext cx="6781800" cy="4873625"/>
          </a:xfrm>
        </p:spPr>
        <p:txBody>
          <a:bodyPr/>
          <a:lstStyle/>
          <a:p>
            <a:r>
              <a:rPr lang="en-US" sz="2400" dirty="0" smtClean="0"/>
              <a:t> Focus on 5-14 years kids. </a:t>
            </a:r>
          </a:p>
          <a:p>
            <a:endParaRPr lang="fr-FR" sz="2400" dirty="0" smtClean="0"/>
          </a:p>
          <a:p>
            <a:r>
              <a:rPr lang="en-US" sz="2400" dirty="0" smtClean="0"/>
              <a:t>25,000,000 kids in the </a:t>
            </a:r>
            <a:r>
              <a:rPr lang="en-US" sz="2400" dirty="0" err="1" smtClean="0"/>
              <a:t>tarket</a:t>
            </a:r>
            <a:r>
              <a:rPr lang="en-US" sz="2400" dirty="0" smtClean="0"/>
              <a:t> age</a:t>
            </a:r>
            <a:endParaRPr lang="fr-FR" sz="2400" dirty="0" smtClean="0"/>
          </a:p>
          <a:p>
            <a:pPr>
              <a:buNone/>
            </a:pPr>
            <a:endParaRPr lang="fr-FR" sz="2400" dirty="0" smtClean="0"/>
          </a:p>
          <a:p>
            <a:r>
              <a:rPr lang="fr-FR" sz="2400" dirty="0" smtClean="0"/>
              <a:t>91,000,000 mobile phones </a:t>
            </a:r>
            <a:r>
              <a:rPr lang="fr-FR" sz="2400" dirty="0" err="1" smtClean="0"/>
              <a:t>availible</a:t>
            </a:r>
            <a:r>
              <a:rPr lang="fr-FR" sz="2400" dirty="0" smtClean="0"/>
              <a:t>  </a:t>
            </a:r>
          </a:p>
          <a:p>
            <a:pPr eaLnBrk="1" hangingPunct="1">
              <a:buFont typeface="Wingdings" pitchFamily="2" charset="2"/>
              <a:buNone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33601" y="1417638"/>
            <a:ext cx="7315199" cy="4373562"/>
            <a:chOff x="-248225" y="-565745"/>
            <a:chExt cx="3639124" cy="2262982"/>
          </a:xfrm>
          <a:scene3d>
            <a:camera prst="orthographicFront"/>
            <a:lightRig rig="flat" dir="t"/>
          </a:scene3d>
        </p:grpSpPr>
        <p:sp>
          <p:nvSpPr>
            <p:cNvPr id="5" name="Round Single Corner Rectangle 4"/>
            <p:cNvSpPr/>
            <p:nvPr/>
          </p:nvSpPr>
          <p:spPr>
            <a:xfrm rot="16200000">
              <a:off x="315734" y="-1129704"/>
              <a:ext cx="2262981" cy="3390900"/>
            </a:xfrm>
            <a:prstGeom prst="round1Rect">
              <a:avLst>
                <a:gd name="adj" fmla="val 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alpha val="9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Round Single Corner Rectangle 4"/>
            <p:cNvSpPr/>
            <p:nvPr/>
          </p:nvSpPr>
          <p:spPr>
            <a:xfrm rot="21600000">
              <a:off x="-1" y="1"/>
              <a:ext cx="3390900" cy="169723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270256" tIns="270256" rIns="270256" bIns="270256" numCol="1" spcCol="1270" anchor="ctr" anchorCtr="0">
              <a:noAutofit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800" kern="12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defTabSz="1689100">
              <a:lnSpc>
                <a:spcPct val="90000"/>
              </a:lnSpc>
              <a:spcAft>
                <a:spcPct val="35000"/>
              </a:spcAft>
            </a:pPr>
            <a:r>
              <a:rPr lang="en-US" b="1" dirty="0" smtClean="0"/>
              <a:t>Our Strengths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social benefit - people need us</a:t>
            </a:r>
          </a:p>
          <a:p>
            <a:pPr lvl="1"/>
            <a:r>
              <a:rPr lang="en-US" dirty="0" smtClean="0"/>
              <a:t>easy handling of the application</a:t>
            </a:r>
          </a:p>
          <a:p>
            <a:pPr lvl="1"/>
            <a:r>
              <a:rPr lang="en-US" dirty="0" smtClean="0"/>
              <a:t>real learning effect</a:t>
            </a:r>
          </a:p>
          <a:p>
            <a:pPr lvl="1"/>
            <a:r>
              <a:rPr lang="en-US" dirty="0" smtClean="0"/>
              <a:t>first </a:t>
            </a:r>
            <a:r>
              <a:rPr lang="en-US" dirty="0" smtClean="0"/>
              <a:t>in the Pakistani market</a:t>
            </a:r>
          </a:p>
          <a:p>
            <a:pPr lvl="1"/>
            <a:r>
              <a:rPr lang="en-US" dirty="0" smtClean="0"/>
              <a:t>image </a:t>
            </a:r>
            <a:r>
              <a:rPr lang="en-US" dirty="0" smtClean="0"/>
              <a:t>of the supporting </a:t>
            </a:r>
            <a:r>
              <a:rPr lang="en-US" dirty="0" smtClean="0"/>
              <a:t>companies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 txBox="1">
            <a:spLocks/>
          </p:cNvSpPr>
          <p:nvPr/>
        </p:nvSpPr>
        <p:spPr>
          <a:xfrm>
            <a:off x="2133600" y="1600200"/>
            <a:ext cx="6781800" cy="4525963"/>
          </a:xfrm>
          <a:prstGeom prst="round1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Marketing Mix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>
              <a:buFont typeface="Arial" charset="0"/>
              <a:buChar char="•"/>
            </a:pPr>
            <a:r>
              <a:rPr lang="fi-FI" b="1" dirty="0" err="1" smtClean="0"/>
              <a:t>Promotion</a:t>
            </a:r>
            <a:r>
              <a:rPr lang="fi-FI" sz="2400" b="1" dirty="0" smtClean="0"/>
              <a:t> </a:t>
            </a:r>
          </a:p>
          <a:p>
            <a:pPr lvl="1">
              <a:buFontTx/>
              <a:buNone/>
            </a:pPr>
            <a:r>
              <a:rPr lang="fi-FI" sz="2400" dirty="0" smtClean="0">
                <a:sym typeface="Wingdings" charset="2"/>
              </a:rPr>
              <a:t> </a:t>
            </a:r>
            <a:r>
              <a:rPr lang="fi-FI" sz="2400" dirty="0" err="1" smtClean="0"/>
              <a:t>combination</a:t>
            </a:r>
            <a:r>
              <a:rPr lang="fi-FI" sz="2400" dirty="0" smtClean="0"/>
              <a:t> </a:t>
            </a:r>
            <a:r>
              <a:rPr lang="fi-FI" sz="2400" dirty="0" err="1" smtClean="0"/>
              <a:t>between</a:t>
            </a:r>
            <a:r>
              <a:rPr lang="fi-FI" sz="2400" dirty="0" smtClean="0"/>
              <a:t> PR, </a:t>
            </a:r>
            <a:r>
              <a:rPr lang="fi-FI" sz="2400" dirty="0" err="1" smtClean="0"/>
              <a:t>Advertising</a:t>
            </a:r>
            <a:r>
              <a:rPr lang="fi-FI" sz="2400" dirty="0" smtClean="0"/>
              <a:t> and </a:t>
            </a:r>
            <a:r>
              <a:rPr lang="fi-FI" sz="2400" dirty="0" err="1" smtClean="0"/>
              <a:t>Viral</a:t>
            </a:r>
            <a:r>
              <a:rPr lang="fi-FI" sz="2400" dirty="0" smtClean="0"/>
              <a:t> </a:t>
            </a:r>
            <a:r>
              <a:rPr lang="fi-FI" sz="2400" dirty="0" err="1" smtClean="0"/>
              <a:t>marketing</a:t>
            </a:r>
            <a:endParaRPr lang="fi-FI" sz="2400" dirty="0" smtClean="0"/>
          </a:p>
          <a:p>
            <a:pPr lvl="2"/>
            <a:r>
              <a:rPr lang="fi-FI" dirty="0" err="1" smtClean="0"/>
              <a:t>teaching</a:t>
            </a:r>
            <a:r>
              <a:rPr lang="fi-FI" dirty="0" smtClean="0"/>
              <a:t> </a:t>
            </a:r>
            <a:r>
              <a:rPr lang="fi-FI" dirty="0" err="1" smtClean="0"/>
              <a:t>events</a:t>
            </a:r>
            <a:endParaRPr lang="fi-FI" dirty="0" smtClean="0"/>
          </a:p>
          <a:p>
            <a:pPr lvl="2"/>
            <a:r>
              <a:rPr lang="fi-FI" dirty="0" err="1" smtClean="0"/>
              <a:t>homepage</a:t>
            </a:r>
            <a:r>
              <a:rPr lang="fi-FI" dirty="0" smtClean="0"/>
              <a:t> </a:t>
            </a:r>
            <a:r>
              <a:rPr lang="fi-FI" dirty="0" err="1" smtClean="0"/>
              <a:t>with</a:t>
            </a:r>
            <a:r>
              <a:rPr lang="fi-FI" dirty="0" smtClean="0"/>
              <a:t> </a:t>
            </a:r>
            <a:r>
              <a:rPr lang="fi-FI" dirty="0" err="1" smtClean="0"/>
              <a:t>newsblog</a:t>
            </a:r>
            <a:r>
              <a:rPr lang="fi-FI" dirty="0" smtClean="0"/>
              <a:t>, </a:t>
            </a:r>
            <a:r>
              <a:rPr lang="fi-FI" dirty="0" err="1" smtClean="0"/>
              <a:t>download</a:t>
            </a:r>
            <a:r>
              <a:rPr lang="fi-FI" dirty="0" smtClean="0"/>
              <a:t> </a:t>
            </a:r>
            <a:r>
              <a:rPr lang="fi-FI" dirty="0" err="1" smtClean="0"/>
              <a:t>section</a:t>
            </a:r>
            <a:r>
              <a:rPr lang="fi-FI" dirty="0" smtClean="0"/>
              <a:t>, </a:t>
            </a:r>
            <a:r>
              <a:rPr lang="fi-FI" dirty="0" err="1" smtClean="0"/>
              <a:t>score</a:t>
            </a:r>
            <a:r>
              <a:rPr lang="fi-FI" dirty="0" smtClean="0"/>
              <a:t> </a:t>
            </a:r>
            <a:r>
              <a:rPr lang="fi-FI" dirty="0" err="1" smtClean="0"/>
              <a:t>viewer</a:t>
            </a:r>
            <a:r>
              <a:rPr lang="fi-FI" dirty="0" smtClean="0"/>
              <a:t>, …</a:t>
            </a:r>
          </a:p>
          <a:p>
            <a:pPr lvl="2"/>
            <a:r>
              <a:rPr lang="fi-FI" dirty="0" err="1" smtClean="0"/>
              <a:t>Facebook</a:t>
            </a:r>
            <a:r>
              <a:rPr lang="fi-FI" dirty="0" smtClean="0"/>
              <a:t> </a:t>
            </a:r>
            <a:r>
              <a:rPr lang="fi-FI" dirty="0" err="1" smtClean="0"/>
              <a:t>group</a:t>
            </a:r>
            <a:endParaRPr lang="fi-FI" dirty="0" smtClean="0"/>
          </a:p>
          <a:p>
            <a:pPr lvl="2"/>
            <a:r>
              <a:rPr lang="fi-FI" dirty="0" err="1" smtClean="0"/>
              <a:t>Poster</a:t>
            </a:r>
            <a:r>
              <a:rPr lang="fi-FI" dirty="0" smtClean="0"/>
              <a:t> at </a:t>
            </a:r>
            <a:r>
              <a:rPr lang="fi-FI" dirty="0" err="1" smtClean="0"/>
              <a:t>schools</a:t>
            </a:r>
            <a:r>
              <a:rPr lang="fi-FI" dirty="0" smtClean="0"/>
              <a:t> and </a:t>
            </a:r>
            <a:r>
              <a:rPr lang="fi-FI" dirty="0" err="1" smtClean="0"/>
              <a:t>supermarkets</a:t>
            </a:r>
            <a:r>
              <a:rPr lang="fi-FI" dirty="0" smtClean="0"/>
              <a:t> </a:t>
            </a:r>
          </a:p>
          <a:p>
            <a:pPr lvl="2"/>
            <a:r>
              <a:rPr lang="fi-FI" dirty="0" err="1" smtClean="0"/>
              <a:t>flyer</a:t>
            </a:r>
            <a:r>
              <a:rPr lang="fi-FI" dirty="0" smtClean="0"/>
              <a:t> </a:t>
            </a:r>
            <a:r>
              <a:rPr lang="fi-FI" dirty="0" err="1" smtClean="0"/>
              <a:t>with</a:t>
            </a:r>
            <a:r>
              <a:rPr lang="fi-FI" dirty="0" smtClean="0"/>
              <a:t> </a:t>
            </a:r>
            <a:r>
              <a:rPr lang="fi-FI" dirty="0" err="1" smtClean="0"/>
              <a:t>instructions</a:t>
            </a:r>
            <a:endParaRPr lang="fi-FI" dirty="0" smtClean="0"/>
          </a:p>
          <a:p>
            <a:pPr lvl="2"/>
            <a:r>
              <a:rPr lang="fi-FI" dirty="0" smtClean="0"/>
              <a:t>Word of </a:t>
            </a:r>
            <a:r>
              <a:rPr lang="fi-FI" dirty="0" err="1" smtClean="0"/>
              <a:t>Mouth</a:t>
            </a:r>
            <a:r>
              <a:rPr lang="fi-FI" dirty="0" smtClean="0"/>
              <a:t> </a:t>
            </a:r>
            <a:r>
              <a:rPr lang="fi-FI" dirty="0" smtClean="0">
                <a:sym typeface="Wingdings"/>
              </a:rPr>
              <a:t> </a:t>
            </a:r>
            <a:r>
              <a:rPr lang="fi-FI" dirty="0" err="1" smtClean="0">
                <a:sym typeface="Wingdings"/>
              </a:rPr>
              <a:t>bluetooth</a:t>
            </a:r>
            <a:r>
              <a:rPr lang="fi-FI" dirty="0" smtClean="0">
                <a:sym typeface="Wingdings"/>
              </a:rPr>
              <a:t> </a:t>
            </a:r>
            <a:r>
              <a:rPr lang="fi-FI" dirty="0" err="1" smtClean="0">
                <a:sym typeface="Wingdings"/>
              </a:rPr>
              <a:t>sharing</a:t>
            </a:r>
            <a:r>
              <a:rPr lang="fi-FI" dirty="0" smtClean="0"/>
              <a:t>  </a:t>
            </a:r>
          </a:p>
          <a:p>
            <a:pPr lvl="2">
              <a:buFontTx/>
              <a:buNone/>
            </a:pPr>
            <a:r>
              <a:rPr lang="fi-FI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 txBox="1">
            <a:spLocks/>
          </p:cNvSpPr>
          <p:nvPr/>
        </p:nvSpPr>
        <p:spPr>
          <a:xfrm>
            <a:off x="2133600" y="1600200"/>
            <a:ext cx="6781800" cy="4525963"/>
          </a:xfrm>
          <a:prstGeom prst="round1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Marketing Mix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Arial" charset="0"/>
              <a:buChar char="•"/>
            </a:pPr>
            <a:r>
              <a:rPr lang="fi-FI" b="1" dirty="0" smtClean="0"/>
              <a:t>Price</a:t>
            </a:r>
            <a:endParaRPr lang="fi-FI" dirty="0" smtClean="0"/>
          </a:p>
          <a:p>
            <a:pPr lvl="2"/>
            <a:r>
              <a:rPr lang="fi-FI" sz="2800" dirty="0" smtClean="0"/>
              <a:t>Free application</a:t>
            </a:r>
          </a:p>
          <a:p>
            <a:pPr lvl="2"/>
            <a:r>
              <a:rPr lang="fi-FI" sz="2800" dirty="0" smtClean="0"/>
              <a:t>1€</a:t>
            </a:r>
            <a:r>
              <a:rPr lang="fi-FI" sz="2800" dirty="0" smtClean="0"/>
              <a:t> </a:t>
            </a:r>
            <a:r>
              <a:rPr lang="fi-FI" sz="2800" dirty="0" smtClean="0"/>
              <a:t>fee  when expanding to other markets (US, Europe) </a:t>
            </a:r>
          </a:p>
          <a:p>
            <a:pPr lvl="1">
              <a:buFont typeface="Arial" charset="0"/>
              <a:buChar char="•"/>
            </a:pPr>
            <a:r>
              <a:rPr lang="fi-FI" b="1" dirty="0" err="1" smtClean="0"/>
              <a:t>Place</a:t>
            </a:r>
            <a:endParaRPr lang="fi-FI" b="1" dirty="0" smtClean="0"/>
          </a:p>
          <a:p>
            <a:pPr lvl="2"/>
            <a:r>
              <a:rPr lang="fi-FI" sz="2800" dirty="0" smtClean="0"/>
              <a:t>Website</a:t>
            </a:r>
            <a:endParaRPr lang="fi-FI" sz="2800" dirty="0" smtClean="0"/>
          </a:p>
          <a:p>
            <a:pPr lvl="2"/>
            <a:r>
              <a:rPr lang="fi-FI" sz="2800" dirty="0" smtClean="0"/>
              <a:t>Word of Mouth </a:t>
            </a:r>
            <a:r>
              <a:rPr lang="fi-FI" sz="2800" dirty="0" smtClean="0">
                <a:sym typeface="Wingdings"/>
              </a:rPr>
              <a:t> bluetooth </a:t>
            </a:r>
            <a:r>
              <a:rPr lang="fi-FI" sz="2800" dirty="0" smtClean="0">
                <a:sym typeface="Wingdings"/>
              </a:rPr>
              <a:t>topics </a:t>
            </a:r>
            <a:r>
              <a:rPr lang="fi-FI" sz="2800" dirty="0" smtClean="0">
                <a:sym typeface="Wingdings"/>
              </a:rPr>
              <a:t>sharing</a:t>
            </a:r>
            <a:r>
              <a:rPr lang="fi-FI" sz="2800" dirty="0" smtClean="0"/>
              <a:t>  </a:t>
            </a:r>
            <a:endParaRPr lang="fi-FI" sz="2800" dirty="0" smtClean="0"/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Assumptions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905000" y="1600201"/>
          <a:ext cx="64770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Financials</a:t>
            </a:r>
            <a:endParaRPr lang="en-US" b="1" dirty="0"/>
          </a:p>
        </p:txBody>
      </p:sp>
      <p:graphicFrame>
        <p:nvGraphicFramePr>
          <p:cNvPr id="5" name="Graphique 4"/>
          <p:cNvGraphicFramePr>
            <a:graphicFrameLocks/>
          </p:cNvGraphicFramePr>
          <p:nvPr/>
        </p:nvGraphicFramePr>
        <p:xfrm>
          <a:off x="2286000" y="1124743"/>
          <a:ext cx="6400800" cy="5342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4836</TotalTime>
  <Words>211</Words>
  <Application>Microsoft Office PowerPoint</Application>
  <PresentationFormat>Affichage à l'écran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Office Theme</vt:lpstr>
      <vt:lpstr>Diapositive 1</vt:lpstr>
      <vt:lpstr>Introduction</vt:lpstr>
      <vt:lpstr>Introduction</vt:lpstr>
      <vt:lpstr>Market Size and Trends</vt:lpstr>
      <vt:lpstr>Our Strengths</vt:lpstr>
      <vt:lpstr>Marketing Mix</vt:lpstr>
      <vt:lpstr>Marketing Mix</vt:lpstr>
      <vt:lpstr>Key Assumptions</vt:lpstr>
      <vt:lpstr>Financials</vt:lpstr>
      <vt:lpstr>Diapositive 10</vt:lpstr>
      <vt:lpstr>Diapositive 11</vt:lpstr>
      <vt:lpstr>User story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Hansi H</dc:creator>
  <cp:lastModifiedBy>charles</cp:lastModifiedBy>
  <cp:revision>153</cp:revision>
  <dcterms:created xsi:type="dcterms:W3CDTF">2010-10-13T06:32:27Z</dcterms:created>
  <dcterms:modified xsi:type="dcterms:W3CDTF">2010-11-11T11:00:20Z</dcterms:modified>
</cp:coreProperties>
</file>