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63" r:id="rId2"/>
    <p:sldId id="265" r:id="rId3"/>
    <p:sldId id="273" r:id="rId4"/>
    <p:sldId id="269" r:id="rId5"/>
    <p:sldId id="274" r:id="rId6"/>
    <p:sldId id="266" r:id="rId7"/>
    <p:sldId id="275" r:id="rId8"/>
    <p:sldId id="276" r:id="rId9"/>
    <p:sldId id="270" r:id="rId10"/>
    <p:sldId id="271" r:id="rId11"/>
    <p:sldId id="277" r:id="rId12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>
        <p:scale>
          <a:sx n="75" d="100"/>
          <a:sy n="75" d="100"/>
        </p:scale>
        <p:origin x="-90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9D14DD7-CF24-4970-A469-7530A4524599}" type="datetimeFigureOut">
              <a:rPr lang="fi-FI"/>
              <a:pPr>
                <a:defRPr/>
              </a:pPr>
              <a:t>9.9.2010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i-FI" noProof="0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noProof="0" smtClean="0"/>
              <a:t>Muokkaa tekstin perustyylejä napsauttamalla</a:t>
            </a:r>
          </a:p>
          <a:p>
            <a:pPr lvl="1"/>
            <a:r>
              <a:rPr lang="fi-FI" noProof="0" smtClean="0"/>
              <a:t>toinen taso</a:t>
            </a:r>
          </a:p>
          <a:p>
            <a:pPr lvl="2"/>
            <a:r>
              <a:rPr lang="fi-FI" noProof="0" smtClean="0"/>
              <a:t>kolmas taso</a:t>
            </a:r>
          </a:p>
          <a:p>
            <a:pPr lvl="3"/>
            <a:r>
              <a:rPr lang="fi-FI" noProof="0" smtClean="0"/>
              <a:t>neljäs taso</a:t>
            </a:r>
          </a:p>
          <a:p>
            <a:pPr lvl="4"/>
            <a:r>
              <a:rPr lang="fi-FI" noProof="0" smtClean="0"/>
              <a:t>viides taso</a:t>
            </a:r>
            <a:endParaRPr lang="fi-FI" noProof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99FC57-42EC-431A-81A0-579AFB7038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5C5E7C-B653-490E-9940-DC422DCE598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i-F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6B2FCD1-C667-40A5-B699-6681728A8784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1BDD75-E66F-4C0D-B874-416571D3941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CF5AEA-CBE1-4F03-89BB-3481889F20DE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D73299-6DB4-4D1F-9BD3-BAB08119D871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CC7B0A2-8301-46D0-93BC-2C11A40DEA32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BDADF1-23E4-4DD8-A163-2C7F402B581B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B0125E-CBA1-4F79-9CFF-D20CD714EED2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54089B-889B-41C1-9E4D-0D2C3FECF70E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9EC1F8-CD7A-4C06-BB9C-BC020D77AE5C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6ED97E-46E8-4538-A8E5-88A0C9E3FA74}" type="slidenum">
              <a:rPr lang="fi-FI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2247F-6084-49D3-A891-1EB6B01C098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003D8-7C9A-40F6-B28B-0D2378D2E69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CC3FE-C9A7-463D-B2FF-E31E76C709C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7E584-F1E3-4A66-85CB-8CF11EC9D31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1B496-7A27-43C3-BECB-8B3141D942D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5FF2F-B7D4-4C7F-A2C9-F22B8CFA329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DF215-0DEA-4211-AD1C-A7F6677110C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9CD09-8A58-4BEF-B03C-3FF0E7BEC21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145CF-A680-4B27-9E19-0754C65B643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289D3-91D1-482B-B36D-3F8E566DBDD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18.8.2010</a:t>
            </a:r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Auto Jalonen Oy</a:t>
            </a:r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74132-0175-4BBA-8DF5-C483D3B2451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i-FI"/>
              <a:t>18.8.2010</a:t>
            </a:r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i-FI"/>
              <a:t>Auto Jalonen Oy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EA3E884-BB20-48F2-980C-2F25FBE1AE9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32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Sosiaalisen median </a:t>
            </a:r>
            <a:r>
              <a:rPr lang="fi-FI" sz="3200" b="1" dirty="0" err="1">
                <a:solidFill>
                  <a:srgbClr val="4F81BD"/>
                </a:solidFill>
                <a:latin typeface="+mj-lt"/>
                <a:cs typeface="Times New Roman" pitchFamily="-107" charset="0"/>
              </a:rPr>
              <a:t>p</a:t>
            </a:r>
            <a:r>
              <a:rPr lang="fi-FI" sz="3200" b="1" dirty="0" err="1">
                <a:solidFill>
                  <a:srgbClr val="4F81BD"/>
                </a:solidFill>
                <a:latin typeface="+mj-lt"/>
                <a:cs typeface="Times New Roman" pitchFamily="-107" charset="0"/>
              </a:rPr>
              <a:t>latform</a:t>
            </a:r>
            <a:r>
              <a:rPr lang="fi-FI" sz="32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 24 </a:t>
            </a:r>
            <a:r>
              <a:rPr lang="fi-FI" sz="3200" b="1" dirty="0" err="1">
                <a:solidFill>
                  <a:srgbClr val="4F81BD"/>
                </a:solidFill>
                <a:latin typeface="+mj-lt"/>
                <a:cs typeface="Times New Roman" pitchFamily="-107" charset="0"/>
              </a:rPr>
              <a:t>Onlinella</a:t>
            </a:r>
            <a:endParaRPr lang="fi-FI" sz="32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14339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Placeholder 10"/>
          <p:cNvSpPr>
            <a:spLocks noGrp="1"/>
          </p:cNvSpPr>
          <p:nvPr>
            <p:ph type="body" idx="1"/>
          </p:nvPr>
        </p:nvSpPr>
        <p:spPr>
          <a:xfrm>
            <a:off x="250825" y="1268413"/>
            <a:ext cx="8569325" cy="1368425"/>
          </a:xfrm>
        </p:spPr>
        <p:txBody>
          <a:bodyPr anchor="ctr"/>
          <a:lstStyle/>
          <a:p>
            <a:r>
              <a:rPr lang="fi-FI" sz="1600" smtClean="0"/>
              <a:t>RunToShop-suosittelu on tehokas markkinointityökalu, joka valjastaa 24 Onlinen tyytyväisten asiakkaiden antaman positiivisen palautteen myynnin tekijäksi. Jokainen suositus synnyttää aitoa keskustelua ja leviää verkon kaveripiireihin. Tämä suosittelu toimii myös läpinäkyvänä asiakaspalvelukanavana. </a:t>
            </a:r>
          </a:p>
          <a:p>
            <a:endParaRPr lang="en-US" sz="1600" smtClean="0"/>
          </a:p>
        </p:txBody>
      </p:sp>
      <p:sp>
        <p:nvSpPr>
          <p:cNvPr id="18" name="Sisällön paikkamerkki 6"/>
          <p:cNvSpPr>
            <a:spLocks noGrp="1"/>
          </p:cNvSpPr>
          <p:nvPr>
            <p:ph sz="quarter" idx="4"/>
          </p:nvPr>
        </p:nvSpPr>
        <p:spPr>
          <a:xfrm>
            <a:off x="3924300" y="2565400"/>
            <a:ext cx="4392613" cy="4176713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000" dirty="0" smtClean="0">
                <a:solidFill>
                  <a:schemeClr val="bg1"/>
                </a:solidFill>
              </a:rPr>
              <a:t>Alusta mahdollistaa koko sosiaalisen median työkalupakin käytön asiakashankinnassa ja lisämyynnissä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000" dirty="0" smtClean="0">
                <a:solidFill>
                  <a:schemeClr val="bg1"/>
                </a:solidFill>
              </a:rPr>
              <a:t>Sama keskustelu leviää verkko-yhteisöihin ja hakukoneisiin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000" dirty="0" smtClean="0">
                <a:solidFill>
                  <a:schemeClr val="bg1"/>
                </a:solidFill>
              </a:rPr>
              <a:t>Tarjotaan hyvää asiakaspalvelua julkisesti ja muutetaan se myynniksi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2000" dirty="0" smtClean="0">
                <a:solidFill>
                  <a:schemeClr val="bg1"/>
                </a:solidFill>
              </a:rPr>
              <a:t>Suositukset leviävät laajasti hakukoneisiin</a:t>
            </a:r>
            <a:endParaRPr lang="fi-FI" sz="2000" dirty="0">
              <a:solidFill>
                <a:schemeClr val="bg1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43FFD2-59AA-404B-A3C2-33C77F9D1652}" type="slidenum">
              <a:rPr lang="fi-FI"/>
              <a:pPr>
                <a:defRPr/>
              </a:pPr>
              <a:t>1</a:t>
            </a:fld>
            <a:endParaRPr lang="fi-FI"/>
          </a:p>
        </p:txBody>
      </p:sp>
      <p:pic>
        <p:nvPicPr>
          <p:cNvPr id="12" name="Kuva 11" descr="konebox_150x3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450" y="3733800"/>
            <a:ext cx="1428750" cy="1447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tr" rotWithShape="0">
              <a:srgbClr val="000000">
                <a:alpha val="43000"/>
              </a:srgbClr>
            </a:outerShdw>
          </a:effectLst>
          <a:scene3d>
            <a:camera prst="isometricOffAxis2Left">
              <a:rot lat="1080000" lon="1560000" rev="0"/>
            </a:camera>
            <a:lightRig rig="twoPt" dir="t">
              <a:rot lat="0" lon="0" rev="7200000"/>
            </a:lightRig>
          </a:scene3d>
          <a:sp3d>
            <a:bevelT w="25400" h="19050" prst="riblet"/>
            <a:contourClr>
              <a:srgbClr val="FFFFFF"/>
            </a:contourClr>
          </a:sp3d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517232"/>
            <a:ext cx="2077590" cy="695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14346" name="Kuva 13" descr="Picture 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08863" y="228600"/>
            <a:ext cx="6127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Seuranta ja hallinta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32771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Content Placeholder 8"/>
          <p:cNvSpPr>
            <a:spLocks noGrp="1"/>
          </p:cNvSpPr>
          <p:nvPr>
            <p:ph sz="half" idx="2"/>
          </p:nvPr>
        </p:nvSpPr>
        <p:spPr>
          <a:xfrm>
            <a:off x="1403350" y="1484313"/>
            <a:ext cx="7345363" cy="489743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fi-FI" sz="2000" smtClean="0"/>
              <a:t>Täydellinen adminpaneeli, jolla hallinnoidaan toimintaa 24 Onlinen ja kumppaneiden puolelta</a:t>
            </a:r>
          </a:p>
          <a:p>
            <a:pPr>
              <a:buClr>
                <a:srgbClr val="0070C0"/>
              </a:buClr>
            </a:pPr>
            <a:r>
              <a:rPr lang="fi-FI" sz="2000" smtClean="0"/>
              <a:t>Automaattiseuranta kaikesta Runin kautta tapahtuvasta liikenteestä</a:t>
            </a:r>
          </a:p>
          <a:p>
            <a:pPr>
              <a:buClr>
                <a:srgbClr val="0070C0"/>
              </a:buClr>
            </a:pPr>
            <a:r>
              <a:rPr lang="fi-FI" sz="2000" smtClean="0"/>
              <a:t>Uusimmat suositukset, suositelluimmat tuotteet, tuotteita suositelleet henkilöt</a:t>
            </a:r>
          </a:p>
          <a:p>
            <a:pPr>
              <a:buClr>
                <a:srgbClr val="0070C0"/>
              </a:buClr>
            </a:pPr>
            <a:r>
              <a:rPr lang="fi-FI" sz="2000" smtClean="0"/>
              <a:t>Raportoinnin yhdistäminen 24 Onlinen seurantaan ja raportointiin</a:t>
            </a:r>
          </a:p>
          <a:p>
            <a:pPr>
              <a:buClr>
                <a:srgbClr val="0070C0"/>
              </a:buClr>
            </a:pPr>
            <a:r>
              <a:rPr lang="fi-FI" sz="2000" smtClean="0"/>
              <a:t>Kampanjoiden ja kauppojen seuranta Runin palvelussa ja seuranta 24 Online verkkopalveluun asti</a:t>
            </a:r>
          </a:p>
        </p:txBody>
      </p:sp>
      <p:pic>
        <p:nvPicPr>
          <p:cNvPr id="32773" name="Sisällön paikkamerkki 7" descr="repor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0575"/>
            <a:ext cx="14033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19CE2-3B2C-4F7C-A1EE-9DB5F5E74F65}" type="slidenum">
              <a:rPr lang="fi-FI"/>
              <a:pPr>
                <a:defRPr/>
              </a:pPr>
              <a:t>10</a:t>
            </a:fld>
            <a:endParaRPr lang="fi-FI"/>
          </a:p>
        </p:txBody>
      </p:sp>
      <p:pic>
        <p:nvPicPr>
          <p:cNvPr id="32776" name="Kuva 9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Tavoitteet sosiaaliseen mediaan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34819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Content Placeholder 8"/>
          <p:cNvSpPr>
            <a:spLocks noGrp="1"/>
          </p:cNvSpPr>
          <p:nvPr>
            <p:ph sz="half" idx="2"/>
          </p:nvPr>
        </p:nvSpPr>
        <p:spPr>
          <a:xfrm>
            <a:off x="395288" y="1196975"/>
            <a:ext cx="8353425" cy="4895850"/>
          </a:xfrm>
        </p:spPr>
        <p:txBody>
          <a:bodyPr/>
          <a:lstStyle/>
          <a:p>
            <a:endParaRPr lang="fi-FI" sz="2000" b="1" smtClean="0"/>
          </a:p>
          <a:p>
            <a:r>
              <a:rPr lang="fi-FI" sz="2000" smtClean="0"/>
              <a:t>Suosittelutoiminnallisuuksilla haetaan etenkin nuorta ja aktiivista kohderyhmää</a:t>
            </a:r>
          </a:p>
          <a:p>
            <a:r>
              <a:rPr lang="fi-FI" sz="2000" b="1" smtClean="0"/>
              <a:t>Kuukausitasolla tavoitellaan heti satoja uusia asiakkaita</a:t>
            </a:r>
          </a:p>
          <a:p>
            <a:r>
              <a:rPr lang="fi-FI" sz="2000" smtClean="0"/>
              <a:t>Vuonna 2011 sosiaalisen median kautta tavoitellaan jo yli tuhatta asiakasta kuukaudessa</a:t>
            </a:r>
          </a:p>
          <a:p>
            <a:r>
              <a:rPr lang="fi-FI" sz="2000" smtClean="0"/>
              <a:t>RunToShop on tutkinut, että halpojen operaattorituotteíden suosittelu toimii Suomessa vrt. Welho, Tele.fi</a:t>
            </a:r>
          </a:p>
          <a:p>
            <a:r>
              <a:rPr lang="fi-FI" sz="2000" smtClean="0"/>
              <a:t>Hankintahinta asiakkaille murto-osa kalliista kanavista, kun mallit onnistuvat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D5B8D7-FF00-43DE-9CF3-FD7411ADF357}" type="slidenum">
              <a:rPr lang="fi-FI"/>
              <a:pPr>
                <a:defRPr/>
              </a:pPr>
              <a:t>11</a:t>
            </a:fld>
            <a:endParaRPr lang="fi-FI" dirty="0"/>
          </a:p>
        </p:txBody>
      </p:sp>
      <p:pic>
        <p:nvPicPr>
          <p:cNvPr id="34823" name="Kuva 9" descr="Picture 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35813" y="231775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Platform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16387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Content Placehold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Clr>
                <a:schemeClr val="accent1"/>
              </a:buClr>
            </a:pPr>
            <a:r>
              <a:rPr lang="fi-FI" sz="2000" smtClean="0"/>
              <a:t>Markkinointi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Myynti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Asiakasuskollisuus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Dynaaminen yrityskuva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Aktiiviset Facebook-fanisivut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Tehokas sähköinen verkostoituminen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Verkkokeskustelujen integrointi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Hakukonenäkyvyys</a:t>
            </a:r>
          </a:p>
          <a:p>
            <a:pPr>
              <a:buClr>
                <a:schemeClr val="accent1"/>
              </a:buClr>
            </a:pPr>
            <a:endParaRPr lang="en-US" sz="2000" smtClean="0"/>
          </a:p>
        </p:txBody>
      </p:sp>
      <p:sp>
        <p:nvSpPr>
          <p:cNvPr id="16389" name="Tekstikehys 36"/>
          <p:cNvSpPr txBox="1">
            <a:spLocks noChangeArrowheads="1"/>
          </p:cNvSpPr>
          <p:nvPr/>
        </p:nvSpPr>
        <p:spPr bwMode="auto">
          <a:xfrm>
            <a:off x="323850" y="5157788"/>
            <a:ext cx="48958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2400" i="1">
                <a:solidFill>
                  <a:schemeClr val="accent1"/>
                </a:solidFill>
                <a:latin typeface="Calibri" pitchFamily="34" charset="0"/>
              </a:rPr>
              <a:t>Verkkosivustolla tehty suositus leviää automaattisesti laajasti verkkoon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7AB26-C1C0-4CC1-A905-50C6B403194E}" type="slidenum">
              <a:rPr lang="fi-FI"/>
              <a:pPr>
                <a:defRPr/>
              </a:pPr>
              <a:t>2</a:t>
            </a:fld>
            <a:endParaRPr lang="fi-FI"/>
          </a:p>
        </p:txBody>
      </p:sp>
      <p:pic>
        <p:nvPicPr>
          <p:cNvPr id="16392" name="Content Placeholder 10" descr="Konebox.pn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" y="1628775"/>
            <a:ext cx="4038600" cy="3262313"/>
          </a:xfrm>
        </p:spPr>
      </p:pic>
      <p:sp>
        <p:nvSpPr>
          <p:cNvPr id="10" name="Suorakulmio 9"/>
          <p:cNvSpPr/>
          <p:nvPr/>
        </p:nvSpPr>
        <p:spPr>
          <a:xfrm>
            <a:off x="1752600" y="2209800"/>
            <a:ext cx="1447800" cy="381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16394" name="Kuva 11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66938" y="1930400"/>
            <a:ext cx="61436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Kuva 12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50825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Verkkomyyntisovellus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18435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994B7C-9E0F-4114-985A-957A214333F4}" type="slidenum">
              <a:rPr lang="fi-FI"/>
              <a:pPr>
                <a:defRPr/>
              </a:pPr>
              <a:t>3</a:t>
            </a:fld>
            <a:endParaRPr lang="fi-FI"/>
          </a:p>
        </p:txBody>
      </p:sp>
      <p:pic>
        <p:nvPicPr>
          <p:cNvPr id="18438" name="Content Placeholder 12" descr="Konebox_Tuotteet.png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81000" y="1295400"/>
            <a:ext cx="7380288" cy="4191000"/>
          </a:xfrm>
        </p:spPr>
      </p:pic>
      <p:pic>
        <p:nvPicPr>
          <p:cNvPr id="184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2952750"/>
            <a:ext cx="2471738" cy="3600450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0" name="Sisällön paikkamerkki 6"/>
          <p:cNvSpPr>
            <a:spLocks noGrp="1"/>
          </p:cNvSpPr>
          <p:nvPr>
            <p:ph sz="quarter" idx="4294967295"/>
          </p:nvPr>
        </p:nvSpPr>
        <p:spPr>
          <a:xfrm>
            <a:off x="4716463" y="1484313"/>
            <a:ext cx="4248150" cy="2592387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1800" dirty="0" smtClean="0">
                <a:solidFill>
                  <a:schemeClr val="bg1"/>
                </a:solidFill>
              </a:rPr>
              <a:t>Ei vaadi erillistä sisäänkirjautumista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1800" dirty="0" smtClean="0">
                <a:solidFill>
                  <a:schemeClr val="bg1"/>
                </a:solidFill>
              </a:rPr>
              <a:t>Esillä siellä, missä tuotteennekin: tuotelistoissa ja tuotesivuilla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1800" dirty="0" smtClean="0">
                <a:solidFill>
                  <a:schemeClr val="bg1"/>
                </a:solidFill>
              </a:rPr>
              <a:t>Suosituspankki kerää suositukset tietokantaan mainoskylteiksi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i-FI" sz="1800" dirty="0" smtClean="0">
                <a:solidFill>
                  <a:schemeClr val="bg1"/>
                </a:solidFill>
              </a:rPr>
              <a:t>Palvelut rakennetaan 24 </a:t>
            </a:r>
            <a:r>
              <a:rPr lang="fi-FI" sz="1800" dirty="0" err="1" smtClean="0">
                <a:solidFill>
                  <a:schemeClr val="bg1"/>
                </a:solidFill>
              </a:rPr>
              <a:t>Onlinen</a:t>
            </a:r>
            <a:r>
              <a:rPr lang="fi-FI" sz="1800" dirty="0" smtClean="0">
                <a:solidFill>
                  <a:schemeClr val="bg1"/>
                </a:solidFill>
              </a:rPr>
              <a:t> graafisen ilmeen mukaiseksi</a:t>
            </a:r>
          </a:p>
        </p:txBody>
      </p:sp>
      <p:sp>
        <p:nvSpPr>
          <p:cNvPr id="24" name="Oval 23"/>
          <p:cNvSpPr/>
          <p:nvPr/>
        </p:nvSpPr>
        <p:spPr>
          <a:xfrm>
            <a:off x="250825" y="2492375"/>
            <a:ext cx="865188" cy="2889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42" name="Kuva 10" descr="Picture 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9463" y="3657600"/>
            <a:ext cx="210343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Kuva 11" descr="Picture 10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41400" y="3171825"/>
            <a:ext cx="1524000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Kuva 13" descr="Picture 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2800" b="1" dirty="0" err="1">
                <a:solidFill>
                  <a:srgbClr val="4F81BD"/>
                </a:solidFill>
                <a:latin typeface="+mj-lt"/>
                <a:cs typeface="Times New Roman" pitchFamily="-107" charset="0"/>
              </a:rPr>
              <a:t>Facebook-fanisivut</a:t>
            </a:r>
            <a:r>
              <a:rPr lang="fi-FI" sz="28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 myyntiin ja suositteluun</a:t>
            </a:r>
            <a:endParaRPr lang="fi-FI" sz="28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20483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03213" y="1268413"/>
            <a:ext cx="6500812" cy="5329237"/>
          </a:xfrm>
        </p:spPr>
      </p:pic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grpSp>
        <p:nvGrpSpPr>
          <p:cNvPr id="12" name="Ryhmä 11"/>
          <p:cNvGrpSpPr/>
          <p:nvPr/>
        </p:nvGrpSpPr>
        <p:grpSpPr>
          <a:xfrm>
            <a:off x="6191672" y="3140968"/>
            <a:ext cx="2772816" cy="2664296"/>
            <a:chOff x="6191672" y="3140968"/>
            <a:chExt cx="2952328" cy="1872208"/>
          </a:xfrm>
          <a:solidFill>
            <a:schemeClr val="accent6">
              <a:lumMod val="75000"/>
              <a:alpha val="90000"/>
            </a:schemeClr>
          </a:solidFill>
        </p:grpSpPr>
        <p:sp>
          <p:nvSpPr>
            <p:cNvPr id="11" name="Pyöristetty suorakulmio 10"/>
            <p:cNvSpPr/>
            <p:nvPr/>
          </p:nvSpPr>
          <p:spPr>
            <a:xfrm>
              <a:off x="6191672" y="3140968"/>
              <a:ext cx="2952328" cy="187220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8" name="Tekstikehys 7"/>
            <p:cNvSpPr txBox="1"/>
            <p:nvPr/>
          </p:nvSpPr>
          <p:spPr>
            <a:xfrm>
              <a:off x="6263680" y="3230121"/>
              <a:ext cx="2880320" cy="176518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dirty="0">
                  <a:solidFill>
                    <a:schemeClr val="bg1"/>
                  </a:solidFill>
                  <a:latin typeface="+mn-lt"/>
                </a:rPr>
                <a:t>24 </a:t>
              </a:r>
              <a:r>
                <a:rPr lang="fi-FI" dirty="0" err="1">
                  <a:solidFill>
                    <a:schemeClr val="bg1"/>
                  </a:solidFill>
                  <a:latin typeface="+mn-lt"/>
                </a:rPr>
                <a:t>Onlinelle</a:t>
              </a:r>
              <a:r>
                <a:rPr lang="fi-FI" dirty="0">
                  <a:solidFill>
                    <a:schemeClr val="bg1"/>
                  </a:solidFill>
                  <a:latin typeface="+mn-lt"/>
                </a:rPr>
                <a:t> rakennetaan tyylikäs ja näyttävä Facebook-sivusto räätälöidyillä välilehdillä, jotka auttavat saamaan enemmän faneja ja lisää interaktiivisuutta. Tästä johdetaan lisää myyntiä!</a:t>
              </a:r>
              <a:endParaRPr lang="fi-FI" dirty="0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20487" name="Kuva 9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Kyselytoiminnallisuudet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22531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Date Placeholder 2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DD249-02CD-4083-ACA7-B2E8C8DC38BF}" type="slidenum">
              <a:rPr lang="fi-FI"/>
              <a:pPr>
                <a:defRPr/>
              </a:pPr>
              <a:t>5</a:t>
            </a:fld>
            <a:endParaRPr lang="fi-FI"/>
          </a:p>
        </p:txBody>
      </p:sp>
      <p:sp>
        <p:nvSpPr>
          <p:cNvPr id="22534" name="Content Placeholder 13"/>
          <p:cNvSpPr>
            <a:spLocks noGrp="1"/>
          </p:cNvSpPr>
          <p:nvPr>
            <p:ph sz="half" idx="2"/>
          </p:nvPr>
        </p:nvSpPr>
        <p:spPr>
          <a:xfrm>
            <a:off x="2339975" y="1600200"/>
            <a:ext cx="6480175" cy="4525963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fi-FI" sz="2000" smtClean="0"/>
              <a:t>Mahdollistaa kysymysten esittämisen suosittelusovelluksissa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Vastaajiksi ovat Metropolian opiskelijat, jotka on koulutettu 24 Onlinen myynnin osaajiksi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Lisäksi vastaajina voivat toimia verkossa muut käyttäjät</a:t>
            </a:r>
          </a:p>
          <a:p>
            <a:pPr>
              <a:buClr>
                <a:schemeClr val="accent1"/>
              </a:buClr>
            </a:pPr>
            <a:r>
              <a:rPr lang="fi-FI" sz="2000" smtClean="0"/>
              <a:t>Uusi kysymys synnyttää viestin käyttäjille, jotka seuraavat</a:t>
            </a:r>
          </a:p>
          <a:p>
            <a:pPr lvl="1">
              <a:buClr>
                <a:schemeClr val="accent1"/>
              </a:buClr>
            </a:pPr>
            <a:r>
              <a:rPr lang="fi-FI" sz="1600" smtClean="0"/>
              <a:t>tuotetta</a:t>
            </a:r>
          </a:p>
          <a:p>
            <a:pPr lvl="1">
              <a:buClr>
                <a:schemeClr val="accent1"/>
              </a:buClr>
            </a:pPr>
            <a:r>
              <a:rPr lang="fi-FI" sz="1600" smtClean="0"/>
              <a:t>kysymyksen asiasanaa</a:t>
            </a:r>
          </a:p>
          <a:p>
            <a:pPr lvl="1">
              <a:buClr>
                <a:schemeClr val="accent1"/>
              </a:buClr>
            </a:pPr>
            <a:r>
              <a:rPr lang="fi-FI" sz="1600" smtClean="0"/>
              <a:t>verkkokaupan tiliä</a:t>
            </a:r>
          </a:p>
          <a:p>
            <a:pPr lvl="1">
              <a:buClr>
                <a:schemeClr val="accent1"/>
              </a:buClr>
            </a:pPr>
            <a:endParaRPr lang="fi-FI" sz="1600" smtClean="0"/>
          </a:p>
          <a:p>
            <a:pPr>
              <a:buClr>
                <a:schemeClr val="accent1"/>
              </a:buClr>
              <a:buFont typeface="Arial" charset="0"/>
              <a:buNone/>
            </a:pPr>
            <a:endParaRPr lang="en-US" sz="2000" smtClean="0"/>
          </a:p>
        </p:txBody>
      </p:sp>
      <p:grpSp>
        <p:nvGrpSpPr>
          <p:cNvPr id="22535" name="Group 16"/>
          <p:cNvGrpSpPr>
            <a:grpSpLocks/>
          </p:cNvGrpSpPr>
          <p:nvPr/>
        </p:nvGrpSpPr>
        <p:grpSpPr bwMode="auto">
          <a:xfrm>
            <a:off x="555625" y="1628775"/>
            <a:ext cx="1423988" cy="1843088"/>
            <a:chOff x="1419204" y="1628800"/>
            <a:chExt cx="1424604" cy="1842666"/>
          </a:xfrm>
        </p:grpSpPr>
        <p:sp>
          <p:nvSpPr>
            <p:cNvPr id="14" name="Rectangle 13"/>
            <p:cNvSpPr/>
            <p:nvPr/>
          </p:nvSpPr>
          <p:spPr>
            <a:xfrm>
              <a:off x="1473234" y="2548136"/>
              <a:ext cx="50526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?</a:t>
              </a:r>
              <a:endPara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38541" y="2404120"/>
              <a:ext cx="505267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?</a:t>
              </a:r>
              <a:endPara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419204" y="1628800"/>
              <a:ext cx="1376617" cy="15696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6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</a:rPr>
                <a:t>?</a:t>
              </a:r>
              <a:endParaRPr lang="en-US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endParaRPr>
            </a:p>
          </p:txBody>
        </p:sp>
      </p:grpSp>
      <p:pic>
        <p:nvPicPr>
          <p:cNvPr id="22536" name="Kuva 11" descr="Picture 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Kampanjatoiminnot 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24579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95288" y="1484313"/>
            <a:ext cx="8280400" cy="2665412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24 </a:t>
            </a:r>
            <a:r>
              <a:rPr lang="fi-FI" sz="2000" dirty="0" err="1" smtClean="0"/>
              <a:t>Onlinella</a:t>
            </a:r>
            <a:r>
              <a:rPr lang="fi-FI" sz="2000" dirty="0" smtClean="0"/>
              <a:t> on käytössään </a:t>
            </a:r>
            <a:r>
              <a:rPr lang="fi-FI" sz="2000" dirty="0" err="1" smtClean="0"/>
              <a:t>RunToShopin</a:t>
            </a:r>
            <a:r>
              <a:rPr lang="fi-FI" sz="2000" dirty="0" smtClean="0"/>
              <a:t> Kampanja-alusta, jossa voidaan levittää valittuja kampanjoita nettiin, kuten tietoa edullisista kylkiäisistä, jotka liittyvät kohderyhmään ja operaattoritoimintaan</a:t>
            </a:r>
          </a:p>
          <a:p>
            <a:pPr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Kilpailuseuranta tehdyistä suosituksista ja ostavista asiakkaista varmistaa, että käyttäjiä kiinnostaa suosittelu, referointi ja keskustelu</a:t>
            </a:r>
          </a:p>
          <a:p>
            <a:pPr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Kaikille ostajille lähetetään kiitoskirje mailissa, jossa pyydetään suositusta ja annetaan halutessa alennuskuponki, jonka voi lähettää </a:t>
            </a:r>
            <a:r>
              <a:rPr lang="fi-FI" sz="2000" dirty="0" err="1" smtClean="0"/>
              <a:t>kaverile</a:t>
            </a:r>
            <a:endParaRPr lang="fi-FI" sz="2000" dirty="0" smtClean="0"/>
          </a:p>
          <a:p>
            <a:pPr fontAlgn="auto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i-FI" sz="2000" dirty="0" smtClean="0"/>
              <a:t>Kaikki 24 </a:t>
            </a:r>
            <a:r>
              <a:rPr lang="fi-FI" sz="2000" dirty="0" err="1" smtClean="0"/>
              <a:t>Onlinen</a:t>
            </a:r>
            <a:r>
              <a:rPr lang="fi-FI" sz="2000" dirty="0" smtClean="0"/>
              <a:t> suosittelijat ja keskustelijat osallistuvat </a:t>
            </a:r>
            <a:r>
              <a:rPr lang="fi-FI" sz="2000" dirty="0" err="1" smtClean="0"/>
              <a:t>RunToShopin</a:t>
            </a:r>
            <a:r>
              <a:rPr lang="fi-FI" sz="2000" dirty="0" smtClean="0"/>
              <a:t> arvontoihin ja kisoihin, joista voidaan tiedottaa 24 </a:t>
            </a:r>
            <a:r>
              <a:rPr lang="fi-FI" sz="2000" dirty="0" err="1" smtClean="0"/>
              <a:t>Onlinein</a:t>
            </a:r>
            <a:r>
              <a:rPr lang="fi-FI" sz="2000" dirty="0" smtClean="0"/>
              <a:t> asiakkaille halutessa.</a:t>
            </a:r>
            <a:endParaRPr lang="en-US" sz="20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B0570-610F-4520-BCE6-449CD0BEADEB}" type="slidenum">
              <a:rPr lang="fi-FI"/>
              <a:pPr>
                <a:defRPr/>
              </a:pPr>
              <a:t>6</a:t>
            </a:fld>
            <a:endParaRPr lang="fi-FI"/>
          </a:p>
        </p:txBody>
      </p:sp>
      <p:pic>
        <p:nvPicPr>
          <p:cNvPr id="24583" name="Kuva 7" descr="Picture 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23963" y="5467350"/>
            <a:ext cx="6159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47863" y="4224338"/>
            <a:ext cx="706596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yöristetty suorakulmio 11"/>
          <p:cNvSpPr/>
          <p:nvPr/>
        </p:nvSpPr>
        <p:spPr>
          <a:xfrm>
            <a:off x="6011863" y="1341438"/>
            <a:ext cx="2952750" cy="2016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sp>
        <p:nvSpPr>
          <p:cNvPr id="26626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32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Kampanja </a:t>
            </a:r>
            <a:r>
              <a:rPr lang="fi-FI" sz="3200" b="1" dirty="0" err="1">
                <a:solidFill>
                  <a:srgbClr val="4F81BD"/>
                </a:solidFill>
                <a:latin typeface="+mj-lt"/>
                <a:cs typeface="Times New Roman" pitchFamily="-107" charset="0"/>
              </a:rPr>
              <a:t>Site</a:t>
            </a:r>
            <a:endParaRPr lang="fi-FI" sz="32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26628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1268413"/>
            <a:ext cx="5600700" cy="5119687"/>
          </a:xfrm>
        </p:spPr>
      </p:pic>
      <p:sp>
        <p:nvSpPr>
          <p:cNvPr id="10" name="Date Placeholder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CF6C8-CCF6-447F-BF2F-82AB58DED79E}" type="slidenum">
              <a:rPr lang="fi-FI"/>
              <a:pPr>
                <a:defRPr/>
              </a:pPr>
              <a:t>7</a:t>
            </a:fld>
            <a:endParaRPr lang="fi-FI"/>
          </a:p>
        </p:txBody>
      </p:sp>
      <p:sp>
        <p:nvSpPr>
          <p:cNvPr id="26632" name="Tekstikehys 8"/>
          <p:cNvSpPr txBox="1">
            <a:spLocks noChangeArrowheads="1"/>
          </p:cNvSpPr>
          <p:nvPr/>
        </p:nvSpPr>
        <p:spPr bwMode="auto">
          <a:xfrm>
            <a:off x="6011863" y="1557338"/>
            <a:ext cx="29527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>
                <a:solidFill>
                  <a:schemeClr val="bg1"/>
                </a:solidFill>
                <a:latin typeface="Calibri" pitchFamily="34" charset="0"/>
              </a:rPr>
              <a:t>Yritykselle luodaan kampanjasivusto joka sisältää suosittelut-widgetin ja Facebook social plugin –laajennukset (esimerkki RunToShopin toteutuksesta).</a:t>
            </a:r>
          </a:p>
        </p:txBody>
      </p:sp>
      <p:pic>
        <p:nvPicPr>
          <p:cNvPr id="26633" name="Kuva 12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3200" b="1" dirty="0" err="1">
                <a:solidFill>
                  <a:srgbClr val="4F81BD"/>
                </a:solidFill>
                <a:latin typeface="+mj-lt"/>
                <a:cs typeface="Times New Roman" pitchFamily="-107" charset="0"/>
              </a:rPr>
              <a:t>Facebook-kampanja</a:t>
            </a:r>
            <a:r>
              <a:rPr lang="fi-FI" sz="32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 esimerkki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28675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Sisällön paikkamerkki 22" descr="Konebox_fb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435600" y="2852738"/>
            <a:ext cx="1728788" cy="2232025"/>
          </a:xfrm>
        </p:spPr>
      </p:pic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1EFC3D-CBEA-453E-A959-51F136FF0C8B}" type="slidenum">
              <a:rPr lang="fi-FI"/>
              <a:pPr>
                <a:defRPr/>
              </a:pPr>
              <a:t>8</a:t>
            </a:fld>
            <a:endParaRPr lang="fi-FI"/>
          </a:p>
        </p:txBody>
      </p:sp>
      <p:grpSp>
        <p:nvGrpSpPr>
          <p:cNvPr id="28679" name="Ryhmä 16"/>
          <p:cNvGrpSpPr>
            <a:grpSpLocks/>
          </p:cNvGrpSpPr>
          <p:nvPr/>
        </p:nvGrpSpPr>
        <p:grpSpPr bwMode="auto">
          <a:xfrm>
            <a:off x="971550" y="1700213"/>
            <a:ext cx="4248150" cy="3786187"/>
            <a:chOff x="5436096" y="1340768"/>
            <a:chExt cx="3053138" cy="2088232"/>
          </a:xfrm>
        </p:grpSpPr>
        <p:sp>
          <p:nvSpPr>
            <p:cNvPr id="16" name="Pyöristetty suorakulmio 15"/>
            <p:cNvSpPr/>
            <p:nvPr/>
          </p:nvSpPr>
          <p:spPr>
            <a:xfrm>
              <a:off x="5436096" y="1412565"/>
              <a:ext cx="2448443" cy="20164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i-FI"/>
            </a:p>
          </p:txBody>
        </p:sp>
        <p:sp>
          <p:nvSpPr>
            <p:cNvPr id="28684" name="Tekstikehys 14"/>
            <p:cNvSpPr txBox="1">
              <a:spLocks noChangeArrowheads="1"/>
            </p:cNvSpPr>
            <p:nvPr/>
          </p:nvSpPr>
          <p:spPr bwMode="auto">
            <a:xfrm>
              <a:off x="5608914" y="1340768"/>
              <a:ext cx="2880320" cy="1884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fi-FI" b="1">
                <a:solidFill>
                  <a:schemeClr val="bg1"/>
                </a:solidFill>
                <a:latin typeface="Calibri" pitchFamily="34" charset="0"/>
              </a:endParaRPr>
            </a:p>
            <a:p>
              <a:r>
                <a:rPr lang="fi-FI" b="1">
                  <a:solidFill>
                    <a:schemeClr val="bg1"/>
                  </a:solidFill>
                  <a:latin typeface="Calibri" pitchFamily="34" charset="0"/>
                </a:rPr>
                <a:t>Erittäin kustannustehokas </a:t>
              </a:r>
            </a:p>
            <a:p>
              <a:r>
                <a:rPr lang="fi-FI" b="1">
                  <a:solidFill>
                    <a:schemeClr val="bg1"/>
                  </a:solidFill>
                  <a:latin typeface="Calibri" pitchFamily="34" charset="0"/>
                </a:rPr>
                <a:t>markkinointikanava halpa-</a:t>
              </a:r>
            </a:p>
            <a:p>
              <a:r>
                <a:rPr lang="fi-FI" b="1">
                  <a:solidFill>
                    <a:schemeClr val="bg1"/>
                  </a:solidFill>
                  <a:latin typeface="Calibri" pitchFamily="34" charset="0"/>
                </a:rPr>
                <a:t>tuotteelle,jota skaalataan </a:t>
              </a:r>
            </a:p>
            <a:p>
              <a:r>
                <a:rPr lang="fi-FI" b="1">
                  <a:solidFill>
                    <a:schemeClr val="bg1"/>
                  </a:solidFill>
                  <a:latin typeface="Calibri" pitchFamily="34" charset="0"/>
                </a:rPr>
                <a:t>tulosten mukaan</a:t>
              </a:r>
            </a:p>
            <a:p>
              <a:endParaRPr lang="fi-FI">
                <a:latin typeface="Calibri" pitchFamily="34" charset="0"/>
              </a:endParaRPr>
            </a:p>
            <a:p>
              <a:r>
                <a:rPr lang="fi-FI">
                  <a:solidFill>
                    <a:schemeClr val="bg1"/>
                  </a:solidFill>
                  <a:latin typeface="Calibri" pitchFamily="34" charset="0"/>
                </a:rPr>
                <a:t> 250€ panostuksella</a:t>
              </a:r>
            </a:p>
            <a:p>
              <a:r>
                <a:rPr lang="fi-FI">
                  <a:solidFill>
                    <a:schemeClr val="bg1"/>
                  </a:solidFill>
                  <a:latin typeface="Calibri" pitchFamily="34" charset="0"/>
                </a:rPr>
                <a:t> Yli 4 miljoonaa näyttöä</a:t>
              </a:r>
            </a:p>
            <a:p>
              <a:r>
                <a:rPr lang="fi-FI">
                  <a:solidFill>
                    <a:schemeClr val="bg1"/>
                  </a:solidFill>
                  <a:latin typeface="Calibri" pitchFamily="34" charset="0"/>
                </a:rPr>
                <a:t> Yli 500 klikkausta </a:t>
              </a:r>
            </a:p>
            <a:p>
              <a:endParaRPr lang="fi-FI">
                <a:solidFill>
                  <a:schemeClr val="bg1"/>
                </a:solidFill>
                <a:latin typeface="Calibri" pitchFamily="34" charset="0"/>
              </a:endParaRPr>
            </a:p>
            <a:p>
              <a:r>
                <a:rPr lang="fi-FI">
                  <a:solidFill>
                    <a:schemeClr val="bg1"/>
                  </a:solidFill>
                  <a:latin typeface="Calibri" pitchFamily="34" charset="0"/>
                </a:rPr>
                <a:t>Monipuoliset segmentointi mahdollisuudet</a:t>
              </a:r>
            </a:p>
          </p:txBody>
        </p:sp>
      </p:grpSp>
      <p:sp>
        <p:nvSpPr>
          <p:cNvPr id="12" name="Suorakulmio 11"/>
          <p:cNvSpPr/>
          <p:nvPr/>
        </p:nvSpPr>
        <p:spPr>
          <a:xfrm>
            <a:off x="5486400" y="3200400"/>
            <a:ext cx="1295400" cy="762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i-FI"/>
          </a:p>
        </p:txBody>
      </p:sp>
      <p:pic>
        <p:nvPicPr>
          <p:cNvPr id="28681" name="Kuva 10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37200" y="3151188"/>
            <a:ext cx="838200" cy="84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Kuva 12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Line 4"/>
          <p:cNvSpPr>
            <a:spLocks noChangeShapeType="1"/>
          </p:cNvSpPr>
          <p:nvPr/>
        </p:nvSpPr>
        <p:spPr bwMode="auto">
          <a:xfrm flipV="1">
            <a:off x="285750" y="1071563"/>
            <a:ext cx="8543925" cy="14287"/>
          </a:xfrm>
          <a:prstGeom prst="line">
            <a:avLst/>
          </a:prstGeom>
          <a:noFill/>
          <a:ln w="25400">
            <a:solidFill>
              <a:srgbClr val="4F81BD"/>
            </a:solidFill>
            <a:prstDash val="sysDot"/>
            <a:round/>
            <a:headEnd/>
            <a:tailEnd/>
          </a:ln>
        </p:spPr>
        <p:txBody>
          <a:bodyPr tIns="91440" bIns="91440"/>
          <a:lstStyle/>
          <a:p>
            <a:endParaRPr lang="fi-FI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357188" y="428625"/>
            <a:ext cx="842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4000" b="1" dirty="0">
                <a:solidFill>
                  <a:srgbClr val="4F81BD"/>
                </a:solidFill>
                <a:latin typeface="+mj-lt"/>
                <a:cs typeface="Times New Roman" pitchFamily="-107" charset="0"/>
              </a:rPr>
              <a:t>Starttikampanjat lokakuussa</a:t>
            </a:r>
            <a:endParaRPr lang="fi-FI" sz="4000" b="1" dirty="0">
              <a:latin typeface="+mj-lt"/>
              <a:cs typeface="Times New Roman" pitchFamily="-107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i-FI" sz="4000" b="1" dirty="0">
              <a:latin typeface="+mj-lt"/>
              <a:cs typeface="Arial" charset="0"/>
            </a:endParaRPr>
          </a:p>
        </p:txBody>
      </p:sp>
      <p:pic>
        <p:nvPicPr>
          <p:cNvPr id="30723" name="Placeholder" descr=":simple images:CB004826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285750"/>
            <a:ext cx="113823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Content Placeholder 8"/>
          <p:cNvSpPr>
            <a:spLocks noGrp="1"/>
          </p:cNvSpPr>
          <p:nvPr>
            <p:ph sz="half" idx="2"/>
          </p:nvPr>
        </p:nvSpPr>
        <p:spPr>
          <a:xfrm>
            <a:off x="415925" y="1268413"/>
            <a:ext cx="4176713" cy="4897437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fi-FI" sz="2000" smtClean="0"/>
              <a:t>Hopottajille tarjous ja kehotusviesti ostaa heti, yli 5 000 suosittelijaa</a:t>
            </a:r>
          </a:p>
          <a:p>
            <a:pPr>
              <a:buClr>
                <a:srgbClr val="0070C0"/>
              </a:buClr>
            </a:pPr>
            <a:r>
              <a:rPr lang="fi-FI" sz="2000" smtClean="0"/>
              <a:t>RunToShop-kantaan tarjous ja kehotusviestit ostamiseen, 3 kertaa,  50 000 kk/kävijää</a:t>
            </a:r>
          </a:p>
          <a:p>
            <a:pPr>
              <a:buClr>
                <a:srgbClr val="0070C0"/>
              </a:buClr>
            </a:pPr>
            <a:r>
              <a:rPr lang="fi-FI" sz="2000" smtClean="0"/>
              <a:t>Yhteistyökumppaneiden fanisivuille tarjous ja kehotusviestit, 2 kertaa. </a:t>
            </a:r>
            <a:br>
              <a:rPr lang="fi-FI" sz="2000" smtClean="0"/>
            </a:br>
            <a:r>
              <a:rPr lang="fi-FI" sz="2000" smtClean="0"/>
              <a:t>Noin 8 000 fania, ja määrä kasvaa päivittäin.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23.8.2010</a:t>
            </a:r>
            <a:endParaRPr lang="fi-FI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75F006-0E24-481E-916B-127AED56AEB5}" type="slidenum">
              <a:rPr lang="fi-FI"/>
              <a:pPr>
                <a:defRPr/>
              </a:pPr>
              <a:t>9</a:t>
            </a:fld>
            <a:endParaRPr lang="fi-FI"/>
          </a:p>
        </p:txBody>
      </p:sp>
      <p:pic>
        <p:nvPicPr>
          <p:cNvPr id="307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450" y="4191000"/>
            <a:ext cx="83375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Kuva 18" descr="Picture 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2613" y="254000"/>
            <a:ext cx="6111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416</Words>
  <Application>Microsoft Office PowerPoint</Application>
  <PresentationFormat>On-screen Show (4:3)</PresentationFormat>
  <Paragraphs>98</Paragraphs>
  <Slides>11</Slides>
  <Notes>11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Suunnittelumalli</vt:lpstr>
      </vt:variant>
      <vt:variant>
        <vt:i4>1</vt:i4>
      </vt:variant>
      <vt:variant>
        <vt:lpstr>Dian otsikot</vt:lpstr>
      </vt:variant>
      <vt:variant>
        <vt:i4>11</vt:i4>
      </vt:variant>
    </vt:vector>
  </HeadingPairs>
  <TitlesOfParts>
    <vt:vector size="15" baseType="lpstr">
      <vt:lpstr>Calibri</vt:lpstr>
      <vt:lpstr>Arial</vt:lpstr>
      <vt:lpstr>Times New Roman</vt:lpstr>
      <vt:lpstr>Office-teema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Tarjous</dc:title>
  <dc:creator>Heka</dc:creator>
  <cp:lastModifiedBy>METROPOLIA</cp:lastModifiedBy>
  <cp:revision>67</cp:revision>
  <dcterms:created xsi:type="dcterms:W3CDTF">2010-09-06T15:33:58Z</dcterms:created>
  <dcterms:modified xsi:type="dcterms:W3CDTF">2010-09-09T12:27:49Z</dcterms:modified>
</cp:coreProperties>
</file>