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1"/>
  </p:sldMasterIdLst>
  <p:notesMasterIdLst>
    <p:notesMasterId r:id="rId18"/>
  </p:notesMasterIdLst>
  <p:sldIdLst>
    <p:sldId id="264" r:id="rId2"/>
    <p:sldId id="274" r:id="rId3"/>
    <p:sldId id="285" r:id="rId4"/>
    <p:sldId id="273" r:id="rId5"/>
    <p:sldId id="279" r:id="rId6"/>
    <p:sldId id="263" r:id="rId7"/>
    <p:sldId id="265" r:id="rId8"/>
    <p:sldId id="280" r:id="rId9"/>
    <p:sldId id="269" r:id="rId10"/>
    <p:sldId id="281" r:id="rId11"/>
    <p:sldId id="275" r:id="rId12"/>
    <p:sldId id="282" r:id="rId13"/>
    <p:sldId id="276" r:id="rId14"/>
    <p:sldId id="270" r:id="rId15"/>
    <p:sldId id="284" r:id="rId16"/>
    <p:sldId id="271" r:id="rId1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14595-8088-44D4-BFF7-A24C5B8E4D90}" type="datetimeFigureOut">
              <a:rPr lang="fi-FI" smtClean="0"/>
              <a:pPr/>
              <a:t>8.9.2010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927BF3-137A-4293-A094-336566949FC6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31EBC4-62A5-41BD-83DD-F5A809564472}" type="slidenum">
              <a:rPr lang="fi-FI" smtClean="0"/>
              <a:pPr/>
              <a:t>1</a:t>
            </a:fld>
            <a:endParaRPr lang="fi-FI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31EBC4-62A5-41BD-83DD-F5A809564472}" type="slidenum">
              <a:rPr lang="fi-FI" smtClean="0"/>
              <a:pPr/>
              <a:t>10</a:t>
            </a:fld>
            <a:endParaRPr lang="fi-FI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31EBC4-62A5-41BD-83DD-F5A809564472}" type="slidenum">
              <a:rPr lang="fi-FI" smtClean="0"/>
              <a:pPr/>
              <a:t>11</a:t>
            </a:fld>
            <a:endParaRPr lang="fi-FI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31EBC4-62A5-41BD-83DD-F5A809564472}" type="slidenum">
              <a:rPr lang="fi-FI" smtClean="0"/>
              <a:pPr/>
              <a:t>12</a:t>
            </a:fld>
            <a:endParaRPr lang="fi-FI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31EBC4-62A5-41BD-83DD-F5A809564472}" type="slidenum">
              <a:rPr lang="fi-FI" smtClean="0"/>
              <a:pPr/>
              <a:t>13</a:t>
            </a:fld>
            <a:endParaRPr lang="fi-FI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31EBC4-62A5-41BD-83DD-F5A809564472}" type="slidenum">
              <a:rPr lang="fi-FI" smtClean="0"/>
              <a:pPr/>
              <a:t>14</a:t>
            </a:fld>
            <a:endParaRPr lang="fi-FI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31EBC4-62A5-41BD-83DD-F5A809564472}" type="slidenum">
              <a:rPr lang="fi-FI" smtClean="0"/>
              <a:pPr/>
              <a:t>15</a:t>
            </a:fld>
            <a:endParaRPr lang="fi-FI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31EBC4-62A5-41BD-83DD-F5A809564472}" type="slidenum">
              <a:rPr lang="fi-FI" smtClean="0"/>
              <a:pPr/>
              <a:t>16</a:t>
            </a:fld>
            <a:endParaRPr lang="fi-FI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31EBC4-62A5-41BD-83DD-F5A809564472}" type="slidenum">
              <a:rPr lang="fi-FI" smtClean="0"/>
              <a:pPr/>
              <a:t>2</a:t>
            </a:fld>
            <a:endParaRPr lang="fi-FI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31EBC4-62A5-41BD-83DD-F5A809564472}" type="slidenum">
              <a:rPr lang="fi-FI" smtClean="0"/>
              <a:pPr/>
              <a:t>3</a:t>
            </a:fld>
            <a:endParaRPr lang="fi-FI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31EBC4-62A5-41BD-83DD-F5A809564472}" type="slidenum">
              <a:rPr lang="fi-FI" smtClean="0"/>
              <a:pPr/>
              <a:t>4</a:t>
            </a:fld>
            <a:endParaRPr lang="fi-FI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31EBC4-62A5-41BD-83DD-F5A809564472}" type="slidenum">
              <a:rPr lang="fi-FI" smtClean="0"/>
              <a:pPr/>
              <a:t>5</a:t>
            </a:fld>
            <a:endParaRPr lang="fi-FI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31EBC4-62A5-41BD-83DD-F5A809564472}" type="slidenum">
              <a:rPr lang="fi-FI" smtClean="0"/>
              <a:pPr/>
              <a:t>6</a:t>
            </a:fld>
            <a:endParaRPr lang="fi-FI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31EBC4-62A5-41BD-83DD-F5A809564472}" type="slidenum">
              <a:rPr lang="fi-FI" smtClean="0"/>
              <a:pPr/>
              <a:t>7</a:t>
            </a:fld>
            <a:endParaRPr lang="fi-FI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31EBC4-62A5-41BD-83DD-F5A809564472}" type="slidenum">
              <a:rPr lang="fi-FI" smtClean="0"/>
              <a:pPr/>
              <a:t>8</a:t>
            </a:fld>
            <a:endParaRPr lang="fi-FI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31EBC4-62A5-41BD-83DD-F5A809564472}" type="slidenum">
              <a:rPr lang="fi-FI" smtClean="0"/>
              <a:pPr/>
              <a:t>9</a:t>
            </a:fld>
            <a:endParaRPr lang="fi-F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18.8.2010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Auto Jalonen Oy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18.8.2010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Auto Jalonen Oy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18.8.2010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Auto Jalonen Oy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18.8.2010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Auto Jalonen Oy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18.8.2010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Auto Jalonen Oy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18.8.2010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Auto Jalonen Oy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18.8.2010</a:t>
            </a:r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Auto Jalonen Oy</a:t>
            </a:r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18.8.2010</a:t>
            </a:r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Auto Jalonen Oy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18.8.2010</a:t>
            </a:r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Auto Jalonen Oy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18.8.2010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Auto Jalonen Oy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18.8.2010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Auto Jalonen Oy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18.8.2010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dirty="0" err="1" smtClean="0"/>
              <a:t>RunToShop</a:t>
            </a:r>
            <a:r>
              <a:rPr lang="fi-FI" dirty="0" smtClean="0"/>
              <a:t> Oy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B30F2-F637-4680-9E12-28DBA3D774F2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5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Relationship Id="rId5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5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5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en-US" dirty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sz="4000" b="1" dirty="0" smtClean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Palvelukonsepti</a:t>
            </a:r>
            <a:endParaRPr lang="fi-FI" sz="3200" b="1" dirty="0" smtClean="0">
              <a:latin typeface="+mj-lt"/>
              <a:cs typeface="Times New Roman" pitchFamily="-107" charset="0"/>
            </a:endParaRPr>
          </a:p>
          <a:p>
            <a:endParaRPr lang="fi-FI" dirty="0">
              <a:latin typeface="+mj-lt"/>
              <a:cs typeface="Arial" charset="0"/>
            </a:endParaRPr>
          </a:p>
        </p:txBody>
      </p:sp>
      <p:pic>
        <p:nvPicPr>
          <p:cNvPr id="10" name="Placeholder" descr=":simple images:CB004826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218307"/>
            <a:ext cx="3414713" cy="2498725"/>
          </a:xfrm>
          <a:prstGeom prst="rect">
            <a:avLst/>
          </a:prstGeom>
          <a:noFill/>
        </p:spPr>
      </p:pic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28625" y="3861048"/>
            <a:ext cx="8410575" cy="2539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b="1" dirty="0" err="1" smtClean="0">
                <a:solidFill>
                  <a:schemeClr val="accent1"/>
                </a:solidFill>
                <a:latin typeface="Calibri" pitchFamily="-107" charset="0"/>
              </a:rPr>
              <a:t>RunToShop</a:t>
            </a:r>
            <a:r>
              <a:rPr lang="fi-FI" b="1" dirty="0" smtClean="0">
                <a:solidFill>
                  <a:schemeClr val="accent1"/>
                </a:solidFill>
                <a:latin typeface="Calibri" pitchFamily="-107" charset="0"/>
              </a:rPr>
              <a:t> on 2007 perustettu digitaalisen markkinoinnin ja sosiaalisen median toimisto, joka tarjoaa kokonaisvaltaisia verkkomarkkinointiratkaisuja myynnin kasvattamiseen, uusasiakashankintaan sekä imagon hallintaan eri kokoisille verkkokaupoille ja -sivustoille.</a:t>
            </a:r>
          </a:p>
          <a:p>
            <a:endParaRPr lang="fi-FI" b="1" dirty="0" smtClean="0">
              <a:solidFill>
                <a:schemeClr val="accent1"/>
              </a:solidFill>
              <a:latin typeface="Calibri" pitchFamily="-107" charset="0"/>
            </a:endParaRPr>
          </a:p>
          <a:p>
            <a:r>
              <a:rPr lang="fi-FI" b="1" dirty="0" err="1" smtClean="0">
                <a:solidFill>
                  <a:schemeClr val="accent1"/>
                </a:solidFill>
                <a:latin typeface="Calibri" pitchFamily="-107" charset="0"/>
              </a:rPr>
              <a:t>RunToShopin</a:t>
            </a:r>
            <a:r>
              <a:rPr lang="fi-FI" b="1" dirty="0" smtClean="0">
                <a:solidFill>
                  <a:schemeClr val="accent1"/>
                </a:solidFill>
                <a:latin typeface="Calibri" pitchFamily="-107" charset="0"/>
              </a:rPr>
              <a:t> ydintuote on verkkosuosittelupalvelu, joka jalostaa positiiviset kulutuskokemukset sekä verkossa käytävän suusanallisen viestinnän tehokkaaksi markkinointikeinoksi asiakasyrityksille.</a:t>
            </a:r>
            <a:endParaRPr lang="fi-FI" dirty="0">
              <a:solidFill>
                <a:schemeClr val="accent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en-US" dirty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sz="4000" b="1" dirty="0" smtClean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Sosiaalisen median strategiat</a:t>
            </a:r>
            <a:endParaRPr lang="fi-FI" sz="4000" b="1" dirty="0" smtClean="0">
              <a:latin typeface="+mj-lt"/>
              <a:cs typeface="Times New Roman" pitchFamily="-107" charset="0"/>
            </a:endParaRPr>
          </a:p>
          <a:p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4102" name="Placeholder" descr=":simple images:CB004826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23.8.2010</a:t>
            </a:r>
            <a:endParaRPr lang="fi-FI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10</a:t>
            </a:fld>
            <a:endParaRPr lang="fi-FI"/>
          </a:p>
        </p:txBody>
      </p:sp>
      <p:sp>
        <p:nvSpPr>
          <p:cNvPr id="11" name="Content Placeholder 13"/>
          <p:cNvSpPr>
            <a:spLocks noGrp="1"/>
          </p:cNvSpPr>
          <p:nvPr>
            <p:ph sz="half" idx="2"/>
          </p:nvPr>
        </p:nvSpPr>
        <p:spPr>
          <a:xfrm>
            <a:off x="1672680" y="1524000"/>
            <a:ext cx="6480720" cy="4953000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</a:pPr>
            <a:r>
              <a:rPr lang="fi-FI" sz="2000" dirty="0" smtClean="0"/>
              <a:t>Verkkokauppasovelluksen lisäksi asiakkaalle rakennetaan kokonaisvaltainen sosiaalinen verkkokauppa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Yrityksen lähtökohtien evaluointi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Asiakas- ja kilpailija-analyysit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Sosiaalisen median työkalujen käyttöönotto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Markkinointikanavien valitseminen ja aktivoiminen</a:t>
            </a:r>
          </a:p>
          <a:p>
            <a:pPr>
              <a:buClr>
                <a:schemeClr val="accent1"/>
              </a:buClr>
            </a:pPr>
            <a:r>
              <a:rPr lang="fi-FI" sz="2000" dirty="0" err="1" smtClean="0"/>
              <a:t>Digibrändistrategia</a:t>
            </a:r>
            <a:endParaRPr lang="fi-FI" sz="2000" dirty="0" smtClean="0"/>
          </a:p>
          <a:p>
            <a:pPr>
              <a:buClr>
                <a:schemeClr val="accent1"/>
              </a:buClr>
            </a:pPr>
            <a:r>
              <a:rPr lang="fi-FI" sz="2000" dirty="0" err="1" smtClean="0"/>
              <a:t>Viraalikampanjat</a:t>
            </a:r>
            <a:r>
              <a:rPr lang="fi-FI" sz="2000" dirty="0" smtClean="0"/>
              <a:t> verkossa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Digitaalinen PR</a:t>
            </a:r>
          </a:p>
          <a:p>
            <a:pPr>
              <a:buClr>
                <a:schemeClr val="accent1"/>
              </a:buClr>
              <a:buNone/>
            </a:pPr>
            <a:endParaRPr lang="en-US" sz="2000" dirty="0"/>
          </a:p>
        </p:txBody>
      </p:sp>
      <p:grpSp>
        <p:nvGrpSpPr>
          <p:cNvPr id="2" name="Group 16"/>
          <p:cNvGrpSpPr/>
          <p:nvPr/>
        </p:nvGrpSpPr>
        <p:grpSpPr>
          <a:xfrm>
            <a:off x="152400" y="1662534"/>
            <a:ext cx="1424604" cy="1842666"/>
            <a:chOff x="1419204" y="1628800"/>
            <a:chExt cx="1424604" cy="1842666"/>
          </a:xfrm>
        </p:grpSpPr>
        <p:sp>
          <p:nvSpPr>
            <p:cNvPr id="14" name="Rectangle 13"/>
            <p:cNvSpPr/>
            <p:nvPr/>
          </p:nvSpPr>
          <p:spPr>
            <a:xfrm>
              <a:off x="1473234" y="2548136"/>
              <a:ext cx="50526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338541" y="2404120"/>
              <a:ext cx="50526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419204" y="1628800"/>
              <a:ext cx="1376617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96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en-US" sz="9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en-US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sz="4000" b="1" dirty="0" smtClean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Verkkokampanjat</a:t>
            </a:r>
            <a:endParaRPr lang="fi-FI" sz="4000" b="1" dirty="0" smtClean="0">
              <a:latin typeface="+mj-lt"/>
              <a:cs typeface="Times New Roman" pitchFamily="-107" charset="0"/>
            </a:endParaRPr>
          </a:p>
          <a:p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4102" name="Placeholder" descr=":simple images:CB004826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268760"/>
            <a:ext cx="5599934" cy="5118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23.8.2010</a:t>
            </a:r>
            <a:endParaRPr lang="fi-FI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11</a:t>
            </a:fld>
            <a:endParaRPr lang="fi-FI"/>
          </a:p>
        </p:txBody>
      </p:sp>
      <p:sp>
        <p:nvSpPr>
          <p:cNvPr id="18" name="Sisällön paikkamerkki 6"/>
          <p:cNvSpPr>
            <a:spLocks noGrp="1"/>
          </p:cNvSpPr>
          <p:nvPr>
            <p:ph sz="quarter" idx="4294967295"/>
          </p:nvPr>
        </p:nvSpPr>
        <p:spPr>
          <a:xfrm>
            <a:off x="5791200" y="3276600"/>
            <a:ext cx="3200400" cy="27432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innerShdw blurRad="63500" dist="50800" dir="10800000">
              <a:srgbClr val="000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fi-FI" sz="1800" dirty="0" err="1" smtClean="0">
                <a:solidFill>
                  <a:schemeClr val="bg1"/>
                </a:solidFill>
              </a:rPr>
              <a:t>RunToShopin</a:t>
            </a:r>
            <a:r>
              <a:rPr lang="fi-FI" sz="1800" dirty="0" smtClean="0">
                <a:solidFill>
                  <a:schemeClr val="bg1"/>
                </a:solidFill>
              </a:rPr>
              <a:t> palvelimelle luodaan kampanjasivusto, joka sisältää verkkokauppasovelluksen ja </a:t>
            </a:r>
            <a:r>
              <a:rPr lang="fi-FI" sz="1800" dirty="0" err="1" smtClean="0">
                <a:solidFill>
                  <a:schemeClr val="bg1"/>
                </a:solidFill>
              </a:rPr>
              <a:t>Facebook</a:t>
            </a:r>
            <a:r>
              <a:rPr lang="fi-FI" sz="1800" dirty="0" smtClean="0">
                <a:solidFill>
                  <a:schemeClr val="bg1"/>
                </a:solidFill>
              </a:rPr>
              <a:t> social </a:t>
            </a:r>
            <a:r>
              <a:rPr lang="fi-FI" sz="1800" dirty="0" err="1" smtClean="0">
                <a:solidFill>
                  <a:schemeClr val="bg1"/>
                </a:solidFill>
              </a:rPr>
              <a:t>plugin</a:t>
            </a:r>
            <a:r>
              <a:rPr lang="fi-FI" sz="1800" dirty="0" smtClean="0">
                <a:solidFill>
                  <a:schemeClr val="bg1"/>
                </a:solidFill>
              </a:rPr>
              <a:t> -laajennukset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en-US" dirty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sz="4000" b="1" dirty="0" smtClean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Verkkokampanjat</a:t>
            </a:r>
            <a:endParaRPr lang="fi-FI" sz="4000" b="1" dirty="0" smtClean="0">
              <a:latin typeface="+mj-lt"/>
              <a:cs typeface="Times New Roman" pitchFamily="-107" charset="0"/>
            </a:endParaRPr>
          </a:p>
          <a:p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4102" name="Placeholder" descr=":simple images:CB004826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23.8.2010</a:t>
            </a:r>
            <a:endParaRPr lang="fi-FI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12</a:t>
            </a:fld>
            <a:endParaRPr lang="fi-FI"/>
          </a:p>
        </p:txBody>
      </p:sp>
      <p:sp>
        <p:nvSpPr>
          <p:cNvPr id="11" name="Content Placeholder 13"/>
          <p:cNvSpPr>
            <a:spLocks noGrp="1"/>
          </p:cNvSpPr>
          <p:nvPr>
            <p:ph sz="half" idx="2"/>
          </p:nvPr>
        </p:nvSpPr>
        <p:spPr>
          <a:xfrm>
            <a:off x="1672680" y="1524000"/>
            <a:ext cx="6480720" cy="4953000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</a:pPr>
            <a:r>
              <a:rPr lang="fi-FI" sz="2000" dirty="0" smtClean="0"/>
              <a:t>Suosittelukampanjat ja kampanjasivustot, joissa suosittelua ohjataan </a:t>
            </a:r>
            <a:r>
              <a:rPr lang="fi-FI" sz="2000" dirty="0" err="1" smtClean="0"/>
              <a:t>RunToShopin</a:t>
            </a:r>
            <a:r>
              <a:rPr lang="fi-FI" sz="2000" dirty="0" smtClean="0"/>
              <a:t> toimesta</a:t>
            </a:r>
          </a:p>
          <a:p>
            <a:pPr>
              <a:buClr>
                <a:srgbClr val="0070C0"/>
              </a:buClr>
            </a:pPr>
            <a:r>
              <a:rPr lang="fi-FI" sz="2000" dirty="0" smtClean="0"/>
              <a:t>Suosituksia levitetään ohjatusti </a:t>
            </a:r>
            <a:r>
              <a:rPr lang="fi-FI" sz="2000" dirty="0" smtClean="0"/>
              <a:t>verkkoyhteisöihin</a:t>
            </a:r>
          </a:p>
          <a:p>
            <a:pPr>
              <a:buClr>
                <a:srgbClr val="0070C0"/>
              </a:buClr>
            </a:pPr>
            <a:r>
              <a:rPr lang="fi-FI" sz="2000" dirty="0" smtClean="0"/>
              <a:t>Monikanavainen verkkoviestintä</a:t>
            </a:r>
            <a:endParaRPr lang="fi-FI" sz="2000" dirty="0" smtClean="0"/>
          </a:p>
          <a:p>
            <a:pPr>
              <a:buClr>
                <a:srgbClr val="0070C0"/>
              </a:buClr>
            </a:pPr>
            <a:r>
              <a:rPr lang="fi-FI" sz="2000" dirty="0" smtClean="0"/>
              <a:t>Kilpailuseuranta tehdyistä suosituksista ja ostavista asiakkaista</a:t>
            </a:r>
          </a:p>
          <a:p>
            <a:pPr>
              <a:buClr>
                <a:srgbClr val="0070C0"/>
              </a:buClr>
            </a:pPr>
            <a:r>
              <a:rPr lang="fi-FI" sz="2000" dirty="0" smtClean="0"/>
              <a:t>Suosittelumalli, jossa pyydetään suositusta ja annetaan halutessa alennusta uudesta ostosta</a:t>
            </a:r>
          </a:p>
          <a:p>
            <a:pPr>
              <a:buClr>
                <a:srgbClr val="0070C0"/>
              </a:buClr>
            </a:pPr>
            <a:r>
              <a:rPr lang="fi-FI" sz="2000" dirty="0" smtClean="0"/>
              <a:t>Osallistuminen </a:t>
            </a:r>
            <a:r>
              <a:rPr lang="fi-FI" sz="2000" dirty="0" err="1" smtClean="0"/>
              <a:t>Runin</a:t>
            </a:r>
            <a:r>
              <a:rPr lang="fi-FI" sz="2000" dirty="0" smtClean="0"/>
              <a:t> arvontoihin ja kisoihin, joista voidaan tiedottaa asiakkaille halutessa</a:t>
            </a:r>
          </a:p>
          <a:p>
            <a:pPr>
              <a:buClr>
                <a:srgbClr val="0070C0"/>
              </a:buClr>
            </a:pPr>
            <a:r>
              <a:rPr lang="fi-FI" sz="2000" dirty="0" err="1" smtClean="0"/>
              <a:t>Mikroblogit</a:t>
            </a:r>
            <a:r>
              <a:rPr lang="fi-FI" sz="2000" dirty="0" smtClean="0"/>
              <a:t> sisällöntuotantoineen osaksi asiakkaan </a:t>
            </a:r>
            <a:r>
              <a:rPr lang="fi-FI" sz="2000" dirty="0" smtClean="0"/>
              <a:t>verkkopalvelua</a:t>
            </a:r>
          </a:p>
          <a:p>
            <a:pPr>
              <a:buClr>
                <a:srgbClr val="0070C0"/>
              </a:buClr>
            </a:pPr>
            <a:r>
              <a:rPr lang="fi-FI" sz="2000" dirty="0" smtClean="0"/>
              <a:t>Verkkoapplikaatioiden kehitys</a:t>
            </a:r>
            <a:endParaRPr lang="en-US" sz="2000" dirty="0" smtClean="0"/>
          </a:p>
          <a:p>
            <a:pPr>
              <a:buClr>
                <a:schemeClr val="accent1"/>
              </a:buClr>
            </a:pPr>
            <a:endParaRPr lang="fi-FI" sz="2000" dirty="0" smtClean="0"/>
          </a:p>
          <a:p>
            <a:pPr>
              <a:buClr>
                <a:schemeClr val="accent1"/>
              </a:buClr>
              <a:buNone/>
            </a:pPr>
            <a:endParaRPr lang="en-US" sz="2000" dirty="0"/>
          </a:p>
        </p:txBody>
      </p:sp>
      <p:grpSp>
        <p:nvGrpSpPr>
          <p:cNvPr id="2" name="Group 16"/>
          <p:cNvGrpSpPr/>
          <p:nvPr/>
        </p:nvGrpSpPr>
        <p:grpSpPr>
          <a:xfrm>
            <a:off x="152400" y="1662534"/>
            <a:ext cx="1424604" cy="1842666"/>
            <a:chOff x="1419204" y="1628800"/>
            <a:chExt cx="1424604" cy="1842666"/>
          </a:xfrm>
        </p:grpSpPr>
        <p:sp>
          <p:nvSpPr>
            <p:cNvPr id="14" name="Rectangle 13"/>
            <p:cNvSpPr/>
            <p:nvPr/>
          </p:nvSpPr>
          <p:spPr>
            <a:xfrm>
              <a:off x="1473234" y="2548136"/>
              <a:ext cx="50526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338541" y="2404120"/>
              <a:ext cx="50526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419204" y="1628800"/>
              <a:ext cx="1376617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96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en-US" sz="9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en-US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sz="4000" b="1" dirty="0" err="1" smtClean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Facebook-kampanjat</a:t>
            </a:r>
            <a:endParaRPr lang="fi-FI" sz="4000" b="1" dirty="0" smtClean="0">
              <a:latin typeface="+mj-lt"/>
              <a:cs typeface="Times New Roman" pitchFamily="-107" charset="0"/>
            </a:endParaRPr>
          </a:p>
          <a:p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4102" name="Placeholder" descr=":simple images:CB004826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23.8.2010</a:t>
            </a:r>
            <a:endParaRPr lang="fi-FI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13</a:t>
            </a:fld>
            <a:endParaRPr lang="fi-FI"/>
          </a:p>
        </p:txBody>
      </p:sp>
      <p:sp>
        <p:nvSpPr>
          <p:cNvPr id="12" name="Sisällön paikkamerkki 6"/>
          <p:cNvSpPr txBox="1">
            <a:spLocks/>
          </p:cNvSpPr>
          <p:nvPr/>
        </p:nvSpPr>
        <p:spPr>
          <a:xfrm>
            <a:off x="3429000" y="2667000"/>
            <a:ext cx="4191000" cy="32004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innerShdw blurRad="63500" dist="50800" dir="10800000">
              <a:srgbClr val="000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i-FI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Kohdennettu</a:t>
            </a:r>
            <a:r>
              <a:rPr kumimoji="0" lang="fi-FI" sz="1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ja kustannustehokas</a:t>
            </a:r>
            <a:endParaRPr kumimoji="0" lang="fi-FI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i-FI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250€</a:t>
            </a:r>
            <a:r>
              <a:rPr kumimoji="0" lang="fi-FI" sz="1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panostuksella yli 4 miljoonaa näyttö ja yli 500 klikkausta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i-FI" baseline="0" dirty="0" smtClean="0">
                <a:solidFill>
                  <a:schemeClr val="bg1"/>
                </a:solidFill>
              </a:rPr>
              <a:t>Monipuoliset</a:t>
            </a:r>
            <a:r>
              <a:rPr lang="fi-FI" dirty="0" smtClean="0">
                <a:solidFill>
                  <a:schemeClr val="bg1"/>
                </a:solidFill>
              </a:rPr>
              <a:t> segmentointimahdollisuudet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i-FI" dirty="0" err="1" smtClean="0">
                <a:solidFill>
                  <a:schemeClr val="bg1"/>
                </a:solidFill>
              </a:rPr>
              <a:t>Facebookin</a:t>
            </a:r>
            <a:r>
              <a:rPr lang="fi-FI" dirty="0" smtClean="0">
                <a:solidFill>
                  <a:schemeClr val="bg1"/>
                </a:solidFill>
              </a:rPr>
              <a:t> social </a:t>
            </a:r>
            <a:r>
              <a:rPr lang="fi-FI" dirty="0" err="1" smtClean="0">
                <a:solidFill>
                  <a:schemeClr val="bg1"/>
                </a:solidFill>
              </a:rPr>
              <a:t>pluginien</a:t>
            </a:r>
            <a:r>
              <a:rPr lang="fi-FI" dirty="0" smtClean="0">
                <a:solidFill>
                  <a:schemeClr val="bg1"/>
                </a:solidFill>
              </a:rPr>
              <a:t> integrointi kohdesivustolle</a:t>
            </a:r>
            <a:endParaRPr kumimoji="0" lang="fi-FI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Sisällön paikkamerkki 17" descr="Picture 2.png"/>
          <p:cNvPicPr>
            <a:picLocks noChangeAspect="1"/>
          </p:cNvPicPr>
          <p:nvPr/>
        </p:nvPicPr>
        <p:blipFill>
          <a:blip r:embed="rId4"/>
          <a:srcRect l="-21385" r="-21385"/>
          <a:stretch>
            <a:fillRect/>
          </a:stretch>
        </p:blipFill>
        <p:spPr>
          <a:xfrm>
            <a:off x="1219200" y="2667000"/>
            <a:ext cx="1981200" cy="2220284"/>
          </a:xfrm>
          <a:prstGeom prst="rect">
            <a:avLst/>
          </a:prstGeom>
        </p:spPr>
      </p:pic>
      <p:pic>
        <p:nvPicPr>
          <p:cNvPr id="14" name="Kuva 13" descr="Picture 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200" y="2362244"/>
            <a:ext cx="1371400" cy="3047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en-US" dirty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sz="4000" b="1" dirty="0" smtClean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Starttikampanjat</a:t>
            </a:r>
            <a:endParaRPr lang="fi-FI" sz="4000" b="1" dirty="0" smtClean="0">
              <a:latin typeface="+mj-lt"/>
              <a:cs typeface="Times New Roman" pitchFamily="-107" charset="0"/>
            </a:endParaRPr>
          </a:p>
          <a:p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4102" name="Placeholder" descr=":simple images:CB004826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95536" y="1484784"/>
            <a:ext cx="4176464" cy="4896544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fi-FI" sz="2000" dirty="0" smtClean="0"/>
              <a:t>Hopottajille tarjous ja kehotusviesti ostaa, yli 5 000 suosittelijaa</a:t>
            </a:r>
          </a:p>
          <a:p>
            <a:pPr>
              <a:buClr>
                <a:srgbClr val="0070C0"/>
              </a:buClr>
            </a:pPr>
            <a:r>
              <a:rPr lang="fi-FI" sz="2000" dirty="0" smtClean="0"/>
              <a:t>Runilaisille tarjous ja kehotusviestit ostaa, 3 kertaa</a:t>
            </a:r>
          </a:p>
          <a:p>
            <a:pPr>
              <a:buClr>
                <a:srgbClr val="0070C0"/>
              </a:buClr>
            </a:pPr>
            <a:r>
              <a:rPr lang="fi-FI" sz="2000" dirty="0" smtClean="0"/>
              <a:t>Yhteistyökumppaneiden fanisivuille tarjous ja kehotusviestit, 2 kertaa. </a:t>
            </a:r>
            <a:br>
              <a:rPr lang="fi-FI" sz="2000" dirty="0" smtClean="0"/>
            </a:br>
            <a:r>
              <a:rPr lang="fi-FI" sz="2000" dirty="0" smtClean="0"/>
              <a:t>Noin 8 000 fania, ja määrä kasvaa päivittäin.</a:t>
            </a:r>
          </a:p>
          <a:p>
            <a:pPr>
              <a:buClr>
                <a:srgbClr val="0070C0"/>
              </a:buClr>
            </a:pPr>
            <a:r>
              <a:rPr lang="fi-FI" sz="2000" dirty="0" smtClean="0"/>
              <a:t>Promootiot</a:t>
            </a: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23.8.2010</a:t>
            </a:r>
            <a:endParaRPr lang="fi-FI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14</a:t>
            </a:fld>
            <a:endParaRPr lang="fi-FI"/>
          </a:p>
        </p:txBody>
      </p:sp>
      <p:pic>
        <p:nvPicPr>
          <p:cNvPr id="19" name="Kuva 18" descr="cr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2590800"/>
            <a:ext cx="2895600" cy="3254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en-US" dirty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sz="4000" b="1" dirty="0" smtClean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Lisäpalvelut</a:t>
            </a:r>
            <a:endParaRPr lang="fi-FI" sz="4000" b="1" dirty="0" smtClean="0">
              <a:latin typeface="+mj-lt"/>
              <a:cs typeface="Times New Roman" pitchFamily="-107" charset="0"/>
            </a:endParaRPr>
          </a:p>
          <a:p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4102" name="Placeholder" descr=":simple images:CB004826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95536" y="1484784"/>
            <a:ext cx="4176464" cy="4896544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</a:pPr>
            <a:r>
              <a:rPr lang="fi-FI" sz="2000" dirty="0" smtClean="0"/>
              <a:t>Verkkotoimijoiden luottoluokitus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Luotettavuussertifikaatit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Referenssimarkkinointi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Opiskelijayhteistyö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Hakukoneoptimointi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Suositteluyhteisön luotsaus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Mainonta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Konsultointi</a:t>
            </a: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23.8.2010</a:t>
            </a:r>
            <a:endParaRPr lang="fi-FI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15</a:t>
            </a:fld>
            <a:endParaRPr lang="fi-FI"/>
          </a:p>
        </p:txBody>
      </p:sp>
      <p:pic>
        <p:nvPicPr>
          <p:cNvPr id="19" name="Kuva 18" descr="cr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4267200"/>
            <a:ext cx="2547259" cy="9906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alpha val="75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Kuva 10" descr="Picture 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0605" y="1905000"/>
            <a:ext cx="4071395" cy="1600200"/>
          </a:xfrm>
          <a:prstGeom prst="rect">
            <a:avLst/>
          </a:prstGeom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28625" y="5461248"/>
            <a:ext cx="8410575" cy="1244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b="1" dirty="0" smtClean="0">
                <a:solidFill>
                  <a:schemeClr val="accent1"/>
                </a:solidFill>
                <a:latin typeface="Calibri" pitchFamily="-107" charset="0"/>
              </a:rPr>
              <a:t>Luotettavuussertifikaatit viestivät verkkosivuston luotettavuudesta ja asioinnin turvallisuudesta. Luotettavuusluokitukset toimitetaan maailmanlaajuisen Web of </a:t>
            </a:r>
            <a:r>
              <a:rPr lang="fi-FI" b="1" dirty="0" err="1" smtClean="0">
                <a:solidFill>
                  <a:schemeClr val="accent1"/>
                </a:solidFill>
                <a:latin typeface="Calibri" pitchFamily="-107" charset="0"/>
              </a:rPr>
              <a:t>Trust</a:t>
            </a:r>
            <a:r>
              <a:rPr lang="fi-FI" b="1" dirty="0" smtClean="0">
                <a:solidFill>
                  <a:schemeClr val="accent1"/>
                </a:solidFill>
                <a:latin typeface="Calibri" pitchFamily="-107" charset="0"/>
              </a:rPr>
              <a:t> -yhteisön toimesta.</a:t>
            </a:r>
            <a:endParaRPr lang="fi-FI" dirty="0">
              <a:solidFill>
                <a:schemeClr val="accent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en-US" dirty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sz="4000" b="1" dirty="0" smtClean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Seuranta ja hallinta</a:t>
            </a:r>
            <a:endParaRPr lang="fi-FI" sz="4000" b="1" dirty="0">
              <a:latin typeface="+mj-lt"/>
              <a:cs typeface="Times New Roman" pitchFamily="-107" charset="0"/>
            </a:endParaRPr>
          </a:p>
          <a:p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4102" name="Placeholder" descr=":simple images:CB004826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1403648" y="1484784"/>
            <a:ext cx="7344816" cy="4896544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fi-FI" sz="2000" dirty="0" smtClean="0"/>
              <a:t>Täydellinen adminpaneeli, jolla hallinnoidaan toimintaa asiakkaiden ja kumppaneiden puolelta</a:t>
            </a:r>
          </a:p>
          <a:p>
            <a:pPr>
              <a:buClr>
                <a:srgbClr val="0070C0"/>
              </a:buClr>
            </a:pPr>
            <a:r>
              <a:rPr lang="fi-FI" sz="2000" dirty="0" smtClean="0"/>
              <a:t>Automaattiseuranta kaikesta </a:t>
            </a:r>
            <a:r>
              <a:rPr lang="fi-FI" sz="2000" dirty="0" err="1" smtClean="0"/>
              <a:t>RunToShopin</a:t>
            </a:r>
            <a:r>
              <a:rPr lang="fi-FI" sz="2000" dirty="0" smtClean="0"/>
              <a:t> kautta tapahtuvasta liikenteestä</a:t>
            </a:r>
          </a:p>
          <a:p>
            <a:pPr>
              <a:buClr>
                <a:srgbClr val="0070C0"/>
              </a:buClr>
            </a:pPr>
            <a:r>
              <a:rPr lang="fi-FI" sz="2000" dirty="0" smtClean="0"/>
              <a:t>Uusimmat suositukset, suositelluimmat tuotteet, tuotteita suositelleet henkilöt</a:t>
            </a:r>
          </a:p>
          <a:p>
            <a:pPr>
              <a:buClr>
                <a:srgbClr val="0070C0"/>
              </a:buClr>
            </a:pPr>
            <a:r>
              <a:rPr lang="fi-FI" sz="2000" dirty="0" smtClean="0"/>
              <a:t>Raportoinnin yhdistäminen asiakkaan raportointiin</a:t>
            </a:r>
          </a:p>
          <a:p>
            <a:pPr>
              <a:buClr>
                <a:srgbClr val="0070C0"/>
              </a:buClr>
            </a:pPr>
            <a:r>
              <a:rPr lang="fi-FI" sz="2000" dirty="0" smtClean="0"/>
              <a:t>Kampanjoiden ja kauppojen seuranta Runin palvelussa ja seuranta asiakkaan palveluun asti</a:t>
            </a:r>
          </a:p>
        </p:txBody>
      </p:sp>
      <p:pic>
        <p:nvPicPr>
          <p:cNvPr id="20" name="Sisällön paikkamerkki 7" descr="repor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060848"/>
            <a:ext cx="1403648" cy="3168352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23.8.2010</a:t>
            </a:r>
            <a:endParaRPr lang="fi-FI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16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en-US" dirty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sz="4000" b="1" dirty="0" smtClean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Tuotteet ja palvelut</a:t>
            </a:r>
            <a:endParaRPr lang="fi-FI" sz="4000" b="1" dirty="0" smtClean="0">
              <a:latin typeface="+mj-lt"/>
              <a:cs typeface="Times New Roman" pitchFamily="-107" charset="0"/>
            </a:endParaRPr>
          </a:p>
          <a:p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4102" name="Placeholder" descr=":simple images:CB004826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23.8.2010</a:t>
            </a:r>
            <a:endParaRPr lang="fi-FI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2</a:t>
            </a:fld>
            <a:endParaRPr lang="fi-FI"/>
          </a:p>
        </p:txBody>
      </p:sp>
      <p:sp>
        <p:nvSpPr>
          <p:cNvPr id="11" name="Content Placeholder 13"/>
          <p:cNvSpPr>
            <a:spLocks noGrp="1"/>
          </p:cNvSpPr>
          <p:nvPr>
            <p:ph sz="half" idx="2"/>
          </p:nvPr>
        </p:nvSpPr>
        <p:spPr>
          <a:xfrm>
            <a:off x="1447800" y="1524000"/>
            <a:ext cx="6480720" cy="4953000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</a:pPr>
            <a:r>
              <a:rPr lang="fi-FI" sz="2000" dirty="0" err="1" smtClean="0"/>
              <a:t>RunToShop</a:t>
            </a:r>
            <a:r>
              <a:rPr lang="fi-FI" sz="2000" dirty="0" smtClean="0"/>
              <a:t> tuottaa räätälöityjä palvelukokonaisuuksia verkkokauppojen ja -sivustojen yksilöllisiin </a:t>
            </a:r>
            <a:r>
              <a:rPr lang="fi-FI" sz="2000" dirty="0" smtClean="0"/>
              <a:t>tarpeisiin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Suositteluyhteisö</a:t>
            </a:r>
            <a:endParaRPr lang="fi-FI" sz="2000" dirty="0" smtClean="0"/>
          </a:p>
          <a:p>
            <a:pPr>
              <a:buClr>
                <a:schemeClr val="accent1"/>
              </a:buClr>
            </a:pPr>
            <a:r>
              <a:rPr lang="fi-FI" sz="2000" dirty="0" smtClean="0"/>
              <a:t>Verkkokauppasovellus (pienille verkkokaupoille)</a:t>
            </a:r>
          </a:p>
          <a:p>
            <a:pPr>
              <a:buClr>
                <a:schemeClr val="accent1"/>
              </a:buClr>
            </a:pPr>
            <a:r>
              <a:rPr lang="fi-FI" sz="2000" dirty="0" err="1" smtClean="0"/>
              <a:t>RunToShop</a:t>
            </a:r>
            <a:r>
              <a:rPr lang="fi-FI" sz="2000" dirty="0" smtClean="0"/>
              <a:t> -suosittelualustan räätälöinti (suurille verkkokaupoille)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Sosiaalisen median strategian suunnittelu ja markkinointiviestin rakentaminen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Verkkotoimijoiden luottoluokitus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Lisäpalvelut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Seuranta ja hallintapalvelut</a:t>
            </a:r>
          </a:p>
          <a:p>
            <a:pPr lvl="1">
              <a:buClr>
                <a:schemeClr val="accent1"/>
              </a:buClr>
            </a:pPr>
            <a:endParaRPr lang="fi-FI" sz="1600" dirty="0" smtClean="0"/>
          </a:p>
          <a:p>
            <a:pPr>
              <a:buClr>
                <a:schemeClr val="accent1"/>
              </a:buClr>
              <a:buNone/>
            </a:pPr>
            <a:endParaRPr lang="en-US" sz="20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152400" y="1662534"/>
            <a:ext cx="1424604" cy="1842666"/>
            <a:chOff x="1419204" y="1628800"/>
            <a:chExt cx="1424604" cy="1842666"/>
          </a:xfrm>
        </p:grpSpPr>
        <p:sp>
          <p:nvSpPr>
            <p:cNvPr id="14" name="Rectangle 13"/>
            <p:cNvSpPr/>
            <p:nvPr/>
          </p:nvSpPr>
          <p:spPr>
            <a:xfrm>
              <a:off x="1473234" y="2548136"/>
              <a:ext cx="50526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338541" y="2404120"/>
              <a:ext cx="50526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419204" y="1628800"/>
              <a:ext cx="1376617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96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en-US" sz="9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sp>
        <p:nvSpPr>
          <p:cNvPr id="12" name="Sisällön paikkamerkki 6"/>
          <p:cNvSpPr>
            <a:spLocks noGrp="1"/>
          </p:cNvSpPr>
          <p:nvPr>
            <p:ph sz="quarter" idx="4294967295"/>
          </p:nvPr>
        </p:nvSpPr>
        <p:spPr>
          <a:xfrm>
            <a:off x="5562600" y="3936503"/>
            <a:ext cx="3124200" cy="246429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innerShdw blurRad="63500" dist="50800" dir="8100000">
              <a:srgbClr val="000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fi-FI" sz="2000" dirty="0" err="1" smtClean="0">
                <a:solidFill>
                  <a:schemeClr val="bg1"/>
                </a:solidFill>
              </a:rPr>
              <a:t>RunToShop</a:t>
            </a:r>
            <a:r>
              <a:rPr lang="fi-FI" sz="2000" dirty="0" smtClean="0">
                <a:solidFill>
                  <a:schemeClr val="bg1"/>
                </a:solidFill>
              </a:rPr>
              <a:t> tuottaa myyntiä kasvattavia räätälöityjä palvelukokonaisuuksia verkkopalveluiden yksilöllisiin tarpeisiin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Kuva 17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052406"/>
            <a:ext cx="8610600" cy="3519594"/>
          </a:xfrm>
          <a:prstGeom prst="rect">
            <a:avLst/>
          </a:prstGeom>
        </p:spPr>
      </p:pic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en-US" dirty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sz="4000" b="1" dirty="0" smtClean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Suositteluyhteisö</a:t>
            </a:r>
            <a:endParaRPr lang="fi-FI" sz="4000" b="1" dirty="0" smtClean="0">
              <a:latin typeface="+mj-lt"/>
              <a:cs typeface="Times New Roman" pitchFamily="-107" charset="0"/>
            </a:endParaRPr>
          </a:p>
          <a:p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4102" name="Placeholder" descr=":simple images:CB004826.jp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23.8.2010</a:t>
            </a:r>
            <a:endParaRPr lang="fi-FI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3</a:t>
            </a:fld>
            <a:endParaRPr lang="fi-FI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428625" y="4623048"/>
            <a:ext cx="8410575" cy="185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b="1" dirty="0" smtClean="0">
                <a:solidFill>
                  <a:schemeClr val="accent1"/>
                </a:solidFill>
                <a:latin typeface="Calibri" pitchFamily="-107" charset="0"/>
              </a:rPr>
              <a:t>Suomenkielinen </a:t>
            </a:r>
            <a:r>
              <a:rPr lang="fi-FI" b="1" dirty="0" err="1" smtClean="0">
                <a:solidFill>
                  <a:schemeClr val="accent1"/>
                </a:solidFill>
                <a:latin typeface="Calibri" pitchFamily="-107" charset="0"/>
              </a:rPr>
              <a:t>RunToShop-suosittelupalvelu</a:t>
            </a:r>
            <a:r>
              <a:rPr lang="fi-FI" b="1" dirty="0" smtClean="0">
                <a:solidFill>
                  <a:schemeClr val="accent1"/>
                </a:solidFill>
                <a:latin typeface="Calibri" pitchFamily="-107" charset="0"/>
              </a:rPr>
              <a:t> on verkkoyhteisö, jossa käyttäjät jakavat toisilleen suosituksia itselleen hyviksi kokemistaan tuotteista, palveluista, paikoista ja tapahtumista.</a:t>
            </a:r>
          </a:p>
          <a:p>
            <a:endParaRPr lang="fi-FI" b="1" dirty="0" smtClean="0">
              <a:solidFill>
                <a:schemeClr val="accent1"/>
              </a:solidFill>
              <a:latin typeface="Calibri" pitchFamily="-107" charset="0"/>
            </a:endParaRPr>
          </a:p>
          <a:p>
            <a:r>
              <a:rPr lang="fi-FI" b="1" dirty="0" err="1" smtClean="0">
                <a:solidFill>
                  <a:schemeClr val="accent1"/>
                </a:solidFill>
                <a:latin typeface="Calibri" pitchFamily="-107" charset="0"/>
              </a:rPr>
              <a:t>RunToShop</a:t>
            </a:r>
            <a:r>
              <a:rPr lang="fi-FI" b="1" dirty="0" smtClean="0">
                <a:solidFill>
                  <a:schemeClr val="accent1"/>
                </a:solidFill>
                <a:latin typeface="Calibri" pitchFamily="-107" charset="0"/>
              </a:rPr>
              <a:t> ohjaa ja luotsaa suositteluyhteisöä, joka jakaa suositukset edelleen tärkeimpiin sosiaalisen median palveluihin ja laajemmalle kuluttajajoukolle.</a:t>
            </a:r>
            <a:endParaRPr lang="fi-FI" dirty="0">
              <a:solidFill>
                <a:schemeClr val="accent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en-US" dirty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sz="4000" b="1" dirty="0" smtClean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Verkkokauppasovellus</a:t>
            </a:r>
            <a:endParaRPr lang="fi-FI" sz="4000" b="1" dirty="0">
              <a:latin typeface="+mj-lt"/>
              <a:cs typeface="Times New Roman" pitchFamily="-107" charset="0"/>
            </a:endParaRPr>
          </a:p>
          <a:p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4102" name="Placeholder" descr=":simple images:CB004826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23.8.2010</a:t>
            </a:r>
            <a:endParaRPr lang="fi-FI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4</a:t>
            </a:fld>
            <a:endParaRPr lang="fi-FI"/>
          </a:p>
        </p:txBody>
      </p:sp>
      <p:pic>
        <p:nvPicPr>
          <p:cNvPr id="13" name="Content Placeholder 12" descr="Konebox_Tuotteet.png"/>
          <p:cNvPicPr>
            <a:picLocks noGrp="1" noChangeAspect="1"/>
          </p:cNvPicPr>
          <p:nvPr>
            <p:ph sz="half" idx="1"/>
          </p:nvPr>
        </p:nvPicPr>
        <p:blipFill>
          <a:blip r:embed="rId4">
            <a:lum/>
          </a:blip>
          <a:stretch>
            <a:fillRect/>
          </a:stretch>
        </p:blipFill>
        <p:spPr>
          <a:xfrm>
            <a:off x="304800" y="1143000"/>
            <a:ext cx="8130482" cy="5256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Sisällön paikkamerkki 6"/>
          <p:cNvSpPr>
            <a:spLocks noGrp="1"/>
          </p:cNvSpPr>
          <p:nvPr>
            <p:ph sz="quarter" idx="4294967295"/>
          </p:nvPr>
        </p:nvSpPr>
        <p:spPr>
          <a:xfrm>
            <a:off x="4648200" y="2286000"/>
            <a:ext cx="4248472" cy="259228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innerShdw blurRad="63500" dist="50800" dir="10800000">
              <a:srgbClr val="000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fi-FI" sz="1800" dirty="0" smtClean="0">
                <a:solidFill>
                  <a:schemeClr val="bg1"/>
                </a:solidFill>
              </a:rPr>
              <a:t>Ei vaadi erillistä sisäänkirjautumista</a:t>
            </a:r>
          </a:p>
          <a:p>
            <a:pPr>
              <a:buFont typeface="Arial" pitchFamily="34" charset="0"/>
              <a:buChar char="•"/>
            </a:pPr>
            <a:r>
              <a:rPr lang="fi-FI" sz="1800" dirty="0" smtClean="0">
                <a:solidFill>
                  <a:schemeClr val="bg1"/>
                </a:solidFill>
              </a:rPr>
              <a:t>Esillä siellä, missä tuotteennekin: tuotelistoissa ja tuotesivuilla</a:t>
            </a:r>
          </a:p>
          <a:p>
            <a:pPr>
              <a:buFont typeface="Arial" pitchFamily="34" charset="0"/>
              <a:buChar char="•"/>
            </a:pPr>
            <a:r>
              <a:rPr lang="fi-FI" sz="1800" dirty="0" smtClean="0">
                <a:solidFill>
                  <a:schemeClr val="bg1"/>
                </a:solidFill>
              </a:rPr>
              <a:t>Suosituspankki kerää suositukset yhteen paikkaan asiakkaan hyödynnettäväksi</a:t>
            </a:r>
          </a:p>
          <a:p>
            <a:pPr>
              <a:buFont typeface="Arial" pitchFamily="34" charset="0"/>
              <a:buChar char="•"/>
            </a:pPr>
            <a:r>
              <a:rPr lang="fi-FI" sz="1800" dirty="0" smtClean="0">
                <a:solidFill>
                  <a:schemeClr val="bg1"/>
                </a:solidFill>
              </a:rPr>
              <a:t>Muokkaus asiakkaan graafisen ilmeen mukaiseksi</a:t>
            </a:r>
          </a:p>
        </p:txBody>
      </p:sp>
      <p:pic>
        <p:nvPicPr>
          <p:cNvPr id="11" name="Kuva 10" descr="Pictur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792250"/>
            <a:ext cx="4495800" cy="5456150"/>
          </a:xfrm>
          <a:prstGeom prst="rect">
            <a:avLst/>
          </a:prstGeom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en-US" dirty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sz="4000" b="1" dirty="0" smtClean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Verkkokauppasovellus</a:t>
            </a:r>
            <a:endParaRPr lang="fi-FI" sz="4000" b="1" dirty="0" smtClean="0">
              <a:latin typeface="+mj-lt"/>
              <a:cs typeface="Times New Roman" pitchFamily="-107" charset="0"/>
            </a:endParaRPr>
          </a:p>
          <a:p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4102" name="Placeholder" descr=":simple images:CB004826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23.8.2010</a:t>
            </a:r>
            <a:endParaRPr lang="fi-FI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5</a:t>
            </a:fld>
            <a:endParaRPr lang="fi-FI"/>
          </a:p>
        </p:txBody>
      </p:sp>
      <p:sp>
        <p:nvSpPr>
          <p:cNvPr id="11" name="Content Placeholder 13"/>
          <p:cNvSpPr>
            <a:spLocks noGrp="1"/>
          </p:cNvSpPr>
          <p:nvPr>
            <p:ph sz="half" idx="2"/>
          </p:nvPr>
        </p:nvSpPr>
        <p:spPr>
          <a:xfrm>
            <a:off x="1672680" y="1524000"/>
            <a:ext cx="6480720" cy="4953000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</a:pPr>
            <a:r>
              <a:rPr lang="fi-FI" sz="2000" dirty="0" err="1" smtClean="0"/>
              <a:t>RunToShopin</a:t>
            </a:r>
            <a:r>
              <a:rPr lang="fi-FI" sz="2000" dirty="0" smtClean="0"/>
              <a:t> perustuote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Tarjoaa mahdollisuuden integroida positiiviset kuluttajamielipiteet osaksi verkkopalvelua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Yhdyskäytävä suositteluyhteisöön ja tärkeimpiin sosiaalisiin medioihin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Suositteluun kannustaminen ja luotsaaminen </a:t>
            </a:r>
            <a:r>
              <a:rPr lang="fi-FI" sz="2000" dirty="0" err="1" smtClean="0"/>
              <a:t>RunToShopin</a:t>
            </a:r>
            <a:r>
              <a:rPr lang="fi-FI" sz="2000" dirty="0" smtClean="0"/>
              <a:t> toimesta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Suositusnäyttely, jonka avulla parhaimpia suosituksia voidaan hyödyntää tuotteen tai palvelun markkinoinnissa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Tekninen hallintapaneeli käyttäjien ja sisällön seurantaan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Asiakkaan näkyvyys </a:t>
            </a:r>
            <a:r>
              <a:rPr lang="fi-FI" sz="2000" dirty="0" err="1" smtClean="0"/>
              <a:t>RunToShopin</a:t>
            </a:r>
            <a:r>
              <a:rPr lang="fi-FI" sz="2000" dirty="0" smtClean="0"/>
              <a:t> palvelun osissa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Hakukonenäkyvyys</a:t>
            </a:r>
          </a:p>
          <a:p>
            <a:pPr>
              <a:buClr>
                <a:schemeClr val="accent1"/>
              </a:buClr>
            </a:pPr>
            <a:r>
              <a:rPr lang="fi-FI" sz="2000" dirty="0" err="1" smtClean="0"/>
              <a:t>RunToShopin</a:t>
            </a:r>
            <a:r>
              <a:rPr lang="fi-FI" sz="2000" dirty="0" smtClean="0"/>
              <a:t> suoramarkkinointi kuluttajille</a:t>
            </a:r>
            <a:endParaRPr lang="fi-FI" sz="1600" dirty="0" smtClean="0"/>
          </a:p>
          <a:p>
            <a:pPr>
              <a:buClr>
                <a:schemeClr val="accent1"/>
              </a:buClr>
              <a:buNone/>
            </a:pPr>
            <a:endParaRPr lang="en-US" sz="2000" dirty="0"/>
          </a:p>
        </p:txBody>
      </p:sp>
      <p:grpSp>
        <p:nvGrpSpPr>
          <p:cNvPr id="2" name="Group 16"/>
          <p:cNvGrpSpPr/>
          <p:nvPr/>
        </p:nvGrpSpPr>
        <p:grpSpPr>
          <a:xfrm>
            <a:off x="152400" y="1662534"/>
            <a:ext cx="1424604" cy="1842666"/>
            <a:chOff x="1419204" y="1628800"/>
            <a:chExt cx="1424604" cy="1842666"/>
          </a:xfrm>
        </p:grpSpPr>
        <p:sp>
          <p:nvSpPr>
            <p:cNvPr id="14" name="Rectangle 13"/>
            <p:cNvSpPr/>
            <p:nvPr/>
          </p:nvSpPr>
          <p:spPr>
            <a:xfrm>
              <a:off x="1473234" y="2548136"/>
              <a:ext cx="50526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338541" y="2404120"/>
              <a:ext cx="50526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419204" y="1628800"/>
              <a:ext cx="1376617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96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en-US" sz="9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en-US" dirty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sz="4000" b="1" dirty="0" smtClean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Suosittelualusta</a:t>
            </a:r>
            <a:endParaRPr lang="fi-FI" sz="4000" b="1" dirty="0" smtClean="0">
              <a:latin typeface="+mj-lt"/>
              <a:cs typeface="Times New Roman" pitchFamily="-107" charset="0"/>
            </a:endParaRPr>
          </a:p>
          <a:p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4102" name="Placeholder" descr=":simple images:CB004826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251520" y="1268760"/>
            <a:ext cx="8568952" cy="1368152"/>
          </a:xfrm>
        </p:spPr>
        <p:txBody>
          <a:bodyPr anchor="ctr" anchorCtr="0">
            <a:normAutofit/>
          </a:bodyPr>
          <a:lstStyle/>
          <a:p>
            <a:r>
              <a:rPr lang="fi-FI" sz="1600" dirty="0" smtClean="0"/>
              <a:t>Toimiva RunToShop-suosittelu on tehokas markkinointityökalu, joka valjastaa tyytyväisten asiakkaidenne antaman positiivisen palautteen myynnin tekijäksi. Jokaisella suosituksella on mahdollisuus synnyttää aitoa keskustelua ja levitä verkon kaveripiireihin. RunToShop-suosittelu toimii myös läpinäkyvänä asiakaspalvelukanavana. </a:t>
            </a:r>
          </a:p>
          <a:p>
            <a:endParaRPr lang="en-US" sz="1600" dirty="0"/>
          </a:p>
        </p:txBody>
      </p:sp>
      <p:sp>
        <p:nvSpPr>
          <p:cNvPr id="18" name="Sisällön paikkamerkki 6"/>
          <p:cNvSpPr>
            <a:spLocks noGrp="1"/>
          </p:cNvSpPr>
          <p:nvPr>
            <p:ph sz="quarter" idx="4"/>
          </p:nvPr>
        </p:nvSpPr>
        <p:spPr>
          <a:xfrm>
            <a:off x="3923928" y="2564903"/>
            <a:ext cx="4392487" cy="356125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innerShdw blurRad="63500" dist="50800" dir="8100000">
              <a:srgbClr val="000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fi-FI" sz="2000" dirty="0" smtClean="0">
                <a:solidFill>
                  <a:schemeClr val="bg1"/>
                </a:solidFill>
              </a:rPr>
              <a:t>Alusta mahdollistaa keskustelun tuotteistanne verkkokaupassa</a:t>
            </a:r>
          </a:p>
          <a:p>
            <a:pPr>
              <a:buFont typeface="Arial" pitchFamily="34" charset="0"/>
              <a:buChar char="•"/>
            </a:pPr>
            <a:r>
              <a:rPr lang="fi-FI" sz="2000" dirty="0" smtClean="0">
                <a:solidFill>
                  <a:schemeClr val="bg1"/>
                </a:solidFill>
              </a:rPr>
              <a:t>Sama keskustelu leviää verkko-yhteisöihin ja hakukoneisiin</a:t>
            </a:r>
          </a:p>
          <a:p>
            <a:pPr>
              <a:buFont typeface="Arial" pitchFamily="34" charset="0"/>
              <a:buChar char="•"/>
            </a:pPr>
            <a:r>
              <a:rPr lang="fi-FI" sz="2000" dirty="0" smtClean="0">
                <a:solidFill>
                  <a:schemeClr val="bg1"/>
                </a:solidFill>
              </a:rPr>
              <a:t>Loistava tapa tehdä hyvää asiakaspalvelua julkisesti ja muuttaa se myynniksi</a:t>
            </a:r>
          </a:p>
          <a:p>
            <a:pPr>
              <a:buFont typeface="Arial" pitchFamily="34" charset="0"/>
              <a:buChar char="•"/>
            </a:pPr>
            <a:r>
              <a:rPr lang="fi-FI" sz="2000" dirty="0" smtClean="0">
                <a:solidFill>
                  <a:schemeClr val="bg1"/>
                </a:solidFill>
              </a:rPr>
              <a:t>Enemmän osumia paremmalla konversiolla suositusten levitessä sosiaaliseen mediaan</a:t>
            </a:r>
            <a:endParaRPr lang="fi-FI" sz="2000" dirty="0">
              <a:solidFill>
                <a:schemeClr val="bg1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23.8.2010</a:t>
            </a:r>
            <a:endParaRPr lang="fi-FI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6</a:t>
            </a:fld>
            <a:endParaRPr lang="fi-FI"/>
          </a:p>
        </p:txBody>
      </p:sp>
      <p:pic>
        <p:nvPicPr>
          <p:cNvPr id="12" name="Kuva 11" descr="konebox_150x3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667000"/>
            <a:ext cx="3624544" cy="1807464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27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5334000"/>
            <a:ext cx="2077590" cy="695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2133600" y="4648200"/>
            <a:ext cx="1617041" cy="695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en-US" dirty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sz="4000" b="1" dirty="0" smtClean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Suosittelualusta</a:t>
            </a:r>
            <a:endParaRPr lang="fi-FI" sz="4000" b="1" dirty="0" smtClean="0">
              <a:latin typeface="+mj-lt"/>
              <a:cs typeface="Times New Roman" pitchFamily="-107" charset="0"/>
            </a:endParaRPr>
          </a:p>
          <a:p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4102" name="Placeholder" descr=":simple images:CB004826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525963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  <a:buNone/>
            </a:pPr>
            <a:r>
              <a:rPr lang="fi-FI" sz="2000" dirty="0" smtClean="0"/>
              <a:t>	</a:t>
            </a:r>
            <a:r>
              <a:rPr lang="fi-FI" sz="2000" u="sng" dirty="0" smtClean="0"/>
              <a:t>Hyödyt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Markkinointi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Myynti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Asiakasuskollisuus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Dynaaminen yrityskuva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Aktiiviset Facebook-fanisivut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Tehokas sähköinen verkostoituminen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Verkkokeskustelujen integrointi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Hakukonenäkyvyys</a:t>
            </a:r>
          </a:p>
          <a:p>
            <a:pPr>
              <a:buClr>
                <a:schemeClr val="accent1"/>
              </a:buClr>
            </a:pPr>
            <a:endParaRPr lang="en-US" sz="2000" dirty="0"/>
          </a:p>
        </p:txBody>
      </p:sp>
      <p:sp>
        <p:nvSpPr>
          <p:cNvPr id="21" name="Tekstikehys 36"/>
          <p:cNvSpPr txBox="1"/>
          <p:nvPr/>
        </p:nvSpPr>
        <p:spPr>
          <a:xfrm>
            <a:off x="323528" y="5157192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i="1" dirty="0" smtClean="0">
                <a:solidFill>
                  <a:schemeClr val="accent1"/>
                </a:solidFill>
              </a:rPr>
              <a:t>Verkkosivustolla tehty suositus leviää automaattisesti laajasti verkkoon</a:t>
            </a:r>
            <a:endParaRPr lang="fi-FI" sz="2400" i="1" dirty="0">
              <a:solidFill>
                <a:schemeClr val="accent1"/>
              </a:solidFill>
            </a:endParaRP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23.8.2010</a:t>
            </a:r>
            <a:endParaRPr lang="fi-FI" dirty="0"/>
          </a:p>
        </p:txBody>
      </p:sp>
      <p:pic>
        <p:nvPicPr>
          <p:cNvPr id="11" name="Content Placeholder 10" descr="Konebox.pn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457200" y="1628800"/>
            <a:ext cx="4038600" cy="3262975"/>
          </a:xfrm>
        </p:spPr>
      </p:pic>
      <p:sp>
        <p:nvSpPr>
          <p:cNvPr id="10" name="Suorakulmio 9"/>
          <p:cNvSpPr/>
          <p:nvPr/>
        </p:nvSpPr>
        <p:spPr>
          <a:xfrm>
            <a:off x="1711185" y="2265024"/>
            <a:ext cx="152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FFFFFF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Asiakas</a:t>
            </a:r>
            <a:endParaRPr lang="fi-FI" dirty="0">
              <a:solidFill>
                <a:schemeClr val="tx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en-US" dirty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sz="4000" b="1" dirty="0" smtClean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Suosittelualustan räätälöinti</a:t>
            </a:r>
            <a:endParaRPr lang="fi-FI" sz="4000" b="1" dirty="0" smtClean="0">
              <a:latin typeface="+mj-lt"/>
              <a:cs typeface="Times New Roman" pitchFamily="-107" charset="0"/>
            </a:endParaRPr>
          </a:p>
          <a:p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4102" name="Placeholder" descr=":simple images:CB004826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23.8.2010</a:t>
            </a:r>
            <a:endParaRPr lang="fi-FI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30F2-F637-4680-9E12-28DBA3D774F2}" type="slidenum">
              <a:rPr lang="fi-FI" smtClean="0"/>
              <a:pPr/>
              <a:t>8</a:t>
            </a:fld>
            <a:endParaRPr lang="fi-FI"/>
          </a:p>
        </p:txBody>
      </p:sp>
      <p:sp>
        <p:nvSpPr>
          <p:cNvPr id="11" name="Content Placeholder 13"/>
          <p:cNvSpPr>
            <a:spLocks noGrp="1"/>
          </p:cNvSpPr>
          <p:nvPr>
            <p:ph sz="half" idx="2"/>
          </p:nvPr>
        </p:nvSpPr>
        <p:spPr>
          <a:xfrm>
            <a:off x="1672680" y="1524000"/>
            <a:ext cx="6480720" cy="4953000"/>
          </a:xfrm>
        </p:spPr>
        <p:txBody>
          <a:bodyPr>
            <a:normAutofit lnSpcReduction="10000"/>
          </a:bodyPr>
          <a:lstStyle/>
          <a:p>
            <a:pPr>
              <a:buClr>
                <a:schemeClr val="accent1"/>
              </a:buClr>
            </a:pPr>
            <a:r>
              <a:rPr lang="fi-FI" sz="2000" dirty="0" smtClean="0"/>
              <a:t>Verkkokauppasovelluksen lisäksi asiakkaalle rakennetaan kokonaisvaltainen sosiaalinen verkkokauppa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Liittymis-, arvostelu, -luokittelu ja suosittelutoiminnallisuuksien integroiminen kiinteäksi osaksi asiakkaan verkkopalvelua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Sosiaalisen median elementtien ja yhdyskäytävien laajamittainen aktivoiminen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Yksilölliset ohjelmointipalvelut ja tietokantahakujen rakentaminen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Asiakas- ja käyttäjäanalyysit sekä demografiset ja </a:t>
            </a:r>
            <a:r>
              <a:rPr lang="fi-FI" sz="2000" dirty="0" err="1" smtClean="0"/>
              <a:t>psykografiset</a:t>
            </a:r>
            <a:r>
              <a:rPr lang="fi-FI" sz="2000" dirty="0" smtClean="0"/>
              <a:t> luokittelut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Strategiset suosittelukampanjat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Sosiaalisen median strategian rakentaminen</a:t>
            </a:r>
          </a:p>
          <a:p>
            <a:pPr>
              <a:buClr>
                <a:schemeClr val="accent1"/>
              </a:buClr>
            </a:pPr>
            <a:r>
              <a:rPr lang="fi-FI" sz="2000" dirty="0" err="1" smtClean="0"/>
              <a:t>Facebook-liitynnät</a:t>
            </a:r>
            <a:r>
              <a:rPr lang="fi-FI" sz="2000" dirty="0" smtClean="0"/>
              <a:t> käyttäjämäärän lisäämiseksi</a:t>
            </a:r>
          </a:p>
          <a:p>
            <a:pPr>
              <a:buClr>
                <a:schemeClr val="accent1"/>
              </a:buClr>
            </a:pPr>
            <a:r>
              <a:rPr lang="fi-FI" sz="2000" dirty="0" smtClean="0"/>
              <a:t>Räätälöidyt </a:t>
            </a:r>
            <a:r>
              <a:rPr lang="fi-FI" sz="2000" dirty="0" err="1" smtClean="0"/>
              <a:t>Facebook-sivut</a:t>
            </a:r>
            <a:r>
              <a:rPr lang="fi-FI" sz="2000" dirty="0" smtClean="0"/>
              <a:t> tukemaan </a:t>
            </a:r>
            <a:r>
              <a:rPr lang="fi-FI" sz="2000" dirty="0" err="1" smtClean="0"/>
              <a:t>digibrändiä</a:t>
            </a:r>
            <a:endParaRPr lang="fi-FI" sz="2000" dirty="0" smtClean="0"/>
          </a:p>
          <a:p>
            <a:pPr>
              <a:buClr>
                <a:schemeClr val="accent1"/>
              </a:buClr>
              <a:buNone/>
            </a:pPr>
            <a:endParaRPr lang="en-US" sz="2000" dirty="0"/>
          </a:p>
        </p:txBody>
      </p:sp>
      <p:grpSp>
        <p:nvGrpSpPr>
          <p:cNvPr id="2" name="Group 16"/>
          <p:cNvGrpSpPr/>
          <p:nvPr/>
        </p:nvGrpSpPr>
        <p:grpSpPr>
          <a:xfrm>
            <a:off x="152400" y="1662534"/>
            <a:ext cx="1424604" cy="1842666"/>
            <a:chOff x="1419204" y="1628800"/>
            <a:chExt cx="1424604" cy="1842666"/>
          </a:xfrm>
        </p:grpSpPr>
        <p:sp>
          <p:nvSpPr>
            <p:cNvPr id="14" name="Rectangle 13"/>
            <p:cNvSpPr/>
            <p:nvPr/>
          </p:nvSpPr>
          <p:spPr>
            <a:xfrm>
              <a:off x="1473234" y="2548136"/>
              <a:ext cx="50526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338541" y="2404120"/>
              <a:ext cx="50526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419204" y="1628800"/>
              <a:ext cx="1376617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96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en-US" sz="9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en-US" dirty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fi-FI" sz="4000" b="1" dirty="0" smtClean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Sosiaalisen median strategiat</a:t>
            </a:r>
            <a:endParaRPr lang="fi-FI" sz="4000" b="1" dirty="0" smtClean="0">
              <a:latin typeface="+mj-lt"/>
              <a:cs typeface="Times New Roman" pitchFamily="-107" charset="0"/>
            </a:endParaRPr>
          </a:p>
          <a:p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4102" name="Placeholder" descr=":simple images:CB004826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547" y="1268760"/>
            <a:ext cx="6500701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23.8.2010</a:t>
            </a:r>
            <a:endParaRPr lang="fi-FI" dirty="0"/>
          </a:p>
        </p:txBody>
      </p:sp>
      <p:sp>
        <p:nvSpPr>
          <p:cNvPr id="13" name="Sisällön paikkamerkki 6"/>
          <p:cNvSpPr>
            <a:spLocks noGrp="1"/>
          </p:cNvSpPr>
          <p:nvPr>
            <p:ph sz="quarter" idx="4294967295"/>
          </p:nvPr>
        </p:nvSpPr>
        <p:spPr>
          <a:xfrm>
            <a:off x="5486400" y="1219200"/>
            <a:ext cx="2648272" cy="27432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innerShdw blurRad="63500" dist="50800" dir="10800000">
              <a:srgbClr val="000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fi-FI" sz="1800" dirty="0" err="1" smtClean="0">
                <a:solidFill>
                  <a:schemeClr val="bg1"/>
                </a:solidFill>
              </a:rPr>
              <a:t>Facebook-sivustot</a:t>
            </a:r>
            <a:r>
              <a:rPr lang="fi-FI" sz="1800" dirty="0" smtClean="0">
                <a:solidFill>
                  <a:schemeClr val="bg1"/>
                </a:solidFill>
              </a:rPr>
              <a:t> räätälöidyillä välilehdillä, joka edesauttaa fanien saamista ja lisää interaktiivisuutta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</TotalTime>
  <Words>680</Words>
  <Application>Microsoft Macintosh PowerPoint</Application>
  <PresentationFormat>Näytössä katseltava diaesitys (4:3)</PresentationFormat>
  <Paragraphs>168</Paragraphs>
  <Slides>16</Slides>
  <Notes>16</Notes>
  <HiddenSlides>0</HiddenSlides>
  <MMClips>0</MMClips>
  <ScaleCrop>false</ScaleCrop>
  <HeadingPairs>
    <vt:vector size="4" baseType="variant">
      <vt:variant>
        <vt:lpstr>Suunnittelumalli</vt:lpstr>
      </vt:variant>
      <vt:variant>
        <vt:i4>1</vt:i4>
      </vt:variant>
      <vt:variant>
        <vt:lpstr>Dian otsikot</vt:lpstr>
      </vt:variant>
      <vt:variant>
        <vt:i4>16</vt:i4>
      </vt:variant>
    </vt:vector>
  </HeadingPairs>
  <TitlesOfParts>
    <vt:vector size="17" baseType="lpstr">
      <vt:lpstr>Office-teema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Tarjous </dc:title>
  <cp:lastModifiedBy>Joonas Saha</cp:lastModifiedBy>
  <cp:revision>60</cp:revision>
  <dcterms:created xsi:type="dcterms:W3CDTF">2010-09-08T17:06:55Z</dcterms:created>
  <dcterms:modified xsi:type="dcterms:W3CDTF">2010-09-08T17:19:32Z</dcterms:modified>
</cp:coreProperties>
</file>