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r:id="rId1"/>
  </p:sldMasterIdLst>
  <p:sldIdLst>
    <p:sldId id="256" r:id="rId2"/>
    <p:sldId id="258" r:id="rId3"/>
    <p:sldId id="257" r:id="rId4"/>
    <p:sldId id="261" r:id="rId5"/>
    <p:sldId id="266" r:id="rId6"/>
    <p:sldId id="267" r:id="rId7"/>
    <p:sldId id="260" r:id="rId8"/>
    <p:sldId id="265" r:id="rId9"/>
    <p:sldId id="268" r:id="rId10"/>
    <p:sldId id="263" r:id="rId11"/>
    <p:sldId id="262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13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11/2/10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11/2/10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11/2/10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11/2/10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11/2/10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11/2/10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11/2/10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11/2/10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11/2/10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11/2/10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11/2/10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277EF3-1CA1-413F-B846-DB0C0151775F}" type="datetimeFigureOut">
              <a:rPr lang="de-DE" smtClean="0"/>
              <a:pPr/>
              <a:t>11/2/10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9E5029-784D-4954-93C4-254BBDF8E4B9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4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spreadsheets.google.com/viewform?formkey=dEZtemt4TnVneTRfcHg0amFZeTBDWFE6MQ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4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743200" y="2895600"/>
            <a:ext cx="3733800" cy="1614263"/>
          </a:xfrm>
        </p:spPr>
        <p:txBody>
          <a:bodyPr/>
          <a:lstStyle/>
          <a:p>
            <a:r>
              <a:rPr lang="de-DE" dirty="0" err="1" smtClean="0">
                <a:latin typeface="Arial"/>
                <a:cs typeface="Arial"/>
              </a:rPr>
              <a:t>Loud</a:t>
            </a:r>
            <a:r>
              <a:rPr lang="de-DE" b="1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  <a:cs typeface="Cooper Black"/>
              </a:rPr>
              <a:t>Demo</a:t>
            </a:r>
            <a:endParaRPr lang="de-DE" b="1" dirty="0">
              <a:solidFill>
                <a:schemeClr val="bg1">
                  <a:lumMod val="95000"/>
                  <a:lumOff val="5000"/>
                </a:schemeClr>
              </a:solidFill>
              <a:latin typeface="+mn-lt"/>
              <a:cs typeface="Cooper Black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-381000" y="5105400"/>
            <a:ext cx="1600200" cy="1752600"/>
          </a:xfrm>
        </p:spPr>
        <p:txBody>
          <a:bodyPr>
            <a:noAutofit/>
          </a:bodyPr>
          <a:lstStyle/>
          <a:p>
            <a:r>
              <a:rPr lang="de-DE" sz="2000" dirty="0" err="1" smtClean="0"/>
              <a:t>Mesfin</a:t>
            </a:r>
            <a:r>
              <a:rPr lang="de-DE" sz="2000" dirty="0" smtClean="0"/>
              <a:t> </a:t>
            </a:r>
          </a:p>
          <a:p>
            <a:r>
              <a:rPr lang="de-DE" sz="2000" dirty="0" smtClean="0"/>
              <a:t>	Kalle </a:t>
            </a:r>
          </a:p>
          <a:p>
            <a:r>
              <a:rPr lang="de-DE" sz="2000" dirty="0" smtClean="0"/>
              <a:t>		</a:t>
            </a:r>
            <a:r>
              <a:rPr lang="de-DE" sz="2000" dirty="0" err="1" smtClean="0"/>
              <a:t>Artem</a:t>
            </a:r>
            <a:r>
              <a:rPr lang="de-DE" sz="2000" dirty="0" smtClean="0"/>
              <a:t> </a:t>
            </a:r>
          </a:p>
          <a:p>
            <a:r>
              <a:rPr lang="de-DE" sz="2000" dirty="0" smtClean="0"/>
              <a:t>			</a:t>
            </a:r>
            <a:r>
              <a:rPr lang="de-DE" sz="2000" dirty="0" err="1" smtClean="0"/>
              <a:t>Rémy</a:t>
            </a:r>
            <a:endParaRPr lang="de-DE" sz="2000" dirty="0" smtClean="0"/>
          </a:p>
          <a:p>
            <a:endParaRPr lang="de-DE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3810000" y="4572000"/>
            <a:ext cx="1318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23/09/2010</a:t>
            </a:r>
            <a:endParaRPr lang="en-US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rcRect l="20735" r="23973"/>
          <a:stretch>
            <a:fillRect/>
          </a:stretch>
        </p:blipFill>
        <p:spPr>
          <a:xfrm>
            <a:off x="3810000" y="4953000"/>
            <a:ext cx="1447800" cy="15073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/>
          <a:srcRect l="4544" r="3437"/>
          <a:stretch>
            <a:fillRect/>
          </a:stretch>
        </p:blipFill>
        <p:spPr bwMode="auto">
          <a:xfrm>
            <a:off x="1447800" y="152400"/>
            <a:ext cx="6172200" cy="1371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2438400" y="2057400"/>
            <a:ext cx="4291372" cy="969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700" b="1" dirty="0" smtClean="0">
                <a:solidFill>
                  <a:srgbClr val="FFFF00"/>
                </a:solidFill>
              </a:rPr>
              <a:t>Business plan</a:t>
            </a:r>
            <a:endParaRPr lang="en-US" sz="57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Advertising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66800" y="2133600"/>
            <a:ext cx="2685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Record labels’ home pages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066800" y="2590800"/>
            <a:ext cx="447039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MySpace</a:t>
            </a:r>
            <a:r>
              <a:rPr lang="en-US" dirty="0" smtClean="0"/>
              <a:t>, </a:t>
            </a:r>
            <a:r>
              <a:rPr lang="en-US" dirty="0" err="1" smtClean="0"/>
              <a:t>Facebook</a:t>
            </a:r>
            <a:r>
              <a:rPr lang="en-US" dirty="0" smtClean="0"/>
              <a:t> …</a:t>
            </a:r>
          </a:p>
          <a:p>
            <a:endParaRPr lang="en-US" dirty="0" smtClean="0"/>
          </a:p>
          <a:p>
            <a:r>
              <a:rPr lang="en-US" dirty="0" smtClean="0"/>
              <a:t>Music event</a:t>
            </a:r>
          </a:p>
          <a:p>
            <a:endParaRPr lang="en-US" dirty="0" smtClean="0"/>
          </a:p>
          <a:p>
            <a:r>
              <a:rPr lang="en-US" dirty="0" err="1" smtClean="0"/>
              <a:t>LoudEvent</a:t>
            </a:r>
            <a:r>
              <a:rPr lang="en-US" dirty="0" smtClean="0"/>
              <a:t>, </a:t>
            </a:r>
            <a:r>
              <a:rPr lang="en-US" dirty="0" err="1" smtClean="0"/>
              <a:t>LoudScope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Sending E-mail to all the band in the database </a:t>
            </a:r>
            <a:endParaRPr lang="en-US" dirty="0"/>
          </a:p>
        </p:txBody>
      </p:sp>
      <p:pic>
        <p:nvPicPr>
          <p:cNvPr id="9" name="Picture 8" descr="loudrevolutionlogot_b3.png"/>
          <p:cNvPicPr>
            <a:picLocks noChangeAspect="1"/>
          </p:cNvPicPr>
          <p:nvPr/>
        </p:nvPicPr>
        <p:blipFill>
          <a:blip r:embed="rId3"/>
          <a:srcRect t="16667" r="16766"/>
          <a:stretch>
            <a:fillRect/>
          </a:stretch>
        </p:blipFill>
        <p:spPr>
          <a:xfrm>
            <a:off x="1" y="6477000"/>
            <a:ext cx="1523999" cy="381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Risks analyze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457200" y="2209800"/>
            <a:ext cx="19855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Market </a:t>
            </a:r>
            <a:r>
              <a:rPr lang="en-US" sz="2600" dirty="0" smtClean="0"/>
              <a:t>Risks</a:t>
            </a:r>
            <a:endParaRPr lang="en-US" sz="2600" dirty="0"/>
          </a:p>
        </p:txBody>
      </p:sp>
      <p:sp>
        <p:nvSpPr>
          <p:cNvPr id="7" name="TextBox 6"/>
          <p:cNvSpPr txBox="1"/>
          <p:nvPr/>
        </p:nvSpPr>
        <p:spPr>
          <a:xfrm>
            <a:off x="4800600" y="2209800"/>
            <a:ext cx="118575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/>
              <a:t>Actions</a:t>
            </a:r>
            <a:endParaRPr lang="en-US" sz="2600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2286794" y="4418806"/>
            <a:ext cx="4572000" cy="1588"/>
          </a:xfrm>
          <a:prstGeom prst="line">
            <a:avLst/>
          </a:prstGeom>
          <a:ln w="1270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57200" y="2819400"/>
            <a:ext cx="8077200" cy="1588"/>
          </a:xfrm>
          <a:prstGeom prst="line">
            <a:avLst/>
          </a:prstGeom>
          <a:ln w="1270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57200" y="2895601"/>
            <a:ext cx="39645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Sales </a:t>
            </a:r>
            <a:r>
              <a:rPr lang="en-US" dirty="0" smtClean="0"/>
              <a:t>fail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800600" y="2895600"/>
            <a:ext cx="4343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Create better marketing </a:t>
            </a:r>
          </a:p>
          <a:p>
            <a:r>
              <a:rPr lang="en-US" dirty="0" smtClean="0"/>
              <a:t> Modify the application based on given feedback. </a:t>
            </a:r>
            <a:endParaRPr lang="en-US" dirty="0"/>
          </a:p>
        </p:txBody>
      </p:sp>
      <p:pic>
        <p:nvPicPr>
          <p:cNvPr id="22" name="Picture 21" descr="loudrevolutionlogot_b3.png"/>
          <p:cNvPicPr>
            <a:picLocks noChangeAspect="1"/>
          </p:cNvPicPr>
          <p:nvPr/>
        </p:nvPicPr>
        <p:blipFill>
          <a:blip r:embed="rId3"/>
          <a:srcRect t="16667" r="16766"/>
          <a:stretch>
            <a:fillRect/>
          </a:stretch>
        </p:blipFill>
        <p:spPr>
          <a:xfrm>
            <a:off x="1" y="6477000"/>
            <a:ext cx="1523999" cy="381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4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4" name="TextBox 23"/>
          <p:cNvSpPr txBox="1"/>
          <p:nvPr/>
        </p:nvSpPr>
        <p:spPr>
          <a:xfrm>
            <a:off x="533400" y="4191000"/>
            <a:ext cx="37224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Not </a:t>
            </a:r>
            <a:r>
              <a:rPr lang="fr-FR" dirty="0" err="1" smtClean="0"/>
              <a:t>be</a:t>
            </a:r>
            <a:r>
              <a:rPr lang="fr-FR" dirty="0" smtClean="0"/>
              <a:t> able to sale </a:t>
            </a:r>
            <a:r>
              <a:rPr lang="fr-FR" dirty="0" err="1" smtClean="0"/>
              <a:t>our</a:t>
            </a:r>
            <a:r>
              <a:rPr lang="fr-FR" dirty="0" smtClean="0"/>
              <a:t> </a:t>
            </a:r>
            <a:r>
              <a:rPr lang="fr-FR" dirty="0" err="1" smtClean="0"/>
              <a:t>product</a:t>
            </a:r>
            <a:r>
              <a:rPr lang="fr-FR" dirty="0" smtClean="0"/>
              <a:t> to the </a:t>
            </a:r>
          </a:p>
          <a:p>
            <a:r>
              <a:rPr lang="fr-FR" dirty="0" smtClean="0"/>
              <a:t>Small/medium size</a:t>
            </a:r>
            <a:endParaRPr lang="fr-FR" dirty="0"/>
          </a:p>
        </p:txBody>
      </p:sp>
      <p:sp>
        <p:nvSpPr>
          <p:cNvPr id="25" name="TextBox 24"/>
          <p:cNvSpPr txBox="1"/>
          <p:nvPr/>
        </p:nvSpPr>
        <p:spPr>
          <a:xfrm>
            <a:off x="4800600" y="4191000"/>
            <a:ext cx="4198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Create</a:t>
            </a:r>
            <a:r>
              <a:rPr lang="fr-FR" dirty="0" smtClean="0"/>
              <a:t> a </a:t>
            </a:r>
            <a:r>
              <a:rPr lang="fr-FR" dirty="0" err="1" smtClean="0"/>
              <a:t>great</a:t>
            </a:r>
            <a:r>
              <a:rPr lang="fr-FR" dirty="0" smtClean="0"/>
              <a:t> value for </a:t>
            </a:r>
            <a:r>
              <a:rPr lang="fr-FR" dirty="0" err="1" smtClean="0"/>
              <a:t>these</a:t>
            </a:r>
            <a:r>
              <a:rPr lang="fr-FR" dirty="0" smtClean="0"/>
              <a:t> record labels</a:t>
            </a:r>
            <a:endParaRPr lang="fr-FR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Risks analyze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7" name="Straight Connector 6"/>
          <p:cNvCxnSpPr/>
          <p:nvPr/>
        </p:nvCxnSpPr>
        <p:spPr>
          <a:xfrm rot="5400000">
            <a:off x="2286794" y="4418806"/>
            <a:ext cx="4572000" cy="1588"/>
          </a:xfrm>
          <a:prstGeom prst="line">
            <a:avLst/>
          </a:prstGeom>
          <a:ln w="1270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57200" y="2819400"/>
            <a:ext cx="8077200" cy="1588"/>
          </a:xfrm>
          <a:prstGeom prst="line">
            <a:avLst/>
          </a:prstGeom>
          <a:ln w="1270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loudrevolutionlogot_b3.png"/>
          <p:cNvPicPr>
            <a:picLocks noChangeAspect="1"/>
          </p:cNvPicPr>
          <p:nvPr/>
        </p:nvPicPr>
        <p:blipFill>
          <a:blip r:embed="rId3"/>
          <a:srcRect t="16667" r="16766"/>
          <a:stretch>
            <a:fillRect/>
          </a:stretch>
        </p:blipFill>
        <p:spPr>
          <a:xfrm>
            <a:off x="1" y="6477000"/>
            <a:ext cx="1523999" cy="381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457200" y="3048000"/>
            <a:ext cx="1615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Users </a:t>
            </a:r>
            <a:r>
              <a:rPr lang="en-US" dirty="0" smtClean="0"/>
              <a:t>Overflow  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724400" y="3048000"/>
            <a:ext cx="2770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Monitor application activity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57200" y="2209800"/>
            <a:ext cx="25762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Technology </a:t>
            </a:r>
            <a:r>
              <a:rPr lang="en-US" sz="2600" dirty="0" smtClean="0"/>
              <a:t>Risks</a:t>
            </a:r>
            <a:endParaRPr lang="en-US" sz="2600" dirty="0"/>
          </a:p>
        </p:txBody>
      </p:sp>
      <p:sp>
        <p:nvSpPr>
          <p:cNvPr id="14" name="TextBox 13"/>
          <p:cNvSpPr txBox="1"/>
          <p:nvPr/>
        </p:nvSpPr>
        <p:spPr>
          <a:xfrm>
            <a:off x="4800600" y="2209800"/>
            <a:ext cx="118575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/>
              <a:t>Actions</a:t>
            </a:r>
            <a:endParaRPr lang="en-US" sz="26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Risks analyze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7" name="Straight Connector 6"/>
          <p:cNvCxnSpPr/>
          <p:nvPr/>
        </p:nvCxnSpPr>
        <p:spPr>
          <a:xfrm rot="5400000">
            <a:off x="2286794" y="4418806"/>
            <a:ext cx="4572000" cy="1588"/>
          </a:xfrm>
          <a:prstGeom prst="line">
            <a:avLst/>
          </a:prstGeom>
          <a:ln w="1270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57200" y="2819400"/>
            <a:ext cx="8077200" cy="1588"/>
          </a:xfrm>
          <a:prstGeom prst="line">
            <a:avLst/>
          </a:prstGeom>
          <a:ln w="1270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loudrevolutionlogot_b3.png"/>
          <p:cNvPicPr>
            <a:picLocks noChangeAspect="1"/>
          </p:cNvPicPr>
          <p:nvPr/>
        </p:nvPicPr>
        <p:blipFill>
          <a:blip r:embed="rId3"/>
          <a:srcRect t="16667" r="16766"/>
          <a:stretch>
            <a:fillRect/>
          </a:stretch>
        </p:blipFill>
        <p:spPr>
          <a:xfrm>
            <a:off x="1" y="6477000"/>
            <a:ext cx="1523999" cy="381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457200" y="3124200"/>
            <a:ext cx="26353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Lack of </a:t>
            </a:r>
            <a:r>
              <a:rPr lang="en-US" dirty="0" smtClean="0"/>
              <a:t>technical skills and </a:t>
            </a:r>
          </a:p>
          <a:p>
            <a:r>
              <a:rPr lang="en-US" dirty="0" smtClean="0"/>
              <a:t>business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724400" y="3124200"/>
            <a:ext cx="3326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Ask help to professional / teacher</a:t>
            </a:r>
          </a:p>
          <a:p>
            <a:r>
              <a:rPr lang="en-US" dirty="0" smtClean="0"/>
              <a:t>Learn more about our need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57200" y="2209800"/>
            <a:ext cx="27799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Competence </a:t>
            </a:r>
            <a:r>
              <a:rPr lang="en-US" sz="2600" dirty="0" smtClean="0"/>
              <a:t>Risks</a:t>
            </a:r>
            <a:endParaRPr lang="en-US" sz="2600" dirty="0"/>
          </a:p>
        </p:txBody>
      </p:sp>
      <p:sp>
        <p:nvSpPr>
          <p:cNvPr id="15" name="TextBox 14"/>
          <p:cNvSpPr txBox="1"/>
          <p:nvPr/>
        </p:nvSpPr>
        <p:spPr>
          <a:xfrm>
            <a:off x="4800600" y="2209800"/>
            <a:ext cx="118575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/>
              <a:t>Actions</a:t>
            </a:r>
            <a:endParaRPr lang="en-US" sz="26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 descr="loudrevolutionlogot_b3.png"/>
          <p:cNvPicPr>
            <a:picLocks noChangeAspect="1"/>
          </p:cNvPicPr>
          <p:nvPr/>
        </p:nvPicPr>
        <p:blipFill>
          <a:blip r:embed="rId3"/>
          <a:srcRect t="16667" r="16766"/>
          <a:stretch>
            <a:fillRect/>
          </a:stretch>
        </p:blipFill>
        <p:spPr>
          <a:xfrm>
            <a:off x="1" y="6477000"/>
            <a:ext cx="1523999" cy="381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Testing plan</a:t>
            </a:r>
            <a:endParaRPr lang="en-US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762000" y="2743200"/>
          <a:ext cx="7620000" cy="177038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err="1" smtClean="0"/>
                        <a:t>Gruop</a:t>
                      </a:r>
                      <a:r>
                        <a:rPr lang="fr-FR" dirty="0" smtClean="0"/>
                        <a:t>/Profil</a:t>
                      </a:r>
                    </a:p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# of persons</a:t>
                      </a:r>
                      <a:endParaRPr lang="fr-FR" dirty="0" smtClean="0"/>
                    </a:p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Goal of contact</a:t>
                      </a:r>
                      <a:endParaRPr lang="fr-FR" dirty="0" smtClean="0"/>
                    </a:p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How (</a:t>
                      </a:r>
                      <a:r>
                        <a:rPr lang="en-US" sz="1800" kern="1200" dirty="0" err="1" smtClean="0"/>
                        <a:t>intervie</a:t>
                      </a:r>
                      <a:r>
                        <a:rPr lang="en-US" sz="1800" kern="1200" dirty="0" smtClean="0"/>
                        <a:t> </a:t>
                      </a:r>
                      <a:r>
                        <a:rPr lang="en-US" sz="1800" kern="1200" dirty="0" err="1" smtClean="0"/>
                        <a:t>w</a:t>
                      </a:r>
                      <a:r>
                        <a:rPr lang="en-US" sz="1800" kern="1200" dirty="0" smtClean="0"/>
                        <a:t>, survey... )</a:t>
                      </a:r>
                      <a:endParaRPr lang="fr-FR" dirty="0" smtClean="0"/>
                    </a:p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Ready by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mission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1447800" y="5119062"/>
            <a:ext cx="18466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</a:t>
            </a:r>
          </a:p>
          <a:p>
            <a:endParaRPr lang="en-US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2438400" y="1600200"/>
            <a:ext cx="4327251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400" b="1" dirty="0" smtClean="0">
                <a:latin typeface="Calibri (Body)"/>
                <a:cs typeface="Calibri (Body)"/>
              </a:rPr>
              <a:t>Costumer problem :</a:t>
            </a:r>
          </a:p>
          <a:p>
            <a:endParaRPr lang="en-US" sz="3400" dirty="0">
              <a:latin typeface="Calibri (Body)"/>
              <a:cs typeface="Calibri (Body)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1000" y="2514600"/>
            <a:ext cx="41961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Record </a:t>
            </a:r>
            <a:r>
              <a:rPr lang="en-US" sz="2000" dirty="0" smtClean="0"/>
              <a:t>companies use a lot of time  :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895600" y="4876800"/>
            <a:ext cx="617348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Band   </a:t>
            </a:r>
            <a:r>
              <a:rPr lang="en-US" sz="2000" b="1" dirty="0" smtClean="0">
                <a:latin typeface="Calibri (Body)"/>
                <a:cs typeface="Calibri (Body)"/>
              </a:rPr>
              <a:t>H</a:t>
            </a:r>
            <a:r>
              <a:rPr lang="en-US" sz="2000" dirty="0" smtClean="0">
                <a:latin typeface="Calibri (Body)"/>
                <a:cs typeface="Calibri (Body)"/>
              </a:rPr>
              <a:t>ave to wait lot of time before having answer</a:t>
            </a:r>
          </a:p>
          <a:p>
            <a:r>
              <a:rPr lang="en-US" sz="2000" dirty="0" smtClean="0">
                <a:latin typeface="Calibri (Body)"/>
                <a:cs typeface="Calibri (Body)"/>
              </a:rPr>
              <a:t>           Are not sure to be listened           </a:t>
            </a:r>
          </a:p>
          <a:p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648200" y="4191000"/>
            <a:ext cx="18254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ym typeface="Wingdings"/>
              </a:rPr>
              <a:t>€€ Money €€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1524000" y="3124200"/>
            <a:ext cx="56124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ym typeface="Wingdings"/>
              </a:rPr>
              <a:t></a:t>
            </a:r>
            <a:r>
              <a:rPr lang="en-US" sz="2000" dirty="0" smtClean="0">
                <a:sym typeface="Wingdings"/>
              </a:rPr>
              <a:t> T</a:t>
            </a:r>
            <a:r>
              <a:rPr lang="en-US" sz="2000" dirty="0" smtClean="0"/>
              <a:t>o go throw incoming sound samples from bands</a:t>
            </a:r>
          </a:p>
          <a:p>
            <a:r>
              <a:rPr lang="en-US" sz="2000" dirty="0" err="1" smtClean="0">
                <a:sym typeface="Wingdings"/>
              </a:rPr>
              <a:t></a:t>
            </a:r>
            <a:r>
              <a:rPr lang="en-US" sz="2000" dirty="0" smtClean="0">
                <a:sym typeface="Wingdings"/>
              </a:rPr>
              <a:t> A</a:t>
            </a:r>
            <a:r>
              <a:rPr lang="en-US" sz="2000" dirty="0" smtClean="0"/>
              <a:t>nswering to phone calls/emails.</a:t>
            </a:r>
          </a:p>
          <a:p>
            <a:endParaRPr lang="en-US" dirty="0"/>
          </a:p>
        </p:txBody>
      </p:sp>
      <p:sp>
        <p:nvSpPr>
          <p:cNvPr id="16" name="Bent-Up Arrow 15"/>
          <p:cNvSpPr/>
          <p:nvPr/>
        </p:nvSpPr>
        <p:spPr>
          <a:xfrm rot="5400000">
            <a:off x="3581400" y="3886200"/>
            <a:ext cx="762000" cy="1066800"/>
          </a:xfrm>
          <a:prstGeom prst="bentUpArrow">
            <a:avLst>
              <a:gd name="adj1" fmla="val 42361"/>
              <a:gd name="adj2" fmla="val 44048"/>
              <a:gd name="adj3" fmla="val 3948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 descr="loudrevolutionlogot_b3.png"/>
          <p:cNvPicPr>
            <a:picLocks noChangeAspect="1"/>
          </p:cNvPicPr>
          <p:nvPr/>
        </p:nvPicPr>
        <p:blipFill>
          <a:blip r:embed="rId3"/>
          <a:srcRect t="16667" r="16766"/>
          <a:stretch>
            <a:fillRect/>
          </a:stretch>
        </p:blipFill>
        <p:spPr>
          <a:xfrm>
            <a:off x="1" y="6477000"/>
            <a:ext cx="1523999" cy="381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4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Strategic intent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2" name="TextBox 21"/>
          <p:cNvSpPr txBox="1"/>
          <p:nvPr/>
        </p:nvSpPr>
        <p:spPr>
          <a:xfrm>
            <a:off x="838200" y="2133600"/>
            <a:ext cx="72378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charset="2"/>
              <a:buChar char="u"/>
            </a:pPr>
            <a:r>
              <a:rPr lang="en-US" sz="2000" dirty="0" smtClean="0"/>
              <a:t> We want to be the first company to sell it’s kind of tool in Finland.</a:t>
            </a:r>
          </a:p>
          <a:p>
            <a:pPr>
              <a:buFont typeface="Wingdings" charset="2"/>
              <a:buChar char="u"/>
            </a:pPr>
            <a:endParaRPr lang="en-US" sz="20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3429000" y="3962400"/>
            <a:ext cx="536557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charset="2"/>
              <a:buChar char="u"/>
            </a:pPr>
            <a:endParaRPr lang="en-US" sz="2000" dirty="0" smtClean="0"/>
          </a:p>
          <a:p>
            <a:pPr>
              <a:buFont typeface="Wingdings" charset="2"/>
              <a:buChar char="u"/>
            </a:pPr>
            <a:r>
              <a:rPr lang="en-US" sz="2000" dirty="0" smtClean="0"/>
              <a:t> We want to help new band to get to be known. </a:t>
            </a:r>
          </a:p>
          <a:p>
            <a:pPr>
              <a:buFont typeface="Wingdings" charset="2"/>
              <a:buChar char="u"/>
            </a:pP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1676400" y="3124200"/>
            <a:ext cx="67633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charset="2"/>
              <a:buChar char="u"/>
            </a:pPr>
            <a:r>
              <a:rPr lang="en-US" sz="2000" dirty="0" smtClean="0"/>
              <a:t>We want to record label save money but also create a value, </a:t>
            </a:r>
          </a:p>
          <a:p>
            <a:pPr marL="342900" indent="-342900"/>
            <a:r>
              <a:rPr lang="en-US" sz="2000" dirty="0" smtClean="0"/>
              <a:t>so we can make money with our tool.</a:t>
            </a:r>
          </a:p>
          <a:p>
            <a:pPr marL="342900" indent="-342900">
              <a:buFont typeface="Wingdings" charset="2"/>
              <a:buChar char="u"/>
            </a:pPr>
            <a:endParaRPr lang="en-US" sz="2000" dirty="0"/>
          </a:p>
        </p:txBody>
      </p:sp>
      <p:pic>
        <p:nvPicPr>
          <p:cNvPr id="8" name="Picture 7" descr="loudrevolutionlogot_b3.png"/>
          <p:cNvPicPr>
            <a:picLocks noChangeAspect="1"/>
          </p:cNvPicPr>
          <p:nvPr/>
        </p:nvPicPr>
        <p:blipFill>
          <a:blip r:embed="rId3"/>
          <a:srcRect t="16667" r="16766"/>
          <a:stretch>
            <a:fillRect/>
          </a:stretch>
        </p:blipFill>
        <p:spPr>
          <a:xfrm>
            <a:off x="1" y="6477000"/>
            <a:ext cx="1523999" cy="381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Product/Service concept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2438400"/>
            <a:ext cx="8056312" cy="3816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sz="2000" b="1" dirty="0" smtClean="0">
                <a:solidFill>
                  <a:srgbClr val="FFFF00"/>
                </a:solidFill>
              </a:rPr>
              <a:t>By using our service</a:t>
            </a:r>
            <a:r>
              <a:rPr lang="en-US" dirty="0" smtClean="0"/>
              <a:t>, the sound samples/emails are received only from the bands, </a:t>
            </a:r>
          </a:p>
          <a:p>
            <a:r>
              <a:rPr lang="en-US" dirty="0" smtClean="0"/>
              <a:t>which fits the certain criteria</a:t>
            </a:r>
          </a:p>
          <a:p>
            <a:endParaRPr lang="en-US" dirty="0" smtClean="0"/>
          </a:p>
          <a:p>
            <a:r>
              <a:rPr lang="en-US" dirty="0" smtClean="0"/>
              <a:t>	Criteria are defined as "</a:t>
            </a:r>
            <a:r>
              <a:rPr lang="en-US" b="1" dirty="0" smtClean="0"/>
              <a:t>filters</a:t>
            </a:r>
            <a:r>
              <a:rPr lang="en-US" dirty="0" smtClean="0"/>
              <a:t>" in our service.</a:t>
            </a:r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		Record labels can choose the filters from our service.</a:t>
            </a:r>
          </a:p>
          <a:p>
            <a:endParaRPr lang="en-US" dirty="0" smtClean="0"/>
          </a:p>
          <a:p>
            <a:endParaRPr lang="en-US" sz="2000" u="sng" dirty="0" smtClean="0"/>
          </a:p>
          <a:p>
            <a:endParaRPr lang="en-US" sz="2000" u="sng" dirty="0" smtClean="0"/>
          </a:p>
          <a:p>
            <a:endParaRPr lang="en-US" sz="2000" b="1" dirty="0" smtClean="0">
              <a:solidFill>
                <a:srgbClr val="FFFF00"/>
              </a:solidFill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Down Arrow 4"/>
          <p:cNvSpPr/>
          <p:nvPr/>
        </p:nvSpPr>
        <p:spPr>
          <a:xfrm>
            <a:off x="4953000" y="5486400"/>
            <a:ext cx="484632" cy="5334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72000" y="6019800"/>
            <a:ext cx="1264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Saving time</a:t>
            </a:r>
            <a:endParaRPr lang="en-US" u="sng" dirty="0"/>
          </a:p>
        </p:txBody>
      </p:sp>
      <p:sp>
        <p:nvSpPr>
          <p:cNvPr id="8" name="Down Arrow 7"/>
          <p:cNvSpPr/>
          <p:nvPr/>
        </p:nvSpPr>
        <p:spPr>
          <a:xfrm rot="15063268">
            <a:off x="6032209" y="5687880"/>
            <a:ext cx="484632" cy="5334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781800" y="5638800"/>
            <a:ext cx="1482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Saving money</a:t>
            </a:r>
            <a:endParaRPr lang="en-US" u="sng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/>
          <p:cNvSpPr txBox="1"/>
          <p:nvPr/>
        </p:nvSpPr>
        <p:spPr>
          <a:xfrm>
            <a:off x="2362200" y="1447800"/>
            <a:ext cx="418299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/>
              <a:t>Who pays for what and why ?</a:t>
            </a:r>
            <a:endParaRPr lang="en-US" sz="2600" dirty="0"/>
          </a:p>
        </p:txBody>
      </p:sp>
      <p:sp>
        <p:nvSpPr>
          <p:cNvPr id="13" name="TextBox 12"/>
          <p:cNvSpPr txBox="1"/>
          <p:nvPr/>
        </p:nvSpPr>
        <p:spPr>
          <a:xfrm>
            <a:off x="457200" y="2209800"/>
            <a:ext cx="163305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/>
              <a:t>Record label </a:t>
            </a:r>
            <a:endParaRPr lang="en-US" sz="2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524000" y="5029200"/>
            <a:ext cx="6369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The amount of phone calls/emails to record labels is also reduced.</a:t>
            </a:r>
          </a:p>
          <a:p>
            <a:endParaRPr lang="en-US" dirty="0"/>
          </a:p>
        </p:txBody>
      </p:sp>
      <p:sp>
        <p:nvSpPr>
          <p:cNvPr id="15" name="Down Arrow 14"/>
          <p:cNvSpPr/>
          <p:nvPr/>
        </p:nvSpPr>
        <p:spPr>
          <a:xfrm>
            <a:off x="3352800" y="5486400"/>
            <a:ext cx="484632" cy="5334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33400" y="5638800"/>
            <a:ext cx="1577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Making money</a:t>
            </a:r>
            <a:endParaRPr lang="en-US" u="sng" dirty="0"/>
          </a:p>
        </p:txBody>
      </p:sp>
      <p:sp>
        <p:nvSpPr>
          <p:cNvPr id="17" name="Down Arrow 16"/>
          <p:cNvSpPr/>
          <p:nvPr/>
        </p:nvSpPr>
        <p:spPr>
          <a:xfrm rot="7014836">
            <a:off x="2238783" y="5708893"/>
            <a:ext cx="484632" cy="5334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895600" y="6019800"/>
            <a:ext cx="1350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Create value</a:t>
            </a:r>
            <a:endParaRPr lang="en-US" u="sng" dirty="0"/>
          </a:p>
        </p:txBody>
      </p:sp>
      <p:pic>
        <p:nvPicPr>
          <p:cNvPr id="19" name="Picture 18" descr="loudrevolutionlogot_b3.png"/>
          <p:cNvPicPr>
            <a:picLocks noChangeAspect="1"/>
          </p:cNvPicPr>
          <p:nvPr/>
        </p:nvPicPr>
        <p:blipFill>
          <a:blip r:embed="rId3"/>
          <a:srcRect t="16667" r="16766"/>
          <a:stretch>
            <a:fillRect/>
          </a:stretch>
        </p:blipFill>
        <p:spPr>
          <a:xfrm>
            <a:off x="1" y="6477000"/>
            <a:ext cx="1523999" cy="381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4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Market Research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Market </a:t>
            </a:r>
            <a:r>
              <a:rPr lang="de-DE" dirty="0" err="1" smtClean="0"/>
              <a:t>size</a:t>
            </a:r>
            <a:r>
              <a:rPr lang="de-DE" dirty="0" smtClean="0"/>
              <a:t>:</a:t>
            </a:r>
          </a:p>
          <a:p>
            <a:pPr>
              <a:buNone/>
            </a:pPr>
            <a:r>
              <a:rPr lang="de-DE" dirty="0" err="1" smtClean="0"/>
              <a:t>Finland</a:t>
            </a:r>
            <a:r>
              <a:rPr lang="de-DE" dirty="0" smtClean="0"/>
              <a:t>:</a:t>
            </a:r>
          </a:p>
          <a:p>
            <a:pPr>
              <a:buNone/>
            </a:pPr>
            <a:r>
              <a:rPr lang="de-DE" dirty="0" smtClean="0"/>
              <a:t> – ca. 200 </a:t>
            </a:r>
            <a:r>
              <a:rPr lang="de-DE" dirty="0" err="1" smtClean="0"/>
              <a:t>Record</a:t>
            </a:r>
            <a:r>
              <a:rPr lang="de-DE" dirty="0" smtClean="0"/>
              <a:t> Labels</a:t>
            </a:r>
          </a:p>
          <a:p>
            <a:pPr>
              <a:buNone/>
            </a:pPr>
            <a:r>
              <a:rPr lang="de-DE" dirty="0" smtClean="0"/>
              <a:t>- ca. 1000 Artist/ Bands	</a:t>
            </a:r>
          </a:p>
          <a:p>
            <a:pPr>
              <a:buNone/>
            </a:pPr>
            <a:r>
              <a:rPr lang="de-DE" dirty="0" smtClean="0"/>
              <a:t>Europe:</a:t>
            </a:r>
          </a:p>
          <a:p>
            <a:pPr>
              <a:buNone/>
            </a:pPr>
            <a:r>
              <a:rPr lang="de-DE" dirty="0" smtClean="0"/>
              <a:t> – ca. 8000 </a:t>
            </a:r>
            <a:r>
              <a:rPr lang="de-DE" dirty="0" err="1" smtClean="0"/>
              <a:t>Record</a:t>
            </a:r>
            <a:r>
              <a:rPr lang="de-DE" dirty="0" smtClean="0"/>
              <a:t> Labels</a:t>
            </a:r>
          </a:p>
          <a:p>
            <a:pPr>
              <a:buNone/>
            </a:pPr>
            <a:r>
              <a:rPr lang="de-DE" dirty="0" smtClean="0"/>
              <a:t>- ca. 10000 Artist/Bands</a:t>
            </a:r>
          </a:p>
          <a:p>
            <a:pPr>
              <a:buNone/>
            </a:pPr>
            <a:endParaRPr lang="de-DE" dirty="0" smtClean="0"/>
          </a:p>
          <a:p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loudrevolutionlogot_b3.png"/>
          <p:cNvPicPr>
            <a:picLocks noChangeAspect="1"/>
          </p:cNvPicPr>
          <p:nvPr/>
        </p:nvPicPr>
        <p:blipFill>
          <a:blip r:embed="rId3"/>
          <a:srcRect t="16667" r="16766"/>
          <a:stretch>
            <a:fillRect/>
          </a:stretch>
        </p:blipFill>
        <p:spPr>
          <a:xfrm>
            <a:off x="1" y="6477000"/>
            <a:ext cx="1523999" cy="381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Market Research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de-DE" dirty="0" smtClean="0"/>
          </a:p>
          <a:p>
            <a:r>
              <a:rPr lang="de-DE" dirty="0" smtClean="0"/>
              <a:t>Potential Market:</a:t>
            </a:r>
          </a:p>
          <a:p>
            <a:pPr>
              <a:buFontTx/>
              <a:buChar char="-"/>
            </a:pPr>
            <a:r>
              <a:rPr lang="de-DE" dirty="0" smtClean="0"/>
              <a:t>In </a:t>
            </a:r>
            <a:r>
              <a:rPr lang="de-DE" dirty="0" err="1" smtClean="0"/>
              <a:t>Finland</a:t>
            </a:r>
            <a:r>
              <a:rPr lang="de-DE" dirty="0" smtClean="0"/>
              <a:t> ca. 30 % </a:t>
            </a:r>
          </a:p>
          <a:p>
            <a:pPr>
              <a:buFontTx/>
              <a:buChar char="-"/>
            </a:pPr>
            <a:r>
              <a:rPr lang="de-DE" dirty="0" smtClean="0"/>
              <a:t>In Europe ca. 40 </a:t>
            </a:r>
            <a:r>
              <a:rPr lang="de-DE" dirty="0" smtClean="0"/>
              <a:t>%</a:t>
            </a:r>
          </a:p>
          <a:p>
            <a:pPr>
              <a:buFontTx/>
              <a:buChar char="-"/>
            </a:pPr>
            <a:endParaRPr lang="de-DE" dirty="0" smtClean="0"/>
          </a:p>
          <a:p>
            <a:pPr>
              <a:buFontTx/>
              <a:buChar char="-"/>
            </a:pPr>
            <a:r>
              <a:rPr lang="de-DE" dirty="0" smtClean="0">
                <a:hlinkClick r:id="rId2"/>
              </a:rPr>
              <a:t>Survey</a:t>
            </a:r>
            <a:endParaRPr lang="de-DE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loudrevolutionlogot_b3.png"/>
          <p:cNvPicPr>
            <a:picLocks noChangeAspect="1"/>
          </p:cNvPicPr>
          <p:nvPr/>
        </p:nvPicPr>
        <p:blipFill>
          <a:blip r:embed="rId4"/>
          <a:srcRect t="16667" r="16766"/>
          <a:stretch>
            <a:fillRect/>
          </a:stretch>
        </p:blipFill>
        <p:spPr>
          <a:xfrm>
            <a:off x="1" y="6477000"/>
            <a:ext cx="1523999" cy="381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Competitors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981200"/>
            <a:ext cx="1123950" cy="11239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3352800"/>
            <a:ext cx="2472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Wingdings"/>
              </a:rPr>
              <a:t>http://</a:t>
            </a:r>
            <a:r>
              <a:rPr lang="en-US" i="1" dirty="0" err="1" smtClean="0">
                <a:sym typeface="Wingdings"/>
              </a:rPr>
              <a:t>soundcloud.com</a:t>
            </a:r>
            <a:r>
              <a:rPr lang="en-US" i="1" dirty="0" smtClean="0">
                <a:sym typeface="Wingdings"/>
              </a:rPr>
              <a:t>/</a:t>
            </a:r>
            <a:endParaRPr lang="en-US" i="1" dirty="0" smtClean="0"/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2057400" y="4953000"/>
            <a:ext cx="63786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Our advantages : More focused on the music industry</a:t>
            </a:r>
          </a:p>
          <a:p>
            <a:r>
              <a:rPr lang="en-US" dirty="0" smtClean="0"/>
              <a:t>                                          -Real tool for professional </a:t>
            </a:r>
          </a:p>
          <a:p>
            <a:r>
              <a:rPr lang="en-US" dirty="0" smtClean="0"/>
              <a:t>                                          -Create a value for record labels and bands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057400" y="1981200"/>
            <a:ext cx="63017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Customers : bands and fans </a:t>
            </a:r>
            <a:r>
              <a:rPr lang="en-US" dirty="0" err="1" smtClean="0">
                <a:sym typeface="Wingdings"/>
              </a:rPr>
              <a:t></a:t>
            </a:r>
            <a:r>
              <a:rPr lang="en-US" dirty="0" smtClean="0">
                <a:sym typeface="Wingdings"/>
              </a:rPr>
              <a:t> May 2010 = 1’000’000 subscribers</a:t>
            </a:r>
            <a:r>
              <a:rPr lang="en-US" dirty="0" smtClean="0"/>
              <a:t> 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438400" y="2514600"/>
            <a:ext cx="6173485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Create a platform where bands can share their tracks with their </a:t>
            </a:r>
          </a:p>
          <a:p>
            <a:r>
              <a:rPr lang="en-US" dirty="0" smtClean="0"/>
              <a:t>fans and get feedbacks from them ( Comments, I like …)</a:t>
            </a:r>
          </a:p>
          <a:p>
            <a:endParaRPr lang="en-US" dirty="0" smtClean="0"/>
          </a:p>
          <a:p>
            <a:r>
              <a:rPr lang="en-US" dirty="0" smtClean="0"/>
              <a:t>Possibility to share the tracks on </a:t>
            </a:r>
            <a:r>
              <a:rPr lang="en-US" dirty="0" err="1" smtClean="0"/>
              <a:t>Facebook</a:t>
            </a:r>
            <a:r>
              <a:rPr lang="en-US" dirty="0" smtClean="0"/>
              <a:t>, </a:t>
            </a:r>
            <a:r>
              <a:rPr lang="en-US" dirty="0" err="1" smtClean="0"/>
              <a:t>MySpace</a:t>
            </a:r>
            <a:r>
              <a:rPr lang="en-US" dirty="0" smtClean="0"/>
              <a:t>, Tweet …</a:t>
            </a:r>
          </a:p>
          <a:p>
            <a:endParaRPr lang="en-US" dirty="0" smtClean="0"/>
          </a:p>
          <a:p>
            <a:r>
              <a:rPr lang="en-US" dirty="0" smtClean="0"/>
              <a:t>The lay out is very good, very clear, indeed when you are on this</a:t>
            </a:r>
          </a:p>
          <a:p>
            <a:r>
              <a:rPr lang="en-US" dirty="0" smtClean="0"/>
              <a:t>web site you want to use it.</a:t>
            </a:r>
            <a:endParaRPr lang="en-US" dirty="0"/>
          </a:p>
        </p:txBody>
      </p:sp>
      <p:pic>
        <p:nvPicPr>
          <p:cNvPr id="13" name="Picture 12" descr="loudrevolutionlogot_b3.png"/>
          <p:cNvPicPr>
            <a:picLocks noChangeAspect="1"/>
          </p:cNvPicPr>
          <p:nvPr/>
        </p:nvPicPr>
        <p:blipFill>
          <a:blip r:embed="rId4"/>
          <a:srcRect t="16667" r="16766"/>
          <a:stretch>
            <a:fillRect/>
          </a:stretch>
        </p:blipFill>
        <p:spPr>
          <a:xfrm>
            <a:off x="1" y="6477000"/>
            <a:ext cx="1523999" cy="381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Pricing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6800" y="1752600"/>
            <a:ext cx="18875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Record labels</a:t>
            </a:r>
            <a:endParaRPr 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066800" y="2286000"/>
            <a:ext cx="4032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 weeks for free with limited accessibility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66800" y="2590800"/>
            <a:ext cx="4596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Then 50 € per </a:t>
            </a:r>
            <a:r>
              <a:rPr lang="en-US" dirty="0" smtClean="0"/>
              <a:t>month for unlimited accessibility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66800" y="3048000"/>
            <a:ext cx="46649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Different account in the same company </a:t>
            </a:r>
          </a:p>
          <a:p>
            <a:r>
              <a:rPr lang="en-US" dirty="0" err="1" smtClean="0">
                <a:sym typeface="Wingdings"/>
              </a:rPr>
              <a:t></a:t>
            </a:r>
            <a:r>
              <a:rPr lang="en-US" dirty="0" smtClean="0">
                <a:sym typeface="Wingdings"/>
              </a:rPr>
              <a:t> Monthly fee as well for all the “Sub account”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11" descr="loudrevolutionlogot_b3.png"/>
          <p:cNvPicPr>
            <a:picLocks noChangeAspect="1"/>
          </p:cNvPicPr>
          <p:nvPr/>
        </p:nvPicPr>
        <p:blipFill>
          <a:blip r:embed="rId3"/>
          <a:srcRect t="16667" r="16766"/>
          <a:stretch>
            <a:fillRect/>
          </a:stretch>
        </p:blipFill>
        <p:spPr>
          <a:xfrm>
            <a:off x="1" y="6477000"/>
            <a:ext cx="1523999" cy="381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" name="TextBox 22"/>
          <p:cNvSpPr txBox="1"/>
          <p:nvPr/>
        </p:nvSpPr>
        <p:spPr>
          <a:xfrm>
            <a:off x="1143000" y="4114800"/>
            <a:ext cx="36517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/>
              <a:t>Medium/Small size record labels </a:t>
            </a:r>
            <a:endParaRPr lang="fr-FR" sz="20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6800" y="1828800"/>
            <a:ext cx="753632" cy="369332"/>
          </a:xfrm>
          <a:prstGeom prst="rect">
            <a:avLst/>
          </a:prstGeom>
          <a:noFill/>
          <a:ln w="63500">
            <a:solidFill>
              <a:srgbClr val="0000FF">
                <a:alpha val="95000"/>
              </a:srgbClr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/>
              <a:t>Bands</a:t>
            </a:r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1066800" y="2209800"/>
            <a:ext cx="52146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If a record label </a:t>
            </a:r>
            <a:r>
              <a:rPr lang="fr-FR" dirty="0" err="1" smtClean="0"/>
              <a:t>decide</a:t>
            </a:r>
            <a:r>
              <a:rPr lang="fr-FR" dirty="0" smtClean="0"/>
              <a:t> to </a:t>
            </a:r>
            <a:r>
              <a:rPr lang="fr-FR" dirty="0" err="1" smtClean="0"/>
              <a:t>produce</a:t>
            </a:r>
            <a:r>
              <a:rPr lang="fr-FR" dirty="0" smtClean="0"/>
              <a:t> </a:t>
            </a:r>
            <a:r>
              <a:rPr lang="fr-FR" dirty="0" err="1" smtClean="0"/>
              <a:t>them</a:t>
            </a:r>
            <a:r>
              <a:rPr lang="fr-FR" dirty="0" smtClean="0"/>
              <a:t>, </a:t>
            </a:r>
            <a:r>
              <a:rPr lang="fr-FR" dirty="0" err="1" smtClean="0"/>
              <a:t>they</a:t>
            </a:r>
            <a:r>
              <a:rPr lang="fr-FR" dirty="0" smtClean="0"/>
              <a:t> have to </a:t>
            </a:r>
          </a:p>
          <a:p>
            <a:r>
              <a:rPr lang="fr-FR" dirty="0" err="1" smtClean="0"/>
              <a:t>pay</a:t>
            </a:r>
            <a:r>
              <a:rPr lang="fr-FR" dirty="0" smtClean="0"/>
              <a:t> </a:t>
            </a:r>
            <a:r>
              <a:rPr lang="fr-FR" dirty="0" err="1" smtClean="0"/>
              <a:t>something</a:t>
            </a:r>
            <a:r>
              <a:rPr lang="fr-FR" dirty="0" smtClean="0"/>
              <a:t> (</a:t>
            </a:r>
            <a:r>
              <a:rPr lang="fr-FR" dirty="0" err="1" smtClean="0"/>
              <a:t>Fee</a:t>
            </a:r>
            <a:r>
              <a:rPr lang="fr-FR" dirty="0" smtClean="0"/>
              <a:t>, </a:t>
            </a:r>
            <a:r>
              <a:rPr lang="fr-FR" dirty="0" err="1" smtClean="0"/>
              <a:t>percentage</a:t>
            </a:r>
            <a:r>
              <a:rPr lang="fr-FR" dirty="0" smtClean="0"/>
              <a:t> of </a:t>
            </a:r>
            <a:r>
              <a:rPr lang="fr-FR" dirty="0" err="1" smtClean="0"/>
              <a:t>their</a:t>
            </a:r>
            <a:r>
              <a:rPr lang="fr-FR" dirty="0" smtClean="0"/>
              <a:t> sales …)</a:t>
            </a:r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>
            <a:off x="3048000" y="2895600"/>
            <a:ext cx="38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or</a:t>
            </a:r>
            <a:endParaRPr lang="fr-FR" dirty="0"/>
          </a:p>
        </p:txBody>
      </p:sp>
      <p:sp>
        <p:nvSpPr>
          <p:cNvPr id="7" name="TextBox 6"/>
          <p:cNvSpPr txBox="1"/>
          <p:nvPr/>
        </p:nvSpPr>
        <p:spPr>
          <a:xfrm>
            <a:off x="1066800" y="3200400"/>
            <a:ext cx="2776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Price for </a:t>
            </a:r>
            <a:r>
              <a:rPr lang="fr-FR" dirty="0" err="1" smtClean="0"/>
              <a:t>every</a:t>
            </a:r>
            <a:r>
              <a:rPr lang="fr-FR" dirty="0" smtClean="0"/>
              <a:t> </a:t>
            </a:r>
            <a:r>
              <a:rPr lang="fr-FR" dirty="0" err="1" smtClean="0"/>
              <a:t>tracks/demo</a:t>
            </a:r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3048000" y="3581400"/>
            <a:ext cx="38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or</a:t>
            </a:r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>
            <a:off x="1066800" y="3886200"/>
            <a:ext cx="49197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Can </a:t>
            </a:r>
            <a:r>
              <a:rPr lang="fr-FR" dirty="0" err="1" smtClean="0"/>
              <a:t>pay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sure to have a </a:t>
            </a:r>
            <a:r>
              <a:rPr lang="fr-FR" dirty="0" err="1" smtClean="0"/>
              <a:t>professional</a:t>
            </a:r>
            <a:r>
              <a:rPr lang="fr-FR" dirty="0" smtClean="0"/>
              <a:t> feedback</a:t>
            </a:r>
            <a:endParaRPr lang="fr-FR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Pricing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12" descr="loudrevolutionlogot_b3.png"/>
          <p:cNvPicPr>
            <a:picLocks noChangeAspect="1"/>
          </p:cNvPicPr>
          <p:nvPr/>
        </p:nvPicPr>
        <p:blipFill>
          <a:blip r:embed="rId3"/>
          <a:srcRect t="16667" r="16766"/>
          <a:stretch>
            <a:fillRect/>
          </a:stretch>
        </p:blipFill>
        <p:spPr>
          <a:xfrm>
            <a:off x="1" y="6477000"/>
            <a:ext cx="1523999" cy="381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7451</TotalTime>
  <Words>575</Words>
  <Application>Microsoft Office PowerPoint</Application>
  <PresentationFormat>On-screen Show (4:3)</PresentationFormat>
  <Paragraphs>131</Paragraphs>
  <Slides>14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Larissa-Design</vt:lpstr>
      <vt:lpstr>LoudDemo</vt:lpstr>
      <vt:lpstr>Our mission</vt:lpstr>
      <vt:lpstr>Strategic intent</vt:lpstr>
      <vt:lpstr>Product/Service concept</vt:lpstr>
      <vt:lpstr>Market Research</vt:lpstr>
      <vt:lpstr>Market Research</vt:lpstr>
      <vt:lpstr>Competitors</vt:lpstr>
      <vt:lpstr>Pricing</vt:lpstr>
      <vt:lpstr>Pricing</vt:lpstr>
      <vt:lpstr> Advertising</vt:lpstr>
      <vt:lpstr>Risks analyze</vt:lpstr>
      <vt:lpstr>Risks analyze</vt:lpstr>
      <vt:lpstr>Risks analyze</vt:lpstr>
      <vt:lpstr>Testing plan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LoudDemo</dc:title>
  <dc:creator>F4hQ</dc:creator>
  <cp:lastModifiedBy>Remy Treppoz</cp:lastModifiedBy>
  <cp:revision>443</cp:revision>
  <dcterms:created xsi:type="dcterms:W3CDTF">2010-11-02T12:41:12Z</dcterms:created>
  <dcterms:modified xsi:type="dcterms:W3CDTF">2010-11-03T06:53:36Z</dcterms:modified>
</cp:coreProperties>
</file>