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86" r:id="rId2"/>
    <p:sldId id="294" r:id="rId3"/>
    <p:sldId id="320" r:id="rId4"/>
    <p:sldId id="321" r:id="rId5"/>
    <p:sldId id="323" r:id="rId6"/>
    <p:sldId id="322" r:id="rId7"/>
    <p:sldId id="313" r:id="rId8"/>
    <p:sldId id="325" r:id="rId9"/>
    <p:sldId id="324" r:id="rId10"/>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C07"/>
    <a:srgbClr val="E60058"/>
    <a:srgbClr val="780A5B"/>
    <a:srgbClr val="007400"/>
    <a:srgbClr val="600000"/>
    <a:srgbClr val="73798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11" autoAdjust="0"/>
    <p:restoredTop sz="57143" autoAdjust="0"/>
  </p:normalViewPr>
  <p:slideViewPr>
    <p:cSldViewPr>
      <p:cViewPr varScale="1">
        <p:scale>
          <a:sx n="40" d="100"/>
          <a:sy n="40" d="100"/>
        </p:scale>
        <p:origin x="-213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14595-8088-44D4-BFF7-A24C5B8E4D90}" type="datetimeFigureOut">
              <a:rPr lang="fi-FI" smtClean="0"/>
              <a:pPr/>
              <a:t>10.11.2010</a:t>
            </a:fld>
            <a:endParaRPr lang="fi-FI"/>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927BF3-137A-4293-A094-336566949FC6}" type="slidenum">
              <a:rPr lang="fi-FI" smtClean="0"/>
              <a:pPr/>
              <a:t>‹#›</a:t>
            </a:fld>
            <a:endParaRPr lang="fi-FI"/>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r>
              <a:rPr lang="en-US" b="1" u="sng" dirty="0" smtClean="0"/>
              <a:t>Intro</a:t>
            </a:r>
            <a:r>
              <a:rPr lang="en-US" b="1" dirty="0" smtClean="0"/>
              <a:t>: </a:t>
            </a:r>
            <a:r>
              <a:rPr lang="en-US" b="0" dirty="0" smtClean="0"/>
              <a:t>Ok, I will first go through general ideas and concepts of the application. Then, we’ll take a look at the demo</a:t>
            </a:r>
            <a:r>
              <a:rPr lang="en-US" b="0" baseline="0" dirty="0" smtClean="0"/>
              <a:t> and discuss possibilities of development roadmap. Please feel free to interrupt me</a:t>
            </a:r>
            <a:r>
              <a:rPr lang="en-US" b="0" dirty="0" smtClean="0"/>
              <a:t> whenever there’s something you</a:t>
            </a:r>
            <a:r>
              <a:rPr lang="en-US" b="0" baseline="0" dirty="0" smtClean="0"/>
              <a:t> want to make clear of.</a:t>
            </a:r>
            <a:r>
              <a:rPr lang="en-US" b="0" dirty="0" smtClean="0"/>
              <a:t> So, let us begin.</a:t>
            </a:r>
            <a:r>
              <a:rPr lang="en-US" dirty="0" smtClean="0"/>
              <a:t> My</a:t>
            </a:r>
            <a:r>
              <a:rPr lang="en-US" baseline="0" dirty="0" smtClean="0"/>
              <a:t> name is Trung Tran, and I’m working for RunToShop. At RunToShop, we are building </a:t>
            </a:r>
            <a:r>
              <a:rPr lang="en-US" sz="1200" kern="1200" dirty="0" smtClean="0">
                <a:solidFill>
                  <a:schemeClr val="tx1"/>
                </a:solidFill>
                <a:latin typeface="+mn-lt"/>
                <a:ea typeface="+mn-ea"/>
                <a:cs typeface="+mn-cs"/>
              </a:rPr>
              <a:t>an application for daily Business-to-Business (B2B) operation. We're calling it FirmScale (FS)</a:t>
            </a:r>
            <a:r>
              <a:rPr lang="fi-FI" sz="1200" kern="1200" baseline="0" dirty="0" smtClean="0">
                <a:solidFill>
                  <a:schemeClr val="tx1"/>
                </a:solidFill>
                <a:latin typeface="+mn-lt"/>
                <a:ea typeface="+mn-ea"/>
                <a:cs typeface="+mn-cs"/>
              </a:rPr>
              <a:t>.</a:t>
            </a:r>
          </a:p>
          <a:p>
            <a:pPr eaLnBrk="1" hangingPunct="1">
              <a:spcBef>
                <a:spcPct val="0"/>
              </a:spcBef>
            </a:pPr>
            <a:endParaRPr lang="fi-FI" sz="1200" kern="1200" baseline="0" dirty="0" smtClean="0">
              <a:solidFill>
                <a:schemeClr val="tx1"/>
              </a:solidFill>
              <a:latin typeface="+mn-lt"/>
              <a:ea typeface="+mn-ea"/>
              <a:cs typeface="+mn-cs"/>
            </a:endParaRPr>
          </a:p>
          <a:p>
            <a:pPr eaLnBrk="1" hangingPunct="1">
              <a:spcBef>
                <a:spcPct val="0"/>
              </a:spcBef>
            </a:pPr>
            <a:r>
              <a:rPr lang="fi-FI" sz="1200" kern="1200" baseline="0" dirty="0" smtClean="0">
                <a:solidFill>
                  <a:schemeClr val="tx1"/>
                </a:solidFill>
                <a:latin typeface="+mn-lt"/>
                <a:ea typeface="+mn-ea"/>
                <a:cs typeface="+mn-cs"/>
              </a:rPr>
              <a:t>(+3s)</a:t>
            </a:r>
            <a:endParaRPr lang="en-US" sz="1200" kern="1200" dirty="0" smtClean="0">
              <a:solidFill>
                <a:schemeClr val="tx1"/>
              </a:solidFill>
              <a:latin typeface="+mn-lt"/>
              <a:ea typeface="+mn-ea"/>
              <a:cs typeface="+mn-cs"/>
            </a:endParaRPr>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1</a:t>
            </a:fld>
            <a:endParaRPr lang="fi-FI"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eaLnBrk="1" hangingPunct="1">
              <a:spcBef>
                <a:spcPct val="0"/>
              </a:spcBef>
            </a:pPr>
            <a:r>
              <a:rPr lang="fi-FI" sz="1200" kern="1200" baseline="0" dirty="0" smtClean="0">
                <a:solidFill>
                  <a:schemeClr val="tx1"/>
                </a:solidFill>
                <a:latin typeface="+mn-lt"/>
                <a:ea typeface="+mn-ea"/>
                <a:cs typeface="+mn-cs"/>
              </a:rPr>
              <a:t>As you might have guessed the meaning of this name. ’Firm’ means ”business enterprise”, and ’Scale’ as in ”measurement system”.</a:t>
            </a:r>
          </a:p>
          <a:p>
            <a:pPr eaLnBrk="1" hangingPunct="1">
              <a:spcBef>
                <a:spcPct val="0"/>
              </a:spcBef>
            </a:pPr>
            <a:endParaRPr lang="fi-FI"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latin typeface="+mn-lt"/>
                <a:ea typeface="+mn-ea"/>
                <a:cs typeface="+mn-cs"/>
              </a:rPr>
              <a:t>In one sentence, FS is an</a:t>
            </a:r>
            <a:r>
              <a:rPr lang="en-US" sz="1200" kern="1200" baseline="0" dirty="0" smtClean="0">
                <a:solidFill>
                  <a:schemeClr val="tx1"/>
                </a:solidFill>
                <a:latin typeface="+mn-lt"/>
                <a:ea typeface="+mn-ea"/>
                <a:cs typeface="+mn-cs"/>
              </a:rPr>
              <a:t> application made especially </a:t>
            </a:r>
            <a:r>
              <a:rPr lang="en-US" sz="1200" kern="1200" dirty="0" smtClean="0">
                <a:solidFill>
                  <a:schemeClr val="tx1"/>
                </a:solidFill>
                <a:latin typeface="+mn-lt"/>
                <a:ea typeface="+mn-ea"/>
                <a:cs typeface="+mn-cs"/>
              </a:rPr>
              <a:t>for B2B projects, with a</a:t>
            </a:r>
            <a:r>
              <a:rPr lang="en-US" sz="1200" kern="1200" baseline="0" dirty="0" smtClean="0">
                <a:solidFill>
                  <a:schemeClr val="tx1"/>
                </a:solidFill>
                <a:latin typeface="+mn-lt"/>
                <a:ea typeface="+mn-ea"/>
                <a:cs typeface="+mn-cs"/>
              </a:rPr>
              <a:t> special formula</a:t>
            </a:r>
            <a:r>
              <a:rPr lang="en-US" sz="1200" kern="1200" dirty="0" smtClean="0">
                <a:solidFill>
                  <a:schemeClr val="tx1"/>
                </a:solidFill>
                <a:latin typeface="+mn-lt"/>
                <a:ea typeface="+mn-ea"/>
                <a:cs typeface="+mn-cs"/>
              </a:rPr>
              <a:t>. You see, standing on top of FirmScale</a:t>
            </a:r>
            <a:r>
              <a:rPr lang="en-US" sz="1200" kern="1200" baseline="0" dirty="0" smtClean="0">
                <a:solidFill>
                  <a:schemeClr val="tx1"/>
                </a:solidFill>
                <a:latin typeface="+mn-lt"/>
                <a:ea typeface="+mn-ea"/>
                <a:cs typeface="+mn-cs"/>
              </a:rPr>
              <a:t> is a unique</a:t>
            </a:r>
            <a:r>
              <a:rPr lang="en-US" sz="1200" kern="1200" dirty="0" smtClean="0">
                <a:solidFill>
                  <a:schemeClr val="tx1"/>
                </a:solidFill>
                <a:latin typeface="+mn-lt"/>
                <a:ea typeface="+mn-ea"/>
                <a:cs typeface="+mn-cs"/>
              </a:rPr>
              <a:t> prestige point system, which is</a:t>
            </a:r>
            <a:r>
              <a:rPr lang="en-US" sz="1200" kern="1200" baseline="0" dirty="0" smtClean="0">
                <a:solidFill>
                  <a:schemeClr val="tx1"/>
                </a:solidFill>
                <a:latin typeface="+mn-lt"/>
                <a:ea typeface="+mn-ea"/>
                <a:cs typeface="+mn-cs"/>
              </a:rPr>
              <a:t> used</a:t>
            </a:r>
            <a:r>
              <a:rPr lang="en-US" sz="1200" kern="1200" dirty="0" smtClean="0">
                <a:solidFill>
                  <a:schemeClr val="tx1"/>
                </a:solidFill>
                <a:latin typeface="+mn-lt"/>
                <a:ea typeface="+mn-ea"/>
                <a:cs typeface="+mn-cs"/>
              </a:rPr>
              <a:t> to measure the users’ business reputation. And</a:t>
            </a:r>
            <a:r>
              <a:rPr lang="en-US" sz="1200" kern="1200" baseline="0" dirty="0" smtClean="0">
                <a:solidFill>
                  <a:schemeClr val="tx1"/>
                </a:solidFill>
                <a:latin typeface="+mn-lt"/>
                <a:ea typeface="+mn-ea"/>
                <a:cs typeface="+mn-cs"/>
              </a:rPr>
              <a:t> by ‘user’, we are taking about all individuals and entities engaging in B2B activities. </a:t>
            </a:r>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2</a:t>
            </a:fld>
            <a:endParaRPr lang="fi-FI"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baseline="0" dirty="0" smtClean="0">
                <a:solidFill>
                  <a:schemeClr val="tx1"/>
                </a:solidFill>
                <a:latin typeface="+mn-lt"/>
                <a:ea typeface="+mn-ea"/>
                <a:cs typeface="+mn-cs"/>
              </a:rPr>
              <a:t>Now, before we go deeper into the concept of </a:t>
            </a:r>
            <a:r>
              <a:rPr lang="en-US" sz="1200" kern="1200" baseline="0" dirty="0" err="1" smtClean="0">
                <a:solidFill>
                  <a:schemeClr val="tx1"/>
                </a:solidFill>
                <a:latin typeface="+mn-lt"/>
                <a:ea typeface="+mn-ea"/>
                <a:cs typeface="+mn-cs"/>
              </a:rPr>
              <a:t>FirmScale’s</a:t>
            </a:r>
            <a:r>
              <a:rPr lang="en-US" sz="1200" kern="1200" baseline="0" dirty="0" smtClean="0">
                <a:solidFill>
                  <a:schemeClr val="tx1"/>
                </a:solidFill>
                <a:latin typeface="+mn-lt"/>
                <a:ea typeface="+mn-ea"/>
                <a:cs typeface="+mn-cs"/>
              </a:rPr>
              <a:t> Prestige System, I’d like to mention some major problems in the social web, especially in B2B networks such as LinkedIn or </a:t>
            </a:r>
            <a:r>
              <a:rPr lang="en-US" sz="1200" kern="1200" baseline="0" dirty="0" err="1" smtClean="0">
                <a:solidFill>
                  <a:schemeClr val="tx1"/>
                </a:solidFill>
                <a:latin typeface="+mn-lt"/>
                <a:ea typeface="+mn-ea"/>
                <a:cs typeface="+mn-cs"/>
              </a:rPr>
              <a:t>GetAFreeLancer.com</a:t>
            </a:r>
            <a:r>
              <a:rPr lang="en-US" sz="1200" kern="1200" baseline="0" dirty="0" smtClean="0">
                <a:solidFill>
                  <a:schemeClr val="tx1"/>
                </a:solidFill>
                <a:latin typeface="+mn-lt"/>
                <a:ea typeface="+mn-ea"/>
                <a:cs typeface="+mn-cs"/>
              </a:rPr>
              <a:t>. I </a:t>
            </a:r>
            <a:r>
              <a:rPr lang="en-US" sz="1200" kern="1200" baseline="0" dirty="0" smtClean="0">
                <a:solidFill>
                  <a:schemeClr val="tx1"/>
                </a:solidFill>
                <a:latin typeface="+mn-lt"/>
                <a:ea typeface="+mn-ea"/>
                <a:cs typeface="+mn-cs"/>
              </a:rPr>
              <a:t>have a friend </a:t>
            </a:r>
            <a:r>
              <a:rPr lang="en-US" sz="1200" kern="1200" baseline="0" dirty="0" smtClean="0">
                <a:solidFill>
                  <a:schemeClr val="tx1"/>
                </a:solidFill>
                <a:latin typeface="+mn-lt"/>
                <a:ea typeface="+mn-ea"/>
                <a:cs typeface="+mn-cs"/>
              </a:rPr>
              <a:t>who tried to outsource his project to a freelancer, and he has gone </a:t>
            </a:r>
            <a:r>
              <a:rPr lang="en-US" sz="1200" kern="1200" baseline="0" dirty="0" smtClean="0">
                <a:solidFill>
                  <a:schemeClr val="tx1"/>
                </a:solidFill>
                <a:latin typeface="+mn-lt"/>
                <a:ea typeface="+mn-ea"/>
                <a:cs typeface="+mn-cs"/>
              </a:rPr>
              <a:t>through almost exactly the same </a:t>
            </a:r>
            <a:r>
              <a:rPr lang="en-US" sz="1200" kern="1200" baseline="0" dirty="0" smtClean="0">
                <a:solidFill>
                  <a:schemeClr val="tx1"/>
                </a:solidFill>
                <a:latin typeface="+mn-lt"/>
                <a:ea typeface="+mn-ea"/>
                <a:cs typeface="+mn-cs"/>
              </a:rPr>
              <a:t>problems. He had to look through several seemingly fake reviews of many freelancer candidates. Some had lots of perfect reviews, but when my friend looked closely at their profiles, most of the projects are really small or in some totally irrelevant fields. There was no way my friend can tell if the project owners who gave out those reviews are reliable or not. </a:t>
            </a:r>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3</a:t>
            </a:fld>
            <a:endParaRPr lang="fi-FI"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baseline="0" dirty="0" smtClean="0">
                <a:solidFill>
                  <a:schemeClr val="tx1"/>
                </a:solidFill>
                <a:latin typeface="+mn-lt"/>
                <a:ea typeface="+mn-ea"/>
                <a:cs typeface="+mn-cs"/>
              </a:rPr>
              <a:t>With such story in mind, this is how FirmScale solves the problems. Basically, in our Prestige point system, p</a:t>
            </a:r>
            <a:r>
              <a:rPr lang="en-US" sz="1200" dirty="0" smtClean="0"/>
              <a:t>roject owners have “Customer Prestige”, which tells how reliable they are as buyers.</a:t>
            </a:r>
            <a:r>
              <a:rPr lang="en-US" sz="1200" baseline="0" dirty="0" smtClean="0"/>
              <a:t> And project applicants have “Provider Prestige”, which tells how reliable they are as sellers. </a:t>
            </a:r>
            <a:r>
              <a:rPr lang="en-US" sz="1200" dirty="0" smtClean="0"/>
              <a:t>Also,</a:t>
            </a:r>
            <a:r>
              <a:rPr lang="en-US" sz="1200" baseline="0" dirty="0" smtClean="0"/>
              <a:t> there is a “Social Prestige”, which tells how reliable a business is in the public eyes. The total Prestige of one user is a sum of these 3 types of Prestige. The more prestige points you have, the higher your business reputation is. There are many ways for a user to gain prestige, either receiving or giving testimonials to other users, or allow FirmScale to get </a:t>
            </a:r>
            <a:r>
              <a:rPr lang="en-US" sz="1200" baseline="0" dirty="0" smtClean="0"/>
              <a:t>into </a:t>
            </a:r>
            <a:r>
              <a:rPr lang="en-US" sz="1200" baseline="0" dirty="0" smtClean="0"/>
              <a:t>contact and identify the reliability of the user.</a:t>
            </a:r>
            <a:endParaRPr lang="en-US" baseline="0"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4</a:t>
            </a:fld>
            <a:endParaRPr lang="fi-FI"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fi-FI" b="0" baseline="0" dirty="0" smtClean="0"/>
              <a:t>This is a more literal way to look at FirmScale prestige system. But...</a:t>
            </a:r>
            <a:endParaRPr lang="en-US" b="0" baseline="0"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5</a:t>
            </a:fld>
            <a:endParaRPr lang="fi-FI"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baseline="0" dirty="0" smtClean="0">
                <a:solidFill>
                  <a:schemeClr val="tx1"/>
                </a:solidFill>
                <a:latin typeface="+mn-lt"/>
                <a:ea typeface="+mn-ea"/>
                <a:cs typeface="+mn-cs"/>
              </a:rPr>
              <a:t>So, why going so far to categorize and measure praises of other users? Of course there are many benefits… first of all, recommendation is a powerful tool for business. And only by carefully categorizing and measuring them, could we fully utilize its potential. Secondly, by combining </a:t>
            </a:r>
            <a:r>
              <a:rPr lang="en-US" sz="1200" kern="1200" baseline="0" dirty="0" err="1" smtClean="0">
                <a:solidFill>
                  <a:schemeClr val="tx1"/>
                </a:solidFill>
                <a:latin typeface="+mn-lt"/>
                <a:ea typeface="+mn-ea"/>
                <a:cs typeface="+mn-cs"/>
              </a:rPr>
              <a:t>FirmScale’s</a:t>
            </a:r>
            <a:r>
              <a:rPr lang="en-US" sz="1200" kern="1200" baseline="0" dirty="0" smtClean="0">
                <a:solidFill>
                  <a:schemeClr val="tx1"/>
                </a:solidFill>
                <a:latin typeface="+mn-lt"/>
                <a:ea typeface="+mn-ea"/>
                <a:cs typeface="+mn-cs"/>
              </a:rPr>
              <a:t> prestige with APIs of other web services, we can make extremely meaningful analysis. But most importantly, for business users, a mature FirmScale will be one of the most useful tool  for their working lives… By far, we have gone through all ideas and concepts of FirmScale. We have here a simple demo for you, let’s take a look at it…</a:t>
            </a:r>
            <a:endParaRPr lang="en-US" b="0" baseline="0"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6</a:t>
            </a:fld>
            <a:endParaRPr lang="fi-FI"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0" u="none" dirty="0" smtClean="0"/>
              <a:t>* Final slides,</a:t>
            </a:r>
            <a:r>
              <a:rPr lang="en-US" b="0" u="none" baseline="0" dirty="0" smtClean="0"/>
              <a:t> after Demo.</a:t>
            </a:r>
            <a:endParaRPr lang="en-US" b="0" u="none" dirty="0" smtClean="0"/>
          </a:p>
          <a:p>
            <a:pPr marL="0" marR="0" indent="0" algn="l" defTabSz="914400" rtl="0" eaLnBrk="1" fontAlgn="auto" latinLnBrk="0" hangingPunct="1">
              <a:lnSpc>
                <a:spcPct val="100000"/>
              </a:lnSpc>
              <a:spcBef>
                <a:spcPct val="0"/>
              </a:spcBef>
              <a:spcAft>
                <a:spcPts val="0"/>
              </a:spcAft>
              <a:buClrTx/>
              <a:buSzTx/>
              <a:buFontTx/>
              <a:buNone/>
              <a:tabLst/>
              <a:defRPr/>
            </a:pPr>
            <a:endParaRPr lang="en-US" b="0" u="none"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7</a:t>
            </a:fld>
            <a:endParaRPr lang="fi-FI"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0" u="none" dirty="0" smtClean="0"/>
              <a:t>* Final slides,</a:t>
            </a:r>
            <a:r>
              <a:rPr lang="en-US" b="0" u="none" baseline="0" dirty="0" smtClean="0"/>
              <a:t> after Demo.</a:t>
            </a:r>
            <a:endParaRPr lang="en-US" b="0" u="none"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8</a:t>
            </a:fld>
            <a:endParaRPr lang="fi-FI"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an kuvan paikkamerkki 1"/>
          <p:cNvSpPr>
            <a:spLocks noGrp="1" noRot="1" noChangeAspect="1" noTextEdit="1"/>
          </p:cNvSpPr>
          <p:nvPr>
            <p:ph type="sldImg"/>
          </p:nvPr>
        </p:nvSpPr>
        <p:spPr bwMode="auto">
          <a:noFill/>
          <a:ln>
            <a:solidFill>
              <a:srgbClr val="000000"/>
            </a:solidFill>
            <a:miter lim="800000"/>
            <a:headEnd/>
            <a:tailEnd/>
          </a:ln>
        </p:spPr>
      </p:sp>
      <p:sp>
        <p:nvSpPr>
          <p:cNvPr id="14339" name="Huomautusten paikkamerkki 2"/>
          <p:cNvSpPr>
            <a:spLocks noGrp="1"/>
          </p:cNvSpPr>
          <p:nvPr>
            <p:ph type="body" idx="1"/>
          </p:nvPr>
        </p:nvSpPr>
        <p:spPr bwMode="auto">
          <a:noFill/>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0" u="none" dirty="0" smtClean="0"/>
              <a:t>Thank You</a:t>
            </a:r>
            <a:endParaRPr lang="en-US" b="0" u="none" dirty="0" smtClean="0"/>
          </a:p>
        </p:txBody>
      </p:sp>
      <p:sp>
        <p:nvSpPr>
          <p:cNvPr id="14340" name="Dian numeron paikkamerkki 3"/>
          <p:cNvSpPr>
            <a:spLocks noGrp="1"/>
          </p:cNvSpPr>
          <p:nvPr>
            <p:ph type="sldNum" sz="quarter" idx="5"/>
          </p:nvPr>
        </p:nvSpPr>
        <p:spPr bwMode="auto">
          <a:noFill/>
          <a:ln>
            <a:miter lim="800000"/>
            <a:headEnd/>
            <a:tailEnd/>
          </a:ln>
        </p:spPr>
        <p:txBody>
          <a:bodyPr/>
          <a:lstStyle/>
          <a:p>
            <a:fld id="{7B31EBC4-62A5-41BD-83DD-F5A809564472}" type="slidenum">
              <a:rPr lang="fi-FI" smtClean="0"/>
              <a:pPr/>
              <a:t>9</a:t>
            </a:fld>
            <a:endParaRPr lang="fi-FI"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 napsautt.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p>
            <a:r>
              <a:rPr lang="fi-FI" smtClean="0"/>
              <a:t>18.8.2010</a:t>
            </a:r>
            <a:endParaRPr lang="fi-FI"/>
          </a:p>
        </p:txBody>
      </p:sp>
      <p:sp>
        <p:nvSpPr>
          <p:cNvPr id="5" name="Alatunnisteen paikkamerkki 4"/>
          <p:cNvSpPr>
            <a:spLocks noGrp="1"/>
          </p:cNvSpPr>
          <p:nvPr>
            <p:ph type="ftr" sz="quarter" idx="11"/>
          </p:nvPr>
        </p:nvSpPr>
        <p:spPr/>
        <p:txBody>
          <a:bodyPr/>
          <a:lstStyle/>
          <a:p>
            <a:r>
              <a:rPr lang="fi-FI" smtClean="0"/>
              <a:t>Auto Jalonen Oy</a:t>
            </a:r>
            <a:endParaRPr lang="fi-FI"/>
          </a:p>
        </p:txBody>
      </p:sp>
      <p:sp>
        <p:nvSpPr>
          <p:cNvPr id="6" name="Dian numeron paikkamerkki 5"/>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a:lstStyle/>
          <a:p>
            <a:r>
              <a:rPr lang="fi-FI" smtClean="0"/>
              <a:t>18.8.2010</a:t>
            </a:r>
            <a:endParaRPr lang="fi-FI"/>
          </a:p>
        </p:txBody>
      </p:sp>
      <p:sp>
        <p:nvSpPr>
          <p:cNvPr id="6" name="Alatunnisteen paikkamerkki 5"/>
          <p:cNvSpPr>
            <a:spLocks noGrp="1"/>
          </p:cNvSpPr>
          <p:nvPr>
            <p:ph type="ftr" sz="quarter" idx="11"/>
          </p:nvPr>
        </p:nvSpPr>
        <p:spPr/>
        <p:txBody>
          <a:bodyPr/>
          <a:lstStyle/>
          <a:p>
            <a:r>
              <a:rPr lang="fi-FI" smtClean="0"/>
              <a:t>Auto Jalonen Oy</a:t>
            </a:r>
            <a:endParaRPr lang="fi-FI"/>
          </a:p>
        </p:txBody>
      </p:sp>
      <p:sp>
        <p:nvSpPr>
          <p:cNvPr id="7" name="Dian numeron paikkamerkki 6"/>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a:lstStyle/>
          <a:p>
            <a:r>
              <a:rPr lang="fi-FI" smtClean="0"/>
              <a:t>18.8.2010</a:t>
            </a:r>
            <a:endParaRPr lang="fi-FI"/>
          </a:p>
        </p:txBody>
      </p:sp>
      <p:sp>
        <p:nvSpPr>
          <p:cNvPr id="8" name="Alatunnisteen paikkamerkki 7"/>
          <p:cNvSpPr>
            <a:spLocks noGrp="1"/>
          </p:cNvSpPr>
          <p:nvPr>
            <p:ph type="ftr" sz="quarter" idx="11"/>
          </p:nvPr>
        </p:nvSpPr>
        <p:spPr/>
        <p:txBody>
          <a:bodyPr/>
          <a:lstStyle/>
          <a:p>
            <a:r>
              <a:rPr lang="fi-FI" smtClean="0"/>
              <a:t>Auto Jalonen Oy</a:t>
            </a:r>
            <a:endParaRPr lang="fi-FI"/>
          </a:p>
        </p:txBody>
      </p:sp>
      <p:sp>
        <p:nvSpPr>
          <p:cNvPr id="9" name="Dian numeron paikkamerkki 8"/>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2"/>
          <p:cNvSpPr>
            <a:spLocks noGrp="1"/>
          </p:cNvSpPr>
          <p:nvPr>
            <p:ph type="dt" sz="half" idx="10"/>
          </p:nvPr>
        </p:nvSpPr>
        <p:spPr/>
        <p:txBody>
          <a:bodyPr/>
          <a:lstStyle/>
          <a:p>
            <a:r>
              <a:rPr lang="fi-FI" smtClean="0"/>
              <a:t>18.8.2010</a:t>
            </a:r>
            <a:endParaRPr lang="fi-FI"/>
          </a:p>
        </p:txBody>
      </p:sp>
      <p:sp>
        <p:nvSpPr>
          <p:cNvPr id="4" name="Alatunnisteen paikkamerkki 3"/>
          <p:cNvSpPr>
            <a:spLocks noGrp="1"/>
          </p:cNvSpPr>
          <p:nvPr>
            <p:ph type="ftr" sz="quarter" idx="11"/>
          </p:nvPr>
        </p:nvSpPr>
        <p:spPr/>
        <p:txBody>
          <a:bodyPr/>
          <a:lstStyle/>
          <a:p>
            <a:r>
              <a:rPr lang="fi-FI" smtClean="0"/>
              <a:t>Auto Jalonen Oy</a:t>
            </a:r>
            <a:endParaRPr lang="fi-FI"/>
          </a:p>
        </p:txBody>
      </p:sp>
      <p:sp>
        <p:nvSpPr>
          <p:cNvPr id="5" name="Dian numeron paikkamerkki 4"/>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r>
              <a:rPr lang="fi-FI" smtClean="0"/>
              <a:t>18.8.2010</a:t>
            </a:r>
            <a:endParaRPr lang="fi-FI"/>
          </a:p>
        </p:txBody>
      </p:sp>
      <p:sp>
        <p:nvSpPr>
          <p:cNvPr id="3" name="Alatunnisteen paikkamerkki 2"/>
          <p:cNvSpPr>
            <a:spLocks noGrp="1"/>
          </p:cNvSpPr>
          <p:nvPr>
            <p:ph type="ftr" sz="quarter" idx="11"/>
          </p:nvPr>
        </p:nvSpPr>
        <p:spPr/>
        <p:txBody>
          <a:bodyPr/>
          <a:lstStyle/>
          <a:p>
            <a:r>
              <a:rPr lang="fi-FI" smtClean="0"/>
              <a:t>Auto Jalonen Oy</a:t>
            </a:r>
            <a:endParaRPr lang="fi-FI"/>
          </a:p>
        </p:txBody>
      </p:sp>
      <p:sp>
        <p:nvSpPr>
          <p:cNvPr id="4" name="Dian numeron paikkamerkki 3"/>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r>
              <a:rPr lang="fi-FI" smtClean="0"/>
              <a:t>18.8.2010</a:t>
            </a:r>
            <a:endParaRPr lang="fi-FI"/>
          </a:p>
        </p:txBody>
      </p:sp>
      <p:sp>
        <p:nvSpPr>
          <p:cNvPr id="6" name="Alatunnisteen paikkamerkki 5"/>
          <p:cNvSpPr>
            <a:spLocks noGrp="1"/>
          </p:cNvSpPr>
          <p:nvPr>
            <p:ph type="ftr" sz="quarter" idx="11"/>
          </p:nvPr>
        </p:nvSpPr>
        <p:spPr/>
        <p:txBody>
          <a:bodyPr/>
          <a:lstStyle/>
          <a:p>
            <a:r>
              <a:rPr lang="fi-FI" smtClean="0"/>
              <a:t>Auto Jalonen Oy</a:t>
            </a:r>
            <a:endParaRPr lang="fi-FI"/>
          </a:p>
        </p:txBody>
      </p:sp>
      <p:sp>
        <p:nvSpPr>
          <p:cNvPr id="7" name="Dian numeron paikkamerkki 6"/>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r>
              <a:rPr lang="fi-FI" smtClean="0"/>
              <a:t>18.8.2010</a:t>
            </a:r>
            <a:endParaRPr lang="fi-FI"/>
          </a:p>
        </p:txBody>
      </p:sp>
      <p:sp>
        <p:nvSpPr>
          <p:cNvPr id="6" name="Alatunnisteen paikkamerkki 5"/>
          <p:cNvSpPr>
            <a:spLocks noGrp="1"/>
          </p:cNvSpPr>
          <p:nvPr>
            <p:ph type="ftr" sz="quarter" idx="11"/>
          </p:nvPr>
        </p:nvSpPr>
        <p:spPr/>
        <p:txBody>
          <a:bodyPr/>
          <a:lstStyle/>
          <a:p>
            <a:r>
              <a:rPr lang="fi-FI" smtClean="0"/>
              <a:t>Auto Jalonen Oy</a:t>
            </a:r>
            <a:endParaRPr lang="fi-FI"/>
          </a:p>
        </p:txBody>
      </p:sp>
      <p:sp>
        <p:nvSpPr>
          <p:cNvPr id="7" name="Dian numeron paikkamerkki 6"/>
          <p:cNvSpPr>
            <a:spLocks noGrp="1"/>
          </p:cNvSpPr>
          <p:nvPr>
            <p:ph type="sldNum" sz="quarter" idx="12"/>
          </p:nvPr>
        </p:nvSpPr>
        <p:spPr/>
        <p:txBody>
          <a:bodyPr/>
          <a:lstStyle/>
          <a:p>
            <a:fld id="{75BB30F2-F637-4680-9E12-28DBA3D774F2}" type="slidenum">
              <a:rPr lang="fi-FI" smtClean="0"/>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i-FI" smtClean="0"/>
              <a:t>Muokkaa perustyyl. napsautt.</a:t>
            </a:r>
            <a:endParaRPr lang="fi-FI"/>
          </a:p>
        </p:txBody>
      </p:sp>
      <p:sp>
        <p:nvSpPr>
          <p:cNvPr id="3" name="Tekstin paikkamerkki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smtClean="0"/>
              <a:t>18.8.2010</a:t>
            </a:r>
            <a:endParaRPr lang="fi-FI"/>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dirty="0" err="1" smtClean="0"/>
              <a:t>RunToShop</a:t>
            </a:r>
            <a:r>
              <a:rPr lang="fi-FI" dirty="0" smtClean="0"/>
              <a:t> Oy</a:t>
            </a:r>
            <a:endParaRPr lang="fi-FI" dirty="0"/>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BB30F2-F637-4680-9E12-28DBA3D774F2}" type="slidenum">
              <a:rPr lang="fi-FI" smtClean="0"/>
              <a:pPr/>
              <a:t>‹#›</a:t>
            </a:fld>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ane.li/files/runi-rescaled-for-blog.jpg"/>
          <p:cNvPicPr>
            <a:picLocks noChangeAspect="1" noChangeArrowheads="1"/>
          </p:cNvPicPr>
          <p:nvPr/>
        </p:nvPicPr>
        <p:blipFill>
          <a:blip r:embed="rId3" cstate="print"/>
          <a:srcRect/>
          <a:stretch>
            <a:fillRect/>
          </a:stretch>
        </p:blipFill>
        <p:spPr bwMode="auto">
          <a:xfrm>
            <a:off x="7452320" y="5949280"/>
            <a:ext cx="1440160" cy="697169"/>
          </a:xfrm>
          <a:prstGeom prst="rect">
            <a:avLst/>
          </a:prstGeom>
          <a:noFill/>
        </p:spPr>
      </p:pic>
      <p:grpSp>
        <p:nvGrpSpPr>
          <p:cNvPr id="6" name="Group 5"/>
          <p:cNvGrpSpPr/>
          <p:nvPr/>
        </p:nvGrpSpPr>
        <p:grpSpPr>
          <a:xfrm>
            <a:off x="683568" y="260648"/>
            <a:ext cx="6912768" cy="5616624"/>
            <a:chOff x="683568" y="260648"/>
            <a:chExt cx="6912768" cy="5616624"/>
          </a:xfrm>
        </p:grpSpPr>
        <p:sp>
          <p:nvSpPr>
            <p:cNvPr id="4101" name="Text Box 3"/>
            <p:cNvSpPr txBox="1">
              <a:spLocks noChangeArrowheads="1"/>
            </p:cNvSpPr>
            <p:nvPr/>
          </p:nvSpPr>
          <p:spPr bwMode="auto">
            <a:xfrm>
              <a:off x="683568" y="260648"/>
              <a:ext cx="6912768" cy="5616624"/>
            </a:xfrm>
            <a:prstGeom prst="rect">
              <a:avLst/>
            </a:prstGeom>
            <a:noFill/>
            <a:ln w="9525">
              <a:noFill/>
              <a:miter lim="800000"/>
              <a:headEnd/>
              <a:tailEnd/>
            </a:ln>
            <a:effectLst>
              <a:outerShdw blurRad="50800" dist="12700" dir="5400000" algn="ctr" rotWithShape="0">
                <a:srgbClr val="000000">
                  <a:alpha val="45000"/>
                </a:srgbClr>
              </a:outerShdw>
            </a:effectLst>
          </p:spPr>
          <p:txBody>
            <a:bodyPr lIns="0" tIns="0" rIns="0" bIns="0"/>
            <a:lstStyle/>
            <a:p>
              <a:r>
                <a:rPr lang="fi-FI" sz="17600" b="1" dirty="0" smtClean="0">
                  <a:solidFill>
                    <a:schemeClr val="tx1">
                      <a:lumMod val="65000"/>
                      <a:lumOff val="35000"/>
                    </a:schemeClr>
                  </a:solidFill>
                  <a:effectLst>
                    <a:outerShdw blurRad="50800" dir="5400000" algn="t" rotWithShape="0">
                      <a:prstClr val="black">
                        <a:alpha val="45000"/>
                      </a:prstClr>
                    </a:outerShdw>
                  </a:effectLst>
                  <a:latin typeface="HelveticaCondensed" pitchFamily="34" charset="0"/>
                  <a:cs typeface="Times New Roman" pitchFamily="-107" charset="0"/>
                </a:rPr>
                <a:t>Firm</a:t>
              </a:r>
            </a:p>
            <a:p>
              <a:r>
                <a:rPr lang="fi-FI" sz="12000" dirty="0" smtClean="0">
                  <a:solidFill>
                    <a:schemeClr val="tx1">
                      <a:lumMod val="65000"/>
                      <a:lumOff val="35000"/>
                    </a:schemeClr>
                  </a:solidFill>
                  <a:effectLst>
                    <a:outerShdw blurRad="50800" dir="5400000" algn="t" rotWithShape="0">
                      <a:prstClr val="black">
                        <a:alpha val="45000"/>
                      </a:prstClr>
                    </a:outerShdw>
                  </a:effectLst>
                  <a:latin typeface="HelveticaCondensed" pitchFamily="34" charset="0"/>
                  <a:cs typeface="Arial" charset="0"/>
                </a:rPr>
                <a:t>SCALE</a:t>
              </a:r>
              <a:endParaRPr lang="fi-FI" sz="12000" dirty="0" smtClean="0">
                <a:solidFill>
                  <a:schemeClr val="tx1">
                    <a:lumMod val="65000"/>
                    <a:lumOff val="35000"/>
                  </a:schemeClr>
                </a:solidFill>
                <a:effectLst>
                  <a:outerShdw blurRad="50800" dir="5400000" algn="t" rotWithShape="0">
                    <a:prstClr val="black">
                      <a:alpha val="45000"/>
                    </a:prstClr>
                  </a:outerShdw>
                </a:effectLst>
                <a:latin typeface="HelveticaCondensed" pitchFamily="34" charset="0"/>
                <a:cs typeface="Times New Roman" pitchFamily="-107" charset="0"/>
              </a:endParaRPr>
            </a:p>
          </p:txBody>
        </p:sp>
        <p:cxnSp>
          <p:nvCxnSpPr>
            <p:cNvPr id="5" name="Straight Connector 4"/>
            <p:cNvCxnSpPr/>
            <p:nvPr/>
          </p:nvCxnSpPr>
          <p:spPr>
            <a:xfrm>
              <a:off x="2555776" y="896112"/>
              <a:ext cx="2212848" cy="0"/>
            </a:xfrm>
            <a:prstGeom prst="line">
              <a:avLst/>
            </a:prstGeom>
            <a:ln w="260350"/>
            <a:effectLst>
              <a:outerShdw blurRad="50800" dist="12700" dir="5400000" algn="ctr" rotWithShape="0">
                <a:srgbClr val="000000">
                  <a:alpha val="45000"/>
                </a:srgbClr>
              </a:outerShdw>
            </a:effectLst>
          </p:spPr>
          <p:style>
            <a:lnRef idx="1">
              <a:schemeClr val="accent1"/>
            </a:lnRef>
            <a:fillRef idx="0">
              <a:schemeClr val="accent1"/>
            </a:fillRef>
            <a:effectRef idx="0">
              <a:schemeClr val="accent1"/>
            </a:effectRef>
            <a:fontRef idx="minor">
              <a:schemeClr val="tx1"/>
            </a:fontRef>
          </p:style>
        </p:cxnSp>
      </p:grpSp>
      <p:sp>
        <p:nvSpPr>
          <p:cNvPr id="7" name="Content Placeholder 13"/>
          <p:cNvSpPr txBox="1">
            <a:spLocks/>
          </p:cNvSpPr>
          <p:nvPr/>
        </p:nvSpPr>
        <p:spPr>
          <a:xfrm>
            <a:off x="683568" y="5013176"/>
            <a:ext cx="4680520" cy="848544"/>
          </a:xfrm>
          <a:prstGeom prst="rect">
            <a:avLst/>
          </a:prstGeom>
        </p:spPr>
        <p:txBody>
          <a:bodyPr>
            <a:noAutofit/>
          </a:bodyPr>
          <a:lstStyle/>
          <a:p>
            <a:pPr marL="342900" indent="-342900">
              <a:lnSpc>
                <a:spcPct val="150000"/>
              </a:lnSpc>
              <a:spcBef>
                <a:spcPts val="600"/>
              </a:spcBef>
              <a:buClr>
                <a:schemeClr val="accent1"/>
              </a:buClr>
            </a:pPr>
            <a:r>
              <a:rPr lang="en-US" sz="3200" i="1" dirty="0" smtClean="0">
                <a:solidFill>
                  <a:schemeClr val="tx1">
                    <a:lumMod val="75000"/>
                    <a:lumOff val="25000"/>
                  </a:schemeClr>
                </a:solidFill>
              </a:rPr>
              <a:t>Business is action-oriented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The Meaning </a:t>
            </a:r>
            <a:endParaRPr lang="fi-FI" dirty="0">
              <a:latin typeface="+mj-lt"/>
              <a:cs typeface="Arial" charset="0"/>
            </a:endParaRPr>
          </a:p>
        </p:txBody>
      </p:sp>
      <p:pic>
        <p:nvPicPr>
          <p:cNvPr id="18"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21" name="Content Placeholder 13"/>
          <p:cNvSpPr txBox="1">
            <a:spLocks/>
          </p:cNvSpPr>
          <p:nvPr/>
        </p:nvSpPr>
        <p:spPr>
          <a:xfrm>
            <a:off x="179512" y="1124744"/>
            <a:ext cx="8964488" cy="5457056"/>
          </a:xfrm>
          <a:prstGeom prst="rect">
            <a:avLst/>
          </a:prstGeom>
        </p:spPr>
        <p:txBody>
          <a:bodyPr>
            <a:normAutofit/>
          </a:bodyPr>
          <a:lstStyle/>
          <a:p>
            <a:pPr marL="400050" indent="-400050">
              <a:lnSpc>
                <a:spcPct val="150000"/>
              </a:lnSpc>
              <a:spcBef>
                <a:spcPts val="600"/>
              </a:spcBef>
              <a:buClr>
                <a:schemeClr val="accent1"/>
              </a:buClr>
              <a:buFont typeface="Arial" pitchFamily="34" charset="0"/>
              <a:buChar char="•"/>
            </a:pPr>
            <a:r>
              <a:rPr lang="en-US" sz="2600" b="1" dirty="0" smtClean="0"/>
              <a:t>FIRM</a:t>
            </a:r>
            <a:r>
              <a:rPr lang="en-US" sz="2600" dirty="0" smtClean="0"/>
              <a:t> = “business enterprise” (or “strong”, “solid”)</a:t>
            </a:r>
          </a:p>
          <a:p>
            <a:pPr marL="400050" indent="-400050">
              <a:lnSpc>
                <a:spcPct val="150000"/>
              </a:lnSpc>
              <a:spcBef>
                <a:spcPts val="600"/>
              </a:spcBef>
              <a:buClr>
                <a:schemeClr val="accent1"/>
              </a:buClr>
              <a:buFont typeface="Arial" pitchFamily="34" charset="0"/>
              <a:buChar char="•"/>
            </a:pPr>
            <a:r>
              <a:rPr lang="en-US" sz="2600" b="1" dirty="0" smtClean="0"/>
              <a:t>SCALE</a:t>
            </a:r>
            <a:r>
              <a:rPr lang="en-US" sz="2600" dirty="0" smtClean="0"/>
              <a:t> = “measurement system” (or “size”)</a:t>
            </a:r>
          </a:p>
          <a:p>
            <a:pPr marL="400050" indent="-400050">
              <a:lnSpc>
                <a:spcPct val="150000"/>
              </a:lnSpc>
              <a:spcBef>
                <a:spcPts val="600"/>
              </a:spcBef>
              <a:buClr>
                <a:schemeClr val="accent1"/>
              </a:buClr>
            </a:pPr>
            <a:endParaRPr lang="en-US" sz="2800" dirty="0" smtClean="0"/>
          </a:p>
          <a:p>
            <a:pPr marL="400050" indent="-400050">
              <a:lnSpc>
                <a:spcPct val="150000"/>
              </a:lnSpc>
              <a:spcBef>
                <a:spcPts val="600"/>
              </a:spcBef>
              <a:buClr>
                <a:schemeClr val="accent1"/>
              </a:buClr>
              <a:buFont typeface="Arial" pitchFamily="34" charset="0"/>
              <a:buChar char="•"/>
            </a:pPr>
            <a:endParaRPr lang="en-US" sz="2800" dirty="0" smtClean="0"/>
          </a:p>
        </p:txBody>
      </p:sp>
      <p:sp>
        <p:nvSpPr>
          <p:cNvPr id="7" name="TextBox 6"/>
          <p:cNvSpPr txBox="1"/>
          <p:nvPr/>
        </p:nvSpPr>
        <p:spPr>
          <a:xfrm>
            <a:off x="1547664" y="3573016"/>
            <a:ext cx="2232248"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TESTIMONIALS</a:t>
            </a:r>
            <a:endParaRPr lang="en-US" sz="2400" dirty="0"/>
          </a:p>
        </p:txBody>
      </p:sp>
      <p:sp>
        <p:nvSpPr>
          <p:cNvPr id="8" name="TextBox 7"/>
          <p:cNvSpPr txBox="1"/>
          <p:nvPr/>
        </p:nvSpPr>
        <p:spPr>
          <a:xfrm>
            <a:off x="3419872" y="2852936"/>
            <a:ext cx="1368152"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RATINGS</a:t>
            </a:r>
            <a:endParaRPr lang="en-US" sz="2400" dirty="0"/>
          </a:p>
        </p:txBody>
      </p:sp>
      <p:sp>
        <p:nvSpPr>
          <p:cNvPr id="9" name="TextBox 8"/>
          <p:cNvSpPr txBox="1"/>
          <p:nvPr/>
        </p:nvSpPr>
        <p:spPr>
          <a:xfrm>
            <a:off x="1547664" y="5877272"/>
            <a:ext cx="2664296"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COMMUNICATION</a:t>
            </a:r>
            <a:endParaRPr lang="en-US" sz="2400" dirty="0"/>
          </a:p>
        </p:txBody>
      </p:sp>
      <p:sp>
        <p:nvSpPr>
          <p:cNvPr id="11" name="TextBox 10"/>
          <p:cNvSpPr txBox="1"/>
          <p:nvPr/>
        </p:nvSpPr>
        <p:spPr>
          <a:xfrm>
            <a:off x="4067944" y="3573016"/>
            <a:ext cx="3456384"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PROJECT  MANAGEMENT</a:t>
            </a:r>
            <a:endParaRPr lang="en-US" sz="2400" dirty="0"/>
          </a:p>
        </p:txBody>
      </p:sp>
      <p:pic>
        <p:nvPicPr>
          <p:cNvPr id="13" name="Picture 12" descr="ruler1.png"/>
          <p:cNvPicPr>
            <a:picLocks noChangeAspect="1"/>
          </p:cNvPicPr>
          <p:nvPr/>
        </p:nvPicPr>
        <p:blipFill>
          <a:blip r:embed="rId4" cstate="print"/>
          <a:stretch>
            <a:fillRect/>
          </a:stretch>
        </p:blipFill>
        <p:spPr>
          <a:xfrm>
            <a:off x="-612576" y="2636912"/>
            <a:ext cx="3096344" cy="4042320"/>
          </a:xfrm>
          <a:prstGeom prst="rect">
            <a:avLst/>
          </a:prstGeom>
        </p:spPr>
      </p:pic>
      <p:sp>
        <p:nvSpPr>
          <p:cNvPr id="14" name="TextBox 13"/>
          <p:cNvSpPr txBox="1"/>
          <p:nvPr/>
        </p:nvSpPr>
        <p:spPr>
          <a:xfrm>
            <a:off x="5076056" y="2852936"/>
            <a:ext cx="1584176"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PROJECTS</a:t>
            </a:r>
            <a:endParaRPr lang="en-US" sz="2400" dirty="0"/>
          </a:p>
        </p:txBody>
      </p:sp>
      <p:sp>
        <p:nvSpPr>
          <p:cNvPr id="15" name="TextBox 14"/>
          <p:cNvSpPr txBox="1"/>
          <p:nvPr/>
        </p:nvSpPr>
        <p:spPr>
          <a:xfrm>
            <a:off x="1547664" y="5127575"/>
            <a:ext cx="2232248"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WHOLESALERS</a:t>
            </a:r>
            <a:endParaRPr lang="en-US" sz="2400" dirty="0"/>
          </a:p>
        </p:txBody>
      </p:sp>
      <p:sp>
        <p:nvSpPr>
          <p:cNvPr id="16" name="TextBox 15"/>
          <p:cNvSpPr txBox="1"/>
          <p:nvPr/>
        </p:nvSpPr>
        <p:spPr>
          <a:xfrm>
            <a:off x="4067944" y="5127575"/>
            <a:ext cx="2736304"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MANUFACTURERS</a:t>
            </a:r>
            <a:endParaRPr lang="en-US" sz="2400" dirty="0"/>
          </a:p>
        </p:txBody>
      </p:sp>
      <p:sp>
        <p:nvSpPr>
          <p:cNvPr id="17" name="TextBox 16"/>
          <p:cNvSpPr txBox="1"/>
          <p:nvPr/>
        </p:nvSpPr>
        <p:spPr>
          <a:xfrm>
            <a:off x="1547664" y="4365104"/>
            <a:ext cx="2232248"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FREELANCERS</a:t>
            </a:r>
            <a:endParaRPr lang="en-US" sz="2400" dirty="0"/>
          </a:p>
        </p:txBody>
      </p:sp>
      <p:sp>
        <p:nvSpPr>
          <p:cNvPr id="19" name="TextBox 18"/>
          <p:cNvSpPr txBox="1"/>
          <p:nvPr/>
        </p:nvSpPr>
        <p:spPr>
          <a:xfrm>
            <a:off x="7092280" y="5127575"/>
            <a:ext cx="1512168"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PRICING</a:t>
            </a:r>
            <a:endParaRPr lang="en-US" sz="2400" dirty="0"/>
          </a:p>
        </p:txBody>
      </p:sp>
      <p:sp>
        <p:nvSpPr>
          <p:cNvPr id="20" name="TextBox 19"/>
          <p:cNvSpPr txBox="1"/>
          <p:nvPr/>
        </p:nvSpPr>
        <p:spPr>
          <a:xfrm>
            <a:off x="1547664" y="2852936"/>
            <a:ext cx="1584176" cy="46166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fi-FI" sz="2400" dirty="0" smtClean="0"/>
              <a:t>PRESTIGE</a:t>
            </a:r>
            <a:endParaRPr lang="en-US" sz="2400" dirty="0"/>
          </a:p>
        </p:txBody>
      </p:sp>
      <p:sp>
        <p:nvSpPr>
          <p:cNvPr id="22" name="TextBox 21"/>
          <p:cNvSpPr txBox="1"/>
          <p:nvPr/>
        </p:nvSpPr>
        <p:spPr>
          <a:xfrm>
            <a:off x="7092280" y="4365104"/>
            <a:ext cx="1800200"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MARKETING</a:t>
            </a:r>
            <a:endParaRPr lang="en-US" sz="2400" dirty="0"/>
          </a:p>
        </p:txBody>
      </p:sp>
      <p:sp>
        <p:nvSpPr>
          <p:cNvPr id="23" name="TextBox 22"/>
          <p:cNvSpPr txBox="1"/>
          <p:nvPr/>
        </p:nvSpPr>
        <p:spPr>
          <a:xfrm>
            <a:off x="4067944" y="4365104"/>
            <a:ext cx="2736304"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PROJECT OWNERS</a:t>
            </a:r>
            <a:endParaRPr lang="en-US" sz="2400" dirty="0"/>
          </a:p>
        </p:txBody>
      </p:sp>
      <p:sp>
        <p:nvSpPr>
          <p:cNvPr id="25" name="TextBox 24"/>
          <p:cNvSpPr txBox="1"/>
          <p:nvPr/>
        </p:nvSpPr>
        <p:spPr>
          <a:xfrm>
            <a:off x="4499992" y="5877272"/>
            <a:ext cx="2160240"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CONSULTANCY</a:t>
            </a:r>
            <a:endParaRPr lang="en-US" sz="2400" dirty="0"/>
          </a:p>
        </p:txBody>
      </p:sp>
      <p:sp>
        <p:nvSpPr>
          <p:cNvPr id="26" name="TextBox 25"/>
          <p:cNvSpPr txBox="1"/>
          <p:nvPr/>
        </p:nvSpPr>
        <p:spPr>
          <a:xfrm>
            <a:off x="6948264" y="2852936"/>
            <a:ext cx="1800200"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STATISTICS</a:t>
            </a:r>
            <a:endParaRPr lang="en-US" sz="2400" dirty="0"/>
          </a:p>
        </p:txBody>
      </p:sp>
      <p:sp>
        <p:nvSpPr>
          <p:cNvPr id="27" name="TextBox 26"/>
          <p:cNvSpPr txBox="1"/>
          <p:nvPr/>
        </p:nvSpPr>
        <p:spPr>
          <a:xfrm>
            <a:off x="6948264" y="5877272"/>
            <a:ext cx="2016224"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fi-FI" sz="2400" dirty="0" smtClean="0"/>
              <a:t>COMMUNITY</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Existing Problems</a:t>
            </a:r>
            <a:endParaRPr lang="fi-FI" dirty="0">
              <a:latin typeface="+mj-lt"/>
              <a:cs typeface="Arial" charset="0"/>
            </a:endParaRPr>
          </a:p>
        </p:txBody>
      </p:sp>
      <p:pic>
        <p:nvPicPr>
          <p:cNvPr id="18"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21" name="Content Placeholder 13"/>
          <p:cNvSpPr txBox="1">
            <a:spLocks/>
          </p:cNvSpPr>
          <p:nvPr/>
        </p:nvSpPr>
        <p:spPr>
          <a:xfrm>
            <a:off x="179512" y="1124744"/>
            <a:ext cx="8964488" cy="5733256"/>
          </a:xfrm>
          <a:prstGeom prst="rect">
            <a:avLst/>
          </a:prstGeom>
        </p:spPr>
        <p:txBody>
          <a:bodyPr>
            <a:noAutofit/>
          </a:bodyPr>
          <a:lstStyle/>
          <a:p>
            <a:pPr marL="400050" indent="-400050">
              <a:lnSpc>
                <a:spcPct val="150000"/>
              </a:lnSpc>
              <a:spcBef>
                <a:spcPts val="1800"/>
              </a:spcBef>
              <a:buClr>
                <a:schemeClr val="accent1"/>
              </a:buClr>
              <a:buFont typeface="Arial" pitchFamily="34" charset="0"/>
              <a:buChar char="•"/>
            </a:pPr>
            <a:r>
              <a:rPr lang="en-US" sz="2600" b="1" dirty="0" smtClean="0">
                <a:solidFill>
                  <a:schemeClr val="accent6">
                    <a:lumMod val="75000"/>
                  </a:schemeClr>
                </a:solidFill>
              </a:rPr>
              <a:t>Weightless recommendation: </a:t>
            </a:r>
            <a:r>
              <a:rPr lang="en-US" sz="2600" dirty="0" smtClean="0"/>
              <a:t>recommendations from your friends are weighed the same as one from Steve Jobs</a:t>
            </a:r>
          </a:p>
          <a:p>
            <a:pPr marL="400050" indent="-400050">
              <a:lnSpc>
                <a:spcPct val="150000"/>
              </a:lnSpc>
              <a:spcBef>
                <a:spcPts val="1800"/>
              </a:spcBef>
              <a:buClr>
                <a:schemeClr val="accent1"/>
              </a:buClr>
              <a:buFont typeface="Arial" pitchFamily="34" charset="0"/>
              <a:buChar char="•"/>
            </a:pPr>
            <a:r>
              <a:rPr lang="fi-FI" sz="2600" b="1" dirty="0" smtClean="0">
                <a:solidFill>
                  <a:srgbClr val="FF0000"/>
                </a:solidFill>
              </a:rPr>
              <a:t>Irrelevant data: </a:t>
            </a:r>
            <a:r>
              <a:rPr lang="fi-FI" sz="2600" dirty="0" smtClean="0"/>
              <a:t>do you have what it takes to read through 1000+ reviews of all candidates for our next projects?</a:t>
            </a:r>
            <a:endParaRPr lang="en-US" sz="2600" dirty="0" smtClean="0"/>
          </a:p>
          <a:p>
            <a:pPr marL="400050" indent="-400050">
              <a:lnSpc>
                <a:spcPct val="150000"/>
              </a:lnSpc>
              <a:spcBef>
                <a:spcPts val="1800"/>
              </a:spcBef>
              <a:buClr>
                <a:schemeClr val="accent1"/>
              </a:buClr>
              <a:buFont typeface="Arial" pitchFamily="34" charset="0"/>
              <a:buChar char="•"/>
            </a:pPr>
            <a:r>
              <a:rPr lang="en-US" sz="2600" b="1" dirty="0" smtClean="0">
                <a:solidFill>
                  <a:srgbClr val="600000"/>
                </a:solidFill>
              </a:rPr>
              <a:t>Social fatigue:</a:t>
            </a:r>
            <a:r>
              <a:rPr lang="en-US" sz="2600" dirty="0" smtClean="0">
                <a:solidFill>
                  <a:srgbClr val="600000"/>
                </a:solidFill>
              </a:rPr>
              <a:t> </a:t>
            </a:r>
            <a:r>
              <a:rPr lang="en-US" sz="2600" dirty="0" smtClean="0"/>
              <a:t>how can you keep updating all of your profiles on LinkedIn, Twitter, Facebook, </a:t>
            </a:r>
            <a:r>
              <a:rPr lang="en-US" sz="2600" dirty="0" err="1" smtClean="0"/>
              <a:t>Orkut</a:t>
            </a:r>
            <a:r>
              <a:rPr lang="en-US" sz="2600" dirty="0" smtClean="0"/>
              <a:t>… and  personal blog? Are all these things you are doing meaningful?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Our Solution: Prestige System</a:t>
            </a:r>
            <a:endParaRPr lang="fi-FI" dirty="0">
              <a:latin typeface="+mj-lt"/>
              <a:cs typeface="Arial" charset="0"/>
            </a:endParaRPr>
          </a:p>
        </p:txBody>
      </p:sp>
      <p:pic>
        <p:nvPicPr>
          <p:cNvPr id="18"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7" name="TextBox 6"/>
          <p:cNvSpPr txBox="1"/>
          <p:nvPr/>
        </p:nvSpPr>
        <p:spPr>
          <a:xfrm>
            <a:off x="6228184" y="4017838"/>
            <a:ext cx="2592288" cy="46166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i-FI" sz="2400" dirty="0" smtClean="0"/>
              <a:t>Pricing Value</a:t>
            </a:r>
            <a:endParaRPr lang="en-US" sz="2400" dirty="0"/>
          </a:p>
        </p:txBody>
      </p:sp>
      <p:sp>
        <p:nvSpPr>
          <p:cNvPr id="8" name="TextBox 7"/>
          <p:cNvSpPr txBox="1"/>
          <p:nvPr/>
        </p:nvSpPr>
        <p:spPr>
          <a:xfrm>
            <a:off x="6228184" y="3441774"/>
            <a:ext cx="259228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i-FI" sz="2400" dirty="0" smtClean="0"/>
              <a:t>Customer Service</a:t>
            </a:r>
            <a:endParaRPr lang="en-US" sz="2400" dirty="0"/>
          </a:p>
        </p:txBody>
      </p:sp>
      <p:sp>
        <p:nvSpPr>
          <p:cNvPr id="9" name="TextBox 8"/>
          <p:cNvSpPr txBox="1"/>
          <p:nvPr/>
        </p:nvSpPr>
        <p:spPr>
          <a:xfrm>
            <a:off x="6228184" y="2865710"/>
            <a:ext cx="2592288" cy="46166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i-FI" sz="2400" dirty="0" smtClean="0"/>
              <a:t>Work Quality</a:t>
            </a:r>
            <a:endParaRPr lang="en-US" sz="2400" dirty="0"/>
          </a:p>
        </p:txBody>
      </p:sp>
      <p:sp>
        <p:nvSpPr>
          <p:cNvPr id="11" name="TextBox 10"/>
          <p:cNvSpPr txBox="1"/>
          <p:nvPr/>
        </p:nvSpPr>
        <p:spPr>
          <a:xfrm>
            <a:off x="6228184" y="4623519"/>
            <a:ext cx="2592288" cy="461665"/>
          </a:xfrm>
          <a:prstGeom prst="rect">
            <a:avLst/>
          </a:prstGeom>
          <a:gradFill>
            <a:gsLst>
              <a:gs pos="0">
                <a:schemeClr val="tx1">
                  <a:lumMod val="65000"/>
                  <a:lumOff val="35000"/>
                </a:schemeClr>
              </a:gs>
              <a:gs pos="80000">
                <a:schemeClr val="tx1">
                  <a:lumMod val="50000"/>
                  <a:lumOff val="50000"/>
                </a:schemeClr>
              </a:gs>
              <a:gs pos="100000">
                <a:schemeClr val="bg1">
                  <a:lumMod val="50000"/>
                </a:schemeClr>
              </a:gs>
            </a:gsLst>
          </a:gra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i-FI" sz="2400" dirty="0" smtClean="0"/>
              <a:t>Other Ratings</a:t>
            </a:r>
            <a:endParaRPr lang="en-US" sz="2400" dirty="0"/>
          </a:p>
        </p:txBody>
      </p:sp>
      <p:sp>
        <p:nvSpPr>
          <p:cNvPr id="12" name="TextBox 11"/>
          <p:cNvSpPr txBox="1"/>
          <p:nvPr/>
        </p:nvSpPr>
        <p:spPr>
          <a:xfrm>
            <a:off x="3275856" y="4017838"/>
            <a:ext cx="2592288" cy="46166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i-FI" sz="2400" dirty="0" smtClean="0"/>
              <a:t>Payment</a:t>
            </a:r>
            <a:endParaRPr lang="en-US" sz="2400" dirty="0"/>
          </a:p>
        </p:txBody>
      </p:sp>
      <p:sp>
        <p:nvSpPr>
          <p:cNvPr id="13" name="TextBox 12"/>
          <p:cNvSpPr txBox="1"/>
          <p:nvPr/>
        </p:nvSpPr>
        <p:spPr>
          <a:xfrm>
            <a:off x="3275856" y="3441774"/>
            <a:ext cx="259228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i-FI" sz="2400" dirty="0" smtClean="0"/>
              <a:t>Communication</a:t>
            </a:r>
            <a:endParaRPr lang="en-US" sz="2400" dirty="0"/>
          </a:p>
        </p:txBody>
      </p:sp>
      <p:sp>
        <p:nvSpPr>
          <p:cNvPr id="20" name="TextBox 19"/>
          <p:cNvSpPr txBox="1"/>
          <p:nvPr/>
        </p:nvSpPr>
        <p:spPr>
          <a:xfrm>
            <a:off x="3275856" y="2865710"/>
            <a:ext cx="2592288" cy="46166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i-FI" sz="2400" dirty="0" smtClean="0"/>
              <a:t>Technology</a:t>
            </a:r>
            <a:endParaRPr lang="en-US" sz="2400" dirty="0"/>
          </a:p>
        </p:txBody>
      </p:sp>
      <p:sp>
        <p:nvSpPr>
          <p:cNvPr id="22" name="TextBox 21"/>
          <p:cNvSpPr txBox="1"/>
          <p:nvPr/>
        </p:nvSpPr>
        <p:spPr>
          <a:xfrm>
            <a:off x="3275856" y="4623519"/>
            <a:ext cx="2592288" cy="461665"/>
          </a:xfrm>
          <a:prstGeom prst="rect">
            <a:avLst/>
          </a:prstGeom>
          <a:gradFill>
            <a:gsLst>
              <a:gs pos="0">
                <a:schemeClr val="tx1">
                  <a:lumMod val="65000"/>
                  <a:lumOff val="35000"/>
                </a:schemeClr>
              </a:gs>
              <a:gs pos="80000">
                <a:schemeClr val="tx1">
                  <a:lumMod val="50000"/>
                  <a:lumOff val="50000"/>
                </a:schemeClr>
              </a:gs>
              <a:gs pos="100000">
                <a:schemeClr val="bg1">
                  <a:lumMod val="50000"/>
                </a:schemeClr>
              </a:gs>
            </a:gsLst>
          </a:gra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i-FI" sz="2400" dirty="0" smtClean="0"/>
              <a:t>Other Ratings</a:t>
            </a:r>
            <a:endParaRPr lang="en-US" sz="2400" dirty="0"/>
          </a:p>
        </p:txBody>
      </p:sp>
      <p:sp>
        <p:nvSpPr>
          <p:cNvPr id="23" name="TextBox 22"/>
          <p:cNvSpPr txBox="1"/>
          <p:nvPr/>
        </p:nvSpPr>
        <p:spPr>
          <a:xfrm>
            <a:off x="323528" y="2870353"/>
            <a:ext cx="2560320" cy="2185214"/>
          </a:xfrm>
          <a:prstGeom prst="rect">
            <a:avLst/>
          </a:prstGeom>
          <a:ln w="50800">
            <a:solidFill>
              <a:srgbClr val="E60058"/>
            </a:solidFill>
            <a:prstDash val="dash"/>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fi-FI" sz="3200" dirty="0" smtClean="0"/>
          </a:p>
          <a:p>
            <a:pPr algn="ctr"/>
            <a:r>
              <a:rPr lang="fi-FI" sz="2400" dirty="0" smtClean="0"/>
              <a:t>Genetral</a:t>
            </a:r>
          </a:p>
          <a:p>
            <a:pPr algn="ctr"/>
            <a:endParaRPr lang="fi-FI" sz="2400" dirty="0" smtClean="0"/>
          </a:p>
          <a:p>
            <a:pPr algn="ctr"/>
            <a:r>
              <a:rPr lang="fi-FI" sz="2400" dirty="0" smtClean="0"/>
              <a:t>Ratings</a:t>
            </a:r>
          </a:p>
          <a:p>
            <a:pPr algn="ctr"/>
            <a:endParaRPr lang="en-US" sz="3200" dirty="0"/>
          </a:p>
        </p:txBody>
      </p:sp>
      <p:cxnSp>
        <p:nvCxnSpPr>
          <p:cNvPr id="25" name="Straight Connector 24"/>
          <p:cNvCxnSpPr>
            <a:stCxn id="6" idx="2"/>
            <a:endCxn id="16" idx="0"/>
          </p:cNvCxnSpPr>
          <p:nvPr/>
        </p:nvCxnSpPr>
        <p:spPr>
          <a:xfrm rot="16200000" flipH="1">
            <a:off x="5820838" y="484531"/>
            <a:ext cx="450632" cy="2956348"/>
          </a:xfrm>
          <a:prstGeom prst="line">
            <a:avLst/>
          </a:prstGeom>
          <a:ln w="38100">
            <a:solidFill>
              <a:schemeClr val="bg1">
                <a:lumMod val="65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6" idx="2"/>
            <a:endCxn id="15" idx="0"/>
          </p:cNvCxnSpPr>
          <p:nvPr/>
        </p:nvCxnSpPr>
        <p:spPr>
          <a:xfrm rot="16200000" flipH="1">
            <a:off x="4344674" y="1960695"/>
            <a:ext cx="450632" cy="4020"/>
          </a:xfrm>
          <a:prstGeom prst="line">
            <a:avLst/>
          </a:prstGeom>
          <a:ln w="38100">
            <a:solidFill>
              <a:schemeClr val="bg1">
                <a:lumMod val="65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6" idx="2"/>
            <a:endCxn id="17" idx="0"/>
          </p:cNvCxnSpPr>
          <p:nvPr/>
        </p:nvCxnSpPr>
        <p:spPr>
          <a:xfrm rot="5400000">
            <a:off x="2868510" y="488551"/>
            <a:ext cx="450632" cy="2948308"/>
          </a:xfrm>
          <a:prstGeom prst="line">
            <a:avLst/>
          </a:prstGeom>
          <a:ln w="38100">
            <a:solidFill>
              <a:schemeClr val="bg1">
                <a:lumMod val="65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75856" y="2188021"/>
            <a:ext cx="2592288" cy="461665"/>
          </a:xfrm>
          <a:prstGeom prst="rect">
            <a:avLst/>
          </a:prstGeom>
          <a:ln w="63500">
            <a:solidFill>
              <a:srgbClr val="780A5B"/>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i-FI" sz="2400" b="1" dirty="0" smtClean="0"/>
              <a:t>CUSTOMER</a:t>
            </a:r>
            <a:endParaRPr lang="en-US" sz="2400" b="1" dirty="0"/>
          </a:p>
        </p:txBody>
      </p:sp>
      <p:sp>
        <p:nvSpPr>
          <p:cNvPr id="16" name="TextBox 15"/>
          <p:cNvSpPr txBox="1"/>
          <p:nvPr/>
        </p:nvSpPr>
        <p:spPr>
          <a:xfrm>
            <a:off x="6228184" y="2188021"/>
            <a:ext cx="2592288" cy="461665"/>
          </a:xfrm>
          <a:prstGeom prst="rect">
            <a:avLst/>
          </a:prstGeom>
          <a:ln w="63500">
            <a:solidFill>
              <a:srgbClr val="00206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i-FI" sz="2400" b="1" dirty="0" smtClean="0"/>
              <a:t>PROVIDER</a:t>
            </a:r>
            <a:endParaRPr lang="en-US" sz="2400" b="1" dirty="0"/>
          </a:p>
        </p:txBody>
      </p:sp>
      <p:sp>
        <p:nvSpPr>
          <p:cNvPr id="17" name="TextBox 16"/>
          <p:cNvSpPr txBox="1"/>
          <p:nvPr/>
        </p:nvSpPr>
        <p:spPr>
          <a:xfrm>
            <a:off x="323528" y="2188021"/>
            <a:ext cx="2592288" cy="461665"/>
          </a:xfrm>
          <a:prstGeom prst="rect">
            <a:avLst/>
          </a:prstGeom>
          <a:ln w="63500">
            <a:solidFill>
              <a:srgbClr val="E74C07"/>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i-FI" sz="2400" b="1" dirty="0" smtClean="0"/>
              <a:t>SOCIAL</a:t>
            </a:r>
            <a:endParaRPr lang="en-US" sz="2400" b="1" dirty="0"/>
          </a:p>
        </p:txBody>
      </p:sp>
      <p:sp>
        <p:nvSpPr>
          <p:cNvPr id="6" name="TextBox 5"/>
          <p:cNvSpPr txBox="1"/>
          <p:nvPr/>
        </p:nvSpPr>
        <p:spPr>
          <a:xfrm>
            <a:off x="3163824" y="1091058"/>
            <a:ext cx="2808312"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lnSpc>
                <a:spcPct val="150000"/>
              </a:lnSpc>
              <a:spcAft>
                <a:spcPts val="600"/>
              </a:spcAft>
            </a:pPr>
            <a:r>
              <a:rPr lang="fi-FI" sz="2400" b="1" dirty="0" smtClean="0"/>
              <a:t>PRESTIGE  SYSTEM</a:t>
            </a:r>
            <a:endParaRPr lang="en-US" sz="2400" b="1" dirty="0"/>
          </a:p>
        </p:txBody>
      </p:sp>
      <p:sp>
        <p:nvSpPr>
          <p:cNvPr id="39" name="TextBox 38"/>
          <p:cNvSpPr txBox="1"/>
          <p:nvPr/>
        </p:nvSpPr>
        <p:spPr>
          <a:xfrm>
            <a:off x="323528" y="5919663"/>
            <a:ext cx="8496944" cy="461665"/>
          </a:xfrm>
          <a:prstGeom prst="rect">
            <a:avLst/>
          </a:prstGeom>
          <a:ln w="38100">
            <a:solidFill>
              <a:schemeClr val="bg1">
                <a:lumMod val="75000"/>
              </a:schemeClr>
            </a:solidFill>
            <a:prstDash val="solid"/>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i-FI" sz="2400" dirty="0" smtClean="0"/>
              <a:t>Give / Receive </a:t>
            </a:r>
            <a:r>
              <a:rPr lang="fi-FI" sz="2400" i="1" dirty="0" smtClean="0"/>
              <a:t>Project Testimonials</a:t>
            </a:r>
            <a:r>
              <a:rPr lang="fi-FI" sz="2400" dirty="0" smtClean="0"/>
              <a:t> &amp;</a:t>
            </a:r>
            <a:r>
              <a:rPr lang="fi-FI" sz="2400" i="1" dirty="0" smtClean="0"/>
              <a:t> Profile Testimonials</a:t>
            </a:r>
            <a:endParaRPr lang="en-US" sz="800" i="1" dirty="0"/>
          </a:p>
        </p:txBody>
      </p:sp>
      <p:sp>
        <p:nvSpPr>
          <p:cNvPr id="42" name="TextBox 41"/>
          <p:cNvSpPr txBox="1"/>
          <p:nvPr/>
        </p:nvSpPr>
        <p:spPr>
          <a:xfrm>
            <a:off x="323528" y="5271591"/>
            <a:ext cx="4114800" cy="461665"/>
          </a:xfrm>
          <a:prstGeom prst="rect">
            <a:avLst/>
          </a:prstGeom>
          <a:ln w="38100">
            <a:solidFill>
              <a:schemeClr val="bg1">
                <a:lumMod val="75000"/>
              </a:schemeClr>
            </a:solidFill>
            <a:prstDash val="solid"/>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i-FI" sz="2400" dirty="0" smtClean="0"/>
              <a:t>Customized Identification</a:t>
            </a:r>
            <a:endParaRPr lang="en-US" sz="800" dirty="0"/>
          </a:p>
        </p:txBody>
      </p:sp>
      <p:sp>
        <p:nvSpPr>
          <p:cNvPr id="44" name="TextBox 43"/>
          <p:cNvSpPr txBox="1"/>
          <p:nvPr/>
        </p:nvSpPr>
        <p:spPr>
          <a:xfrm>
            <a:off x="4705672" y="5271591"/>
            <a:ext cx="4114800" cy="461665"/>
          </a:xfrm>
          <a:prstGeom prst="rect">
            <a:avLst/>
          </a:prstGeom>
          <a:ln w="38100">
            <a:solidFill>
              <a:schemeClr val="bg1">
                <a:lumMod val="75000"/>
              </a:schemeClr>
            </a:solidFill>
            <a:prstDash val="solid"/>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i-FI" sz="2400" dirty="0" smtClean="0"/>
              <a:t>Miscellaneous Operations </a:t>
            </a:r>
            <a:endParaRPr lang="en-US" sz="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Prestige System Explained</a:t>
            </a:r>
            <a:endParaRPr lang="fi-FI" dirty="0">
              <a:latin typeface="+mj-lt"/>
              <a:cs typeface="Arial" charset="0"/>
            </a:endParaRPr>
          </a:p>
        </p:txBody>
      </p:sp>
      <p:pic>
        <p:nvPicPr>
          <p:cNvPr id="18"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21" name="Content Placeholder 13"/>
          <p:cNvSpPr txBox="1">
            <a:spLocks/>
          </p:cNvSpPr>
          <p:nvPr/>
        </p:nvSpPr>
        <p:spPr>
          <a:xfrm>
            <a:off x="179512" y="1124744"/>
            <a:ext cx="8964488" cy="5457056"/>
          </a:xfrm>
          <a:prstGeom prst="rect">
            <a:avLst/>
          </a:prstGeom>
        </p:spPr>
        <p:txBody>
          <a:bodyPr>
            <a:normAutofit fontScale="92500" lnSpcReduction="10000"/>
          </a:bodyPr>
          <a:lstStyle/>
          <a:p>
            <a:pPr marL="400050" indent="-400050">
              <a:lnSpc>
                <a:spcPct val="150000"/>
              </a:lnSpc>
              <a:spcBef>
                <a:spcPts val="600"/>
              </a:spcBef>
              <a:buClr>
                <a:schemeClr val="accent1"/>
              </a:buClr>
              <a:buFont typeface="Arial" pitchFamily="34" charset="0"/>
              <a:buChar char="•"/>
            </a:pPr>
            <a:r>
              <a:rPr lang="en-US" sz="2800" dirty="0" smtClean="0"/>
              <a:t>Project owners give testimonials, receive </a:t>
            </a:r>
            <a:r>
              <a:rPr lang="en-US" sz="2800" dirty="0" smtClean="0">
                <a:solidFill>
                  <a:srgbClr val="7030A0"/>
                </a:solidFill>
              </a:rPr>
              <a:t>“</a:t>
            </a:r>
            <a:r>
              <a:rPr lang="en-US" sz="2800" b="1" dirty="0" smtClean="0">
                <a:solidFill>
                  <a:srgbClr val="7030A0"/>
                </a:solidFill>
              </a:rPr>
              <a:t>Customer Prestige</a:t>
            </a:r>
            <a:r>
              <a:rPr lang="en-US" sz="2800" dirty="0" smtClean="0">
                <a:solidFill>
                  <a:srgbClr val="7030A0"/>
                </a:solidFill>
              </a:rPr>
              <a:t>” </a:t>
            </a:r>
            <a:r>
              <a:rPr lang="en-US" sz="2800" dirty="0" smtClean="0"/>
              <a:t>when project applicants accept them.</a:t>
            </a:r>
          </a:p>
          <a:p>
            <a:pPr marL="400050" indent="-400050">
              <a:lnSpc>
                <a:spcPct val="150000"/>
              </a:lnSpc>
              <a:spcBef>
                <a:spcPts val="600"/>
              </a:spcBef>
              <a:buClr>
                <a:schemeClr val="accent1"/>
              </a:buClr>
              <a:buFont typeface="Arial" pitchFamily="34" charset="0"/>
              <a:buChar char="•"/>
            </a:pPr>
            <a:r>
              <a:rPr lang="fi-FI" sz="2800" dirty="0" smtClean="0"/>
              <a:t>Project applicants gain </a:t>
            </a:r>
            <a:r>
              <a:rPr lang="en-US" sz="2800" dirty="0" smtClean="0">
                <a:solidFill>
                  <a:srgbClr val="0070C0"/>
                </a:solidFill>
              </a:rPr>
              <a:t>“</a:t>
            </a:r>
            <a:r>
              <a:rPr lang="en-US" sz="2800" b="1" dirty="0" smtClean="0">
                <a:solidFill>
                  <a:srgbClr val="0070C0"/>
                </a:solidFill>
              </a:rPr>
              <a:t>Provider Prestige</a:t>
            </a:r>
            <a:r>
              <a:rPr lang="fi-FI" sz="2800" dirty="0" smtClean="0">
                <a:solidFill>
                  <a:srgbClr val="0070C0"/>
                </a:solidFill>
              </a:rPr>
              <a:t>” </a:t>
            </a:r>
            <a:r>
              <a:rPr lang="fi-FI" sz="2800" dirty="0" smtClean="0"/>
              <a:t>when project owners’ choose them for their projects, and afterwards when testimonials are given to confirm a job-done-welll.</a:t>
            </a:r>
            <a:endParaRPr lang="en-US" sz="2800" dirty="0" smtClean="0"/>
          </a:p>
          <a:p>
            <a:pPr marL="400050" indent="-400050">
              <a:lnSpc>
                <a:spcPct val="150000"/>
              </a:lnSpc>
              <a:spcBef>
                <a:spcPts val="600"/>
              </a:spcBef>
              <a:buClr>
                <a:schemeClr val="accent1"/>
              </a:buClr>
              <a:buFont typeface="Arial" pitchFamily="34" charset="0"/>
              <a:buChar char="•"/>
            </a:pPr>
            <a:r>
              <a:rPr lang="en-US" sz="2800" dirty="0" smtClean="0"/>
              <a:t>Also: every user can give out / accept general testimonials </a:t>
            </a:r>
            <a:r>
              <a:rPr lang="en-US" sz="2800" dirty="0" smtClean="0"/>
              <a:t>on  the user </a:t>
            </a:r>
            <a:r>
              <a:rPr lang="en-US" sz="2800" smtClean="0"/>
              <a:t>profile pages </a:t>
            </a:r>
            <a:r>
              <a:rPr lang="en-US" sz="2800" dirty="0" smtClean="0"/>
              <a:t>and gain </a:t>
            </a:r>
            <a:r>
              <a:rPr lang="en-US" sz="2800" dirty="0" smtClean="0">
                <a:solidFill>
                  <a:srgbClr val="E74C07"/>
                </a:solidFill>
              </a:rPr>
              <a:t>“</a:t>
            </a:r>
            <a:r>
              <a:rPr lang="en-US" sz="2800" b="1" dirty="0" smtClean="0">
                <a:solidFill>
                  <a:srgbClr val="E74C07"/>
                </a:solidFill>
              </a:rPr>
              <a:t>Social  </a:t>
            </a:r>
            <a:r>
              <a:rPr lang="en-US" sz="2800" b="1" dirty="0" smtClean="0">
                <a:solidFill>
                  <a:srgbClr val="E74C07"/>
                </a:solidFill>
              </a:rPr>
              <a:t>Prestige</a:t>
            </a:r>
            <a:r>
              <a:rPr lang="en-US" sz="2800" dirty="0" smtClean="0">
                <a:solidFill>
                  <a:srgbClr val="E74C07"/>
                </a:solidFill>
              </a:rPr>
              <a:t>”.</a:t>
            </a:r>
          </a:p>
          <a:p>
            <a:pPr marL="400050" indent="-400050">
              <a:lnSpc>
                <a:spcPct val="150000"/>
              </a:lnSpc>
              <a:spcBef>
                <a:spcPts val="600"/>
              </a:spcBef>
              <a:buClr>
                <a:schemeClr val="accent1"/>
              </a:buClr>
              <a:buFont typeface="Arial" pitchFamily="34" charset="0"/>
              <a:buChar char="•"/>
            </a:pPr>
            <a:r>
              <a:rPr lang="fi-FI" sz="2800" dirty="0" smtClean="0"/>
              <a:t>The total </a:t>
            </a:r>
            <a:r>
              <a:rPr lang="en-US" sz="2800" dirty="0" smtClean="0"/>
              <a:t>“</a:t>
            </a:r>
            <a:r>
              <a:rPr lang="en-US" sz="2800" b="1" dirty="0" smtClean="0"/>
              <a:t>Prestige</a:t>
            </a:r>
            <a:r>
              <a:rPr lang="en-US" sz="2800" dirty="0" smtClean="0"/>
              <a:t>” is used as a general parameter to calculate/represent business reliability.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The  Benefits</a:t>
            </a:r>
            <a:endParaRPr lang="fi-FI" dirty="0">
              <a:latin typeface="+mj-lt"/>
              <a:cs typeface="Arial" charset="0"/>
            </a:endParaRPr>
          </a:p>
        </p:txBody>
      </p:sp>
      <p:pic>
        <p:nvPicPr>
          <p:cNvPr id="18"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6" name="Content Placeholder 13"/>
          <p:cNvSpPr txBox="1">
            <a:spLocks/>
          </p:cNvSpPr>
          <p:nvPr/>
        </p:nvSpPr>
        <p:spPr>
          <a:xfrm>
            <a:off x="179512" y="1124744"/>
            <a:ext cx="8964488" cy="5733256"/>
          </a:xfrm>
          <a:prstGeom prst="rect">
            <a:avLst/>
          </a:prstGeom>
        </p:spPr>
        <p:txBody>
          <a:bodyPr>
            <a:noAutofit/>
          </a:bodyPr>
          <a:lstStyle/>
          <a:p>
            <a:pPr marL="400050" indent="-400050">
              <a:lnSpc>
                <a:spcPct val="150000"/>
              </a:lnSpc>
              <a:spcBef>
                <a:spcPts val="1800"/>
              </a:spcBef>
              <a:buClr>
                <a:schemeClr val="accent1"/>
              </a:buClr>
              <a:buFont typeface="Arial" pitchFamily="34" charset="0"/>
              <a:buChar char="•"/>
            </a:pPr>
            <a:r>
              <a:rPr lang="en-US" sz="2600" b="1" dirty="0" smtClean="0">
                <a:solidFill>
                  <a:schemeClr val="accent5">
                    <a:lumMod val="75000"/>
                  </a:schemeClr>
                </a:solidFill>
              </a:rPr>
              <a:t>Fully utilize potential of recommendation:</a:t>
            </a:r>
            <a:r>
              <a:rPr lang="en-US" sz="2600" b="1" dirty="0" smtClean="0">
                <a:solidFill>
                  <a:schemeClr val="accent6">
                    <a:lumMod val="75000"/>
                  </a:schemeClr>
                </a:solidFill>
              </a:rPr>
              <a:t> </a:t>
            </a:r>
            <a:r>
              <a:rPr lang="en-US" sz="2600" dirty="0" smtClean="0"/>
              <a:t>the more prestige point we have, the more influential our recommendation is.</a:t>
            </a:r>
          </a:p>
          <a:p>
            <a:pPr marL="400050" indent="-400050">
              <a:lnSpc>
                <a:spcPct val="150000"/>
              </a:lnSpc>
              <a:spcBef>
                <a:spcPts val="1800"/>
              </a:spcBef>
              <a:buClr>
                <a:schemeClr val="accent1"/>
              </a:buClr>
              <a:buFont typeface="Arial" pitchFamily="34" charset="0"/>
              <a:buChar char="•"/>
            </a:pPr>
            <a:r>
              <a:rPr lang="fi-FI" sz="2600" b="1" dirty="0" smtClean="0">
                <a:solidFill>
                  <a:srgbClr val="0070C0"/>
                </a:solidFill>
              </a:rPr>
              <a:t>Extremely relevant data:</a:t>
            </a:r>
            <a:r>
              <a:rPr lang="fi-FI" sz="2600" b="1" dirty="0" smtClean="0">
                <a:solidFill>
                  <a:srgbClr val="FF0000"/>
                </a:solidFill>
              </a:rPr>
              <a:t> </a:t>
            </a:r>
            <a:r>
              <a:rPr lang="fi-FI" sz="2600" dirty="0" smtClean="0"/>
              <a:t>combining prestige system with other web services’ APIs and project management tools gives us the most meaningful business data.</a:t>
            </a:r>
            <a:endParaRPr lang="en-US" sz="2600" dirty="0" smtClean="0"/>
          </a:p>
          <a:p>
            <a:pPr marL="400050" indent="-400050">
              <a:lnSpc>
                <a:spcPct val="150000"/>
              </a:lnSpc>
              <a:spcBef>
                <a:spcPts val="1800"/>
              </a:spcBef>
              <a:buClr>
                <a:schemeClr val="accent1"/>
              </a:buClr>
              <a:buFont typeface="Arial" pitchFamily="34" charset="0"/>
              <a:buChar char="•"/>
            </a:pPr>
            <a:r>
              <a:rPr lang="en-US" sz="2600" b="1" dirty="0" smtClean="0">
                <a:solidFill>
                  <a:srgbClr val="002060"/>
                </a:solidFill>
              </a:rPr>
              <a:t>Motivating working process:</a:t>
            </a:r>
            <a:r>
              <a:rPr lang="en-US" sz="2600" dirty="0" smtClean="0">
                <a:solidFill>
                  <a:srgbClr val="600000"/>
                </a:solidFill>
              </a:rPr>
              <a:t> </a:t>
            </a:r>
            <a:r>
              <a:rPr lang="en-US" sz="2600" dirty="0" smtClean="0"/>
              <a:t>following specific instructions on FirmScale, growing the prestige of our profiles, looking at our work progress visually… feels more encouraging than ever.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Competition?</a:t>
            </a:r>
            <a:endParaRPr lang="fi-FI" dirty="0">
              <a:latin typeface="+mj-lt"/>
              <a:cs typeface="Arial" charset="0"/>
            </a:endParaRPr>
          </a:p>
        </p:txBody>
      </p:sp>
      <p:pic>
        <p:nvPicPr>
          <p:cNvPr id="4"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5" name="Content Placeholder 13"/>
          <p:cNvSpPr txBox="1">
            <a:spLocks/>
          </p:cNvSpPr>
          <p:nvPr/>
        </p:nvSpPr>
        <p:spPr>
          <a:xfrm>
            <a:off x="179512" y="1124744"/>
            <a:ext cx="8784976" cy="5457056"/>
          </a:xfrm>
          <a:prstGeom prst="rect">
            <a:avLst/>
          </a:prstGeom>
        </p:spPr>
        <p:txBody>
          <a:bodyPr>
            <a:normAutofit/>
          </a:bodyPr>
          <a:lstStyle/>
          <a:p>
            <a:pPr>
              <a:lnSpc>
                <a:spcPct val="150000"/>
              </a:lnSpc>
              <a:spcBef>
                <a:spcPts val="600"/>
              </a:spcBef>
              <a:buClr>
                <a:schemeClr val="accent1"/>
              </a:buClr>
            </a:pPr>
            <a:r>
              <a:rPr lang="fi-FI" sz="2800" dirty="0" smtClean="0"/>
              <a:t>Is FirmScale competing with LinkedIn and many other B2B networks out there?</a:t>
            </a:r>
            <a:endParaRPr lang="en-US" sz="2800" dirty="0" smtClean="0"/>
          </a:p>
          <a:p>
            <a:pPr marL="400050" indent="-400050">
              <a:lnSpc>
                <a:spcPct val="150000"/>
              </a:lnSpc>
              <a:spcBef>
                <a:spcPts val="600"/>
              </a:spcBef>
              <a:buClr>
                <a:schemeClr val="accent1"/>
              </a:buClr>
              <a:buFont typeface="Arial" pitchFamily="34" charset="0"/>
              <a:buChar char="•"/>
            </a:pPr>
            <a:r>
              <a:rPr lang="en-US" sz="2800" b="1" dirty="0" smtClean="0"/>
              <a:t>“YES”</a:t>
            </a:r>
          </a:p>
          <a:p>
            <a:pPr marL="400050" indent="-400050">
              <a:lnSpc>
                <a:spcPct val="150000"/>
              </a:lnSpc>
              <a:spcBef>
                <a:spcPts val="600"/>
              </a:spcBef>
              <a:buClr>
                <a:schemeClr val="accent1"/>
              </a:buClr>
              <a:buFont typeface="Arial" pitchFamily="34" charset="0"/>
              <a:buChar char="•"/>
            </a:pPr>
            <a:r>
              <a:rPr lang="fi-FI" sz="2800" dirty="0" smtClean="0"/>
              <a:t>and </a:t>
            </a:r>
            <a:r>
              <a:rPr lang="en-US" sz="2800" b="1" dirty="0" smtClean="0"/>
              <a:t>“ </a:t>
            </a:r>
            <a:r>
              <a:rPr lang="fi-FI" sz="2800" b="1" dirty="0" smtClean="0"/>
              <a:t>NO”</a:t>
            </a:r>
          </a:p>
          <a:p>
            <a:pPr marL="400050" indent="-400050">
              <a:lnSpc>
                <a:spcPct val="150000"/>
              </a:lnSpc>
              <a:spcBef>
                <a:spcPts val="600"/>
              </a:spcBef>
              <a:buClr>
                <a:schemeClr val="accent1"/>
              </a:buClr>
            </a:pPr>
            <a:endParaRPr lang="fi-FI" sz="800" b="1" dirty="0" smtClean="0"/>
          </a:p>
          <a:p>
            <a:pPr marL="400050" indent="-400050" algn="ctr">
              <a:lnSpc>
                <a:spcPct val="150000"/>
              </a:lnSpc>
              <a:spcBef>
                <a:spcPts val="600"/>
              </a:spcBef>
              <a:buClr>
                <a:schemeClr val="accent1"/>
              </a:buClr>
            </a:pPr>
            <a:r>
              <a:rPr lang="fi-FI" sz="2800" b="1" dirty="0" smtClean="0"/>
              <a:t>An open API for Semantic Application Development is what FirmScale is aiming for, in order to privde the seamless experience for daily B2B operations.</a:t>
            </a:r>
            <a:endParaRPr lang="en-US" sz="2800" b="1" dirty="0" smtClean="0"/>
          </a:p>
          <a:p>
            <a:pPr marL="857250" lvl="1" indent="-400050">
              <a:lnSpc>
                <a:spcPct val="150000"/>
              </a:lnSpc>
              <a:spcBef>
                <a:spcPts val="600"/>
              </a:spcBef>
              <a:buClr>
                <a:schemeClr val="accent1"/>
              </a:buClr>
            </a:pPr>
            <a:endParaRPr lang="en-US" sz="2800" dirty="0" smtClean="0"/>
          </a:p>
          <a:p>
            <a:pPr marL="400050" indent="-400050">
              <a:lnSpc>
                <a:spcPct val="150000"/>
              </a:lnSpc>
              <a:spcBef>
                <a:spcPts val="600"/>
              </a:spcBef>
              <a:buClr>
                <a:schemeClr val="accent1"/>
              </a:buClr>
              <a:buFont typeface="Arial" pitchFamily="34" charset="0"/>
              <a:buChar char="•"/>
            </a:pPr>
            <a:endParaRPr lang="en-US" sz="2800" dirty="0" smtClean="0"/>
          </a:p>
          <a:p>
            <a:pPr marL="400050" indent="-400050">
              <a:lnSpc>
                <a:spcPct val="150000"/>
              </a:lnSpc>
              <a:spcBef>
                <a:spcPts val="600"/>
              </a:spcBef>
              <a:buClr>
                <a:schemeClr val="accent1"/>
              </a:buClr>
              <a:buFont typeface="Arial" pitchFamily="34" charset="0"/>
              <a:buChar char="•"/>
            </a:pP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4"/>
          <p:cNvSpPr>
            <a:spLocks noChangeShapeType="1"/>
          </p:cNvSpPr>
          <p:nvPr/>
        </p:nvSpPr>
        <p:spPr bwMode="auto">
          <a:xfrm flipV="1">
            <a:off x="285750" y="894433"/>
            <a:ext cx="8543925" cy="14287"/>
          </a:xfrm>
          <a:prstGeom prst="line">
            <a:avLst/>
          </a:prstGeom>
          <a:noFill/>
          <a:ln w="25400">
            <a:solidFill>
              <a:srgbClr val="4F81BD"/>
            </a:solidFill>
            <a:prstDash val="sysDot"/>
            <a:round/>
            <a:headEnd/>
            <a:tailEnd/>
          </a:ln>
        </p:spPr>
        <p:txBody>
          <a:bodyPr tIns="91440" bIns="91440"/>
          <a:lstStyle/>
          <a:p>
            <a:endParaRPr lang="en-US" dirty="0"/>
          </a:p>
        </p:txBody>
      </p:sp>
      <p:sp>
        <p:nvSpPr>
          <p:cNvPr id="10" name="Text Box 3"/>
          <p:cNvSpPr txBox="1">
            <a:spLocks noChangeArrowheads="1"/>
          </p:cNvSpPr>
          <p:nvPr/>
        </p:nvSpPr>
        <p:spPr bwMode="auto">
          <a:xfrm>
            <a:off x="357188" y="251495"/>
            <a:ext cx="8429625" cy="571500"/>
          </a:xfrm>
          <a:prstGeom prst="rect">
            <a:avLst/>
          </a:prstGeom>
          <a:noFill/>
          <a:ln w="9525">
            <a:noFill/>
            <a:miter lim="800000"/>
            <a:headEnd/>
            <a:tailEnd/>
          </a:ln>
        </p:spPr>
        <p:txBody>
          <a:bodyPr lIns="0" tIns="0" rIns="0" bIns="0"/>
          <a:lstStyle/>
          <a:p>
            <a:r>
              <a:rPr lang="fi-FI" sz="4000" b="1" dirty="0" smtClean="0">
                <a:solidFill>
                  <a:srgbClr val="4F81BD"/>
                </a:solidFill>
                <a:latin typeface="+mj-lt"/>
                <a:cs typeface="Times New Roman" pitchFamily="-107" charset="0"/>
              </a:rPr>
              <a:t>Possible Improvements</a:t>
            </a:r>
            <a:endParaRPr lang="fi-FI" dirty="0">
              <a:latin typeface="+mj-lt"/>
              <a:cs typeface="Arial" charset="0"/>
            </a:endParaRPr>
          </a:p>
        </p:txBody>
      </p:sp>
      <p:pic>
        <p:nvPicPr>
          <p:cNvPr id="18"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
        <p:nvSpPr>
          <p:cNvPr id="21" name="Content Placeholder 13"/>
          <p:cNvSpPr txBox="1">
            <a:spLocks/>
          </p:cNvSpPr>
          <p:nvPr/>
        </p:nvSpPr>
        <p:spPr>
          <a:xfrm>
            <a:off x="179512" y="1124744"/>
            <a:ext cx="8964488" cy="5457056"/>
          </a:xfrm>
          <a:prstGeom prst="rect">
            <a:avLst/>
          </a:prstGeom>
        </p:spPr>
        <p:txBody>
          <a:bodyPr>
            <a:normAutofit/>
          </a:bodyPr>
          <a:lstStyle/>
          <a:p>
            <a:pPr>
              <a:lnSpc>
                <a:spcPct val="150000"/>
              </a:lnSpc>
              <a:spcBef>
                <a:spcPts val="600"/>
              </a:spcBef>
              <a:buClr>
                <a:schemeClr val="accent1"/>
              </a:buClr>
            </a:pPr>
            <a:r>
              <a:rPr lang="en-US" sz="2800" dirty="0" smtClean="0"/>
              <a:t>Corporate accounts on FirmScale would have more options to increase </a:t>
            </a:r>
            <a:r>
              <a:rPr lang="en-US" sz="2800" dirty="0" smtClean="0"/>
              <a:t>their </a:t>
            </a:r>
            <a:r>
              <a:rPr lang="en-US" sz="2800" dirty="0" smtClean="0"/>
              <a:t>prestige, </a:t>
            </a:r>
            <a:r>
              <a:rPr lang="fi-FI" sz="2800" dirty="0" smtClean="0"/>
              <a:t>by:</a:t>
            </a:r>
            <a:endParaRPr lang="en-US" sz="2800" dirty="0" smtClean="0"/>
          </a:p>
          <a:p>
            <a:pPr marL="400050" indent="-400050">
              <a:lnSpc>
                <a:spcPct val="150000"/>
              </a:lnSpc>
              <a:spcBef>
                <a:spcPts val="600"/>
              </a:spcBef>
              <a:buClr>
                <a:schemeClr val="accent1"/>
              </a:buClr>
              <a:buFont typeface="Arial" pitchFamily="34" charset="0"/>
              <a:buChar char="•"/>
            </a:pPr>
            <a:r>
              <a:rPr lang="fi-FI" sz="2800" dirty="0" smtClean="0"/>
              <a:t>Link to other personal accounts of their employees.</a:t>
            </a:r>
            <a:endParaRPr lang="en-US" sz="2800" dirty="0" smtClean="0"/>
          </a:p>
          <a:p>
            <a:pPr marL="400050" indent="-400050">
              <a:lnSpc>
                <a:spcPct val="150000"/>
              </a:lnSpc>
              <a:spcBef>
                <a:spcPts val="600"/>
              </a:spcBef>
              <a:buClr>
                <a:schemeClr val="accent1"/>
              </a:buClr>
              <a:buFont typeface="Arial" pitchFamily="34" charset="0"/>
              <a:buChar char="•"/>
            </a:pPr>
            <a:r>
              <a:rPr lang="en-US" sz="2800" dirty="0" smtClean="0"/>
              <a:t>Link to existing accounts on B2B networks.</a:t>
            </a:r>
            <a:endParaRPr lang="en-US" sz="2800" dirty="0" smtClean="0">
              <a:solidFill>
                <a:srgbClr val="E74C07"/>
              </a:solidFill>
            </a:endParaRPr>
          </a:p>
          <a:p>
            <a:pPr marL="400050" indent="-400050">
              <a:lnSpc>
                <a:spcPct val="150000"/>
              </a:lnSpc>
              <a:spcBef>
                <a:spcPts val="600"/>
              </a:spcBef>
              <a:buClr>
                <a:schemeClr val="accent1"/>
              </a:buClr>
              <a:buFont typeface="Arial" pitchFamily="34" charset="0"/>
              <a:buChar char="•"/>
            </a:pPr>
            <a:r>
              <a:rPr lang="fi-FI" sz="2800" dirty="0" smtClean="0"/>
              <a:t>Link to existing databases of business reviews</a:t>
            </a:r>
            <a:r>
              <a:rPr lang="en-US" sz="2800" dirty="0" smtClean="0"/>
              <a:t>.</a:t>
            </a:r>
          </a:p>
          <a:p>
            <a:pPr>
              <a:lnSpc>
                <a:spcPct val="150000"/>
              </a:lnSpc>
              <a:spcBef>
                <a:spcPts val="600"/>
              </a:spcBef>
              <a:buClr>
                <a:schemeClr val="accent1"/>
              </a:buClr>
            </a:pPr>
            <a:r>
              <a:rPr lang="fi-FI" sz="2800" dirty="0" smtClean="0"/>
              <a:t>Improve the prestige algorythm of FirmScale with helps from well-known economists </a:t>
            </a:r>
            <a:r>
              <a:rPr lang="fi-FI" sz="2800" dirty="0" smtClean="0">
                <a:sym typeface="Wingdings"/>
              </a:rPr>
              <a:t> propietary algorythm.</a:t>
            </a:r>
            <a:endParaRPr lang="en-US"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
          <p:cNvSpPr txBox="1">
            <a:spLocks noChangeArrowheads="1"/>
          </p:cNvSpPr>
          <p:nvPr/>
        </p:nvSpPr>
        <p:spPr bwMode="auto">
          <a:xfrm>
            <a:off x="971600" y="2771775"/>
            <a:ext cx="7128792" cy="2889473"/>
          </a:xfrm>
          <a:prstGeom prst="rect">
            <a:avLst/>
          </a:prstGeom>
          <a:noFill/>
          <a:ln w="9525">
            <a:noFill/>
            <a:miter lim="800000"/>
            <a:headEnd/>
            <a:tailEnd/>
          </a:ln>
        </p:spPr>
        <p:txBody>
          <a:bodyPr lIns="0" tIns="0" rIns="0" bIns="0"/>
          <a:lstStyle/>
          <a:p>
            <a:pPr algn="ctr"/>
            <a:r>
              <a:rPr lang="fi-FI" sz="8800" b="1" dirty="0" smtClean="0">
                <a:solidFill>
                  <a:srgbClr val="4F81BD"/>
                </a:solidFill>
                <a:latin typeface="+mj-lt"/>
                <a:cs typeface="Times New Roman" pitchFamily="-107" charset="0"/>
              </a:rPr>
              <a:t>THANK  YOU !</a:t>
            </a:r>
            <a:endParaRPr lang="fi-FI" sz="8800" dirty="0">
              <a:latin typeface="+mj-lt"/>
              <a:cs typeface="Arial" charset="0"/>
            </a:endParaRPr>
          </a:p>
        </p:txBody>
      </p:sp>
      <p:pic>
        <p:nvPicPr>
          <p:cNvPr id="4" name="Picture 2" descr="http://tane.li/files/runi-rescaled-for-blog.jpg"/>
          <p:cNvPicPr>
            <a:picLocks noChangeAspect="1" noChangeArrowheads="1"/>
          </p:cNvPicPr>
          <p:nvPr/>
        </p:nvPicPr>
        <p:blipFill>
          <a:blip r:embed="rId3" cstate="print"/>
          <a:srcRect/>
          <a:stretch>
            <a:fillRect/>
          </a:stretch>
        </p:blipFill>
        <p:spPr bwMode="auto">
          <a:xfrm>
            <a:off x="7740352" y="188640"/>
            <a:ext cx="1188720" cy="5754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60350"/>
        <a:effectLst>
          <a:outerShdw blurRad="50800" dist="12700" dir="5400000" algn="ctr" rotWithShape="0">
            <a:srgbClr val="000000">
              <a:alpha val="45000"/>
            </a:srgbClr>
          </a:outerShdw>
        </a:effectLst>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7643</TotalTime>
  <Words>1048</Words>
  <Application>Microsoft Office PowerPoint</Application>
  <PresentationFormat>On-screen Show (4:3)</PresentationFormat>
  <Paragraphs>90</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Office-teema</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Tarjous </dc:title>
  <cp:lastModifiedBy>Odin</cp:lastModifiedBy>
  <cp:revision>452</cp:revision>
  <dcterms:created xsi:type="dcterms:W3CDTF">2010-09-08T17:06:55Z</dcterms:created>
  <dcterms:modified xsi:type="dcterms:W3CDTF">2010-11-10T04:36:01Z</dcterms:modified>
</cp:coreProperties>
</file>