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86" r:id="rId2"/>
    <p:sldId id="294" r:id="rId3"/>
    <p:sldId id="289" r:id="rId4"/>
    <p:sldId id="309" r:id="rId5"/>
    <p:sldId id="310" r:id="rId6"/>
    <p:sldId id="311" r:id="rId7"/>
    <p:sldId id="312" r:id="rId8"/>
    <p:sldId id="313" r:id="rId9"/>
    <p:sldId id="306" r:id="rId10"/>
    <p:sldId id="293" r:id="rId11"/>
    <p:sldId id="297" r:id="rId12"/>
    <p:sldId id="298" r:id="rId13"/>
    <p:sldId id="299" r:id="rId14"/>
    <p:sldId id="300" r:id="rId15"/>
    <p:sldId id="308" r:id="rId16"/>
    <p:sldId id="307" r:id="rId17"/>
    <p:sldId id="291" r:id="rId18"/>
    <p:sldId id="295" r:id="rId19"/>
    <p:sldId id="296" r:id="rId20"/>
    <p:sldId id="301" r:id="rId21"/>
    <p:sldId id="305" r:id="rId22"/>
    <p:sldId id="304" r:id="rId23"/>
    <p:sldId id="303" r:id="rId24"/>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798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037" autoAdjust="0"/>
  </p:normalViewPr>
  <p:slideViewPr>
    <p:cSldViewPr>
      <p:cViewPr>
        <p:scale>
          <a:sx n="66" d="100"/>
          <a:sy n="66" d="100"/>
        </p:scale>
        <p:origin x="-120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114595-8088-44D4-BFF7-A24C5B8E4D90}" type="datetimeFigureOut">
              <a:rPr lang="fi-FI" smtClean="0"/>
              <a:pPr/>
              <a:t>23.9.2010</a:t>
            </a:fld>
            <a:endParaRPr lang="fi-FI"/>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927BF3-137A-4293-A094-336566949FC6}" type="slidenum">
              <a:rPr lang="fi-FI" smtClean="0"/>
              <a:pPr/>
              <a:t>‹#›</a:t>
            </a:fld>
            <a:endParaRPr lang="fi-FI"/>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a:t>
            </a:fld>
            <a:endParaRPr lang="fi-FI"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10</a:t>
            </a:fld>
            <a:endParaRPr lang="fi-FI"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11</a:t>
            </a:fld>
            <a:endParaRPr lang="fi-FI"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12</a:t>
            </a:fld>
            <a:endParaRPr lang="fi-FI"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13</a:t>
            </a:fld>
            <a:endParaRPr lang="fi-FI"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14</a:t>
            </a:fld>
            <a:endParaRPr lang="fi-FI"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15</a:t>
            </a:fld>
            <a:endParaRPr lang="fi-FI"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16</a:t>
            </a:fld>
            <a:endParaRPr lang="fi-FI"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17</a:t>
            </a:fld>
            <a:endParaRPr lang="fi-FI"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18</a:t>
            </a:fld>
            <a:endParaRPr lang="fi-FI"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19</a:t>
            </a:fld>
            <a:endParaRPr lang="fi-FI"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r>
              <a:rPr lang="en-US" dirty="0" smtClean="0"/>
              <a:t>http://thenextweb.com/us/2010/09/06/is-linkedin-checking-out/</a:t>
            </a:r>
          </a:p>
          <a:p>
            <a:pPr eaLnBrk="1" hangingPunct="1">
              <a:spcBef>
                <a:spcPct val="0"/>
              </a:spcBef>
            </a:pPr>
            <a:r>
              <a:rPr lang="en-US" dirty="0" smtClean="0"/>
              <a:t>http://topnews.net.nz/content/28036-number-twitter-users-has-increased-62-percent-april-2009</a:t>
            </a:r>
          </a:p>
          <a:p>
            <a:pPr eaLnBrk="1" hangingPunct="1">
              <a:spcBef>
                <a:spcPct val="0"/>
              </a:spcBef>
            </a:pPr>
            <a:r>
              <a:rPr lang="en-US" dirty="0" smtClean="0"/>
              <a:t>http://www.businessweek.com/globalbiz/content/sep2009/gb20090925_476872.htm</a:t>
            </a:r>
          </a:p>
          <a:p>
            <a:pPr eaLnBrk="1" hangingPunct="1">
              <a:spcBef>
                <a:spcPct val="0"/>
              </a:spcBef>
            </a:pPr>
            <a:r>
              <a:rPr lang="en-US" dirty="0" smtClean="0"/>
              <a:t>http://www.idc.com/getdoc.jsp?sessionId=&amp;containerId=FI561065S&amp;sessionId=AB090BC20451701293ECBE97AD19CA28</a:t>
            </a:r>
          </a:p>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2</a:t>
            </a:fld>
            <a:endParaRPr lang="fi-FI"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20</a:t>
            </a:fld>
            <a:endParaRPr lang="fi-FI"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21</a:t>
            </a:fld>
            <a:endParaRPr lang="fi-FI"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22</a:t>
            </a:fld>
            <a:endParaRPr lang="fi-FI"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23</a:t>
            </a:fld>
            <a:endParaRPr lang="fi-FI"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3</a:t>
            </a:fld>
            <a:endParaRPr lang="fi-FI"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4</a:t>
            </a:fld>
            <a:endParaRPr lang="fi-FI"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http://cesis.abe.kth.se/documents/WP178.pdf</a:t>
            </a:r>
          </a:p>
          <a:p>
            <a:r>
              <a:rPr lang="en-US" dirty="0" smtClean="0"/>
              <a:t>http://www.stat.fi/tup/suomi90/marraskuu_en.html</a:t>
            </a:r>
          </a:p>
          <a:p>
            <a:pPr>
              <a:buFont typeface="Arial" charset="0"/>
              <a:buChar char="•"/>
            </a:pPr>
            <a:r>
              <a:rPr lang="en-US" dirty="0" smtClean="0"/>
              <a:t>Even 500</a:t>
            </a:r>
            <a:r>
              <a:rPr lang="en-US" baseline="0" dirty="0" smtClean="0"/>
              <a:t> users within 3 months of beta launch, if the users’ experience is positive, that would be a big step in acquiring several thousands more users.</a:t>
            </a:r>
          </a:p>
          <a:p>
            <a:pPr>
              <a:buFont typeface="Arial" charset="0"/>
              <a:buChar char="•"/>
            </a:pPr>
            <a:endParaRPr lang="en-US" baseline="0" dirty="0" smtClean="0"/>
          </a:p>
          <a:p>
            <a:pPr>
              <a:buFont typeface="Arial" charset="0"/>
              <a:buChar char="•"/>
            </a:pPr>
            <a:r>
              <a:rPr lang="en-US" sz="1200" b="1" dirty="0" smtClean="0">
                <a:solidFill>
                  <a:schemeClr val="accent4">
                    <a:lumMod val="75000"/>
                  </a:schemeClr>
                </a:solidFill>
              </a:rPr>
              <a:t>550  premium users (1% of focused</a:t>
            </a:r>
            <a:r>
              <a:rPr lang="en-US" sz="1200" b="1" baseline="0" dirty="0" smtClean="0">
                <a:solidFill>
                  <a:schemeClr val="accent4">
                    <a:lumMod val="75000"/>
                  </a:schemeClr>
                </a:solidFill>
              </a:rPr>
              <a:t> </a:t>
            </a:r>
            <a:r>
              <a:rPr lang="en-US" sz="1200" b="1" baseline="0" smtClean="0">
                <a:solidFill>
                  <a:schemeClr val="accent4">
                    <a:lumMod val="75000"/>
                  </a:schemeClr>
                </a:solidFill>
              </a:rPr>
              <a:t>market size)</a:t>
            </a:r>
            <a:r>
              <a:rPr lang="en-US" sz="1200" b="1" smtClean="0">
                <a:solidFill>
                  <a:schemeClr val="accent4">
                    <a:lumMod val="75000"/>
                  </a:schemeClr>
                </a:solidFill>
              </a:rPr>
              <a:t>  </a:t>
            </a:r>
            <a:r>
              <a:rPr lang="en-US" sz="1200" b="1" dirty="0" smtClean="0">
                <a:solidFill>
                  <a:schemeClr val="accent4">
                    <a:lumMod val="75000"/>
                  </a:schemeClr>
                </a:solidFill>
              </a:rPr>
              <a:t>paying</a:t>
            </a:r>
            <a:r>
              <a:rPr lang="en-US" sz="1200" b="1" baseline="0" dirty="0" smtClean="0">
                <a:solidFill>
                  <a:schemeClr val="accent4">
                    <a:lumMod val="75000"/>
                  </a:schemeClr>
                </a:solidFill>
              </a:rPr>
              <a:t> 32Euros per month will be able to provide </a:t>
            </a:r>
            <a:r>
              <a:rPr lang="en-US" sz="1200" b="1" dirty="0" smtClean="0">
                <a:solidFill>
                  <a:schemeClr val="accent4">
                    <a:lumMod val="75000"/>
                  </a:schemeClr>
                </a:solidFill>
              </a:rPr>
              <a:t>25000 to a team of 8-10 people. Break even in 3 years.</a:t>
            </a: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5</a:t>
            </a:fld>
            <a:endParaRPr lang="fi-FI"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r>
              <a:rPr lang="en-US" dirty="0" smtClean="0"/>
              <a:t>Project management tool can help the application’s admin to investigate cases where the</a:t>
            </a:r>
            <a:r>
              <a:rPr lang="en-US" baseline="0" dirty="0" smtClean="0"/>
              <a:t> project owners claim that contractors didn’t satisfy their requirements with the final product (see user logs to know how the contractors have been handling the documents, or even if they have deleted the files deliberately to cover up their quality of works).</a:t>
            </a: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6</a:t>
            </a:fld>
            <a:endParaRPr lang="fi-FI"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endParaRPr lang="en-US" sz="1200" kern="1200" dirty="0" smtClean="0">
              <a:solidFill>
                <a:schemeClr val="tx1"/>
              </a:solidFill>
              <a:latin typeface="+mn-lt"/>
              <a:ea typeface="+mn-ea"/>
              <a:cs typeface="+mn-cs"/>
            </a:endParaRPr>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7</a:t>
            </a:fld>
            <a:endParaRPr lang="fi-FI"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8</a:t>
            </a:fld>
            <a:endParaRPr lang="fi-FI"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endParaRPr lang="en-US"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9</a:t>
            </a:fld>
            <a:endParaRPr lang="fi-FI"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0425"/>
            <a:ext cx="7772400" cy="1470025"/>
          </a:xfrm>
        </p:spPr>
        <p:txBody>
          <a:bodyPr/>
          <a:lstStyle/>
          <a:p>
            <a:r>
              <a:rPr lang="fi-FI" smtClean="0"/>
              <a:t>Muokkaa perustyyl. napsautt.</a:t>
            </a:r>
            <a:endParaRPr lang="fi-FI"/>
          </a:p>
        </p:txBody>
      </p:sp>
      <p:sp>
        <p:nvSpPr>
          <p:cNvPr id="3" name="Alaotsikk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määrän paikkamerkki 4"/>
          <p:cNvSpPr>
            <a:spLocks noGrp="1"/>
          </p:cNvSpPr>
          <p:nvPr>
            <p:ph type="dt" sz="half" idx="10"/>
          </p:nvPr>
        </p:nvSpPr>
        <p:spPr/>
        <p:txBody>
          <a:bodyPr/>
          <a:lstStyle/>
          <a:p>
            <a:r>
              <a:rPr lang="fi-FI" smtClean="0"/>
              <a:t>18.8.2010</a:t>
            </a:r>
            <a:endParaRPr lang="fi-FI"/>
          </a:p>
        </p:txBody>
      </p:sp>
      <p:sp>
        <p:nvSpPr>
          <p:cNvPr id="6" name="Alatunnisteen paikkamerkki 5"/>
          <p:cNvSpPr>
            <a:spLocks noGrp="1"/>
          </p:cNvSpPr>
          <p:nvPr>
            <p:ph type="ftr" sz="quarter" idx="11"/>
          </p:nvPr>
        </p:nvSpPr>
        <p:spPr/>
        <p:txBody>
          <a:bodyPr/>
          <a:lstStyle/>
          <a:p>
            <a:r>
              <a:rPr lang="fi-FI" smtClean="0"/>
              <a:t>Auto Jalonen Oy</a:t>
            </a:r>
            <a:endParaRPr lang="fi-FI"/>
          </a:p>
        </p:txBody>
      </p:sp>
      <p:sp>
        <p:nvSpPr>
          <p:cNvPr id="7" name="Dian numeron paikkamerkki 6"/>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Päivämäärän paikkamerkki 6"/>
          <p:cNvSpPr>
            <a:spLocks noGrp="1"/>
          </p:cNvSpPr>
          <p:nvPr>
            <p:ph type="dt" sz="half" idx="10"/>
          </p:nvPr>
        </p:nvSpPr>
        <p:spPr/>
        <p:txBody>
          <a:bodyPr/>
          <a:lstStyle/>
          <a:p>
            <a:r>
              <a:rPr lang="fi-FI" smtClean="0"/>
              <a:t>18.8.2010</a:t>
            </a:r>
            <a:endParaRPr lang="fi-FI"/>
          </a:p>
        </p:txBody>
      </p:sp>
      <p:sp>
        <p:nvSpPr>
          <p:cNvPr id="8" name="Alatunnisteen paikkamerkki 7"/>
          <p:cNvSpPr>
            <a:spLocks noGrp="1"/>
          </p:cNvSpPr>
          <p:nvPr>
            <p:ph type="ftr" sz="quarter" idx="11"/>
          </p:nvPr>
        </p:nvSpPr>
        <p:spPr/>
        <p:txBody>
          <a:bodyPr/>
          <a:lstStyle/>
          <a:p>
            <a:r>
              <a:rPr lang="fi-FI" smtClean="0"/>
              <a:t>Auto Jalonen Oy</a:t>
            </a:r>
            <a:endParaRPr lang="fi-FI"/>
          </a:p>
        </p:txBody>
      </p:sp>
      <p:sp>
        <p:nvSpPr>
          <p:cNvPr id="9" name="Dian numeron paikkamerkki 8"/>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äivämäärän paikkamerkki 2"/>
          <p:cNvSpPr>
            <a:spLocks noGrp="1"/>
          </p:cNvSpPr>
          <p:nvPr>
            <p:ph type="dt" sz="half" idx="10"/>
          </p:nvPr>
        </p:nvSpPr>
        <p:spPr/>
        <p:txBody>
          <a:bodyPr/>
          <a:lstStyle/>
          <a:p>
            <a:r>
              <a:rPr lang="fi-FI" smtClean="0"/>
              <a:t>18.8.2010</a:t>
            </a:r>
            <a:endParaRPr lang="fi-FI"/>
          </a:p>
        </p:txBody>
      </p:sp>
      <p:sp>
        <p:nvSpPr>
          <p:cNvPr id="4" name="Alatunnisteen paikkamerkki 3"/>
          <p:cNvSpPr>
            <a:spLocks noGrp="1"/>
          </p:cNvSpPr>
          <p:nvPr>
            <p:ph type="ftr" sz="quarter" idx="11"/>
          </p:nvPr>
        </p:nvSpPr>
        <p:spPr/>
        <p:txBody>
          <a:bodyPr/>
          <a:lstStyle/>
          <a:p>
            <a:r>
              <a:rPr lang="fi-FI" smtClean="0"/>
              <a:t>Auto Jalonen Oy</a:t>
            </a:r>
            <a:endParaRPr lang="fi-FI"/>
          </a:p>
        </p:txBody>
      </p:sp>
      <p:sp>
        <p:nvSpPr>
          <p:cNvPr id="5" name="Dian numeron paikkamerkki 4"/>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r>
              <a:rPr lang="fi-FI" smtClean="0"/>
              <a:t>18.8.2010</a:t>
            </a:r>
            <a:endParaRPr lang="fi-FI"/>
          </a:p>
        </p:txBody>
      </p:sp>
      <p:sp>
        <p:nvSpPr>
          <p:cNvPr id="3" name="Alatunnisteen paikkamerkki 2"/>
          <p:cNvSpPr>
            <a:spLocks noGrp="1"/>
          </p:cNvSpPr>
          <p:nvPr>
            <p:ph type="ftr" sz="quarter" idx="11"/>
          </p:nvPr>
        </p:nvSpPr>
        <p:spPr/>
        <p:txBody>
          <a:bodyPr/>
          <a:lstStyle/>
          <a:p>
            <a:r>
              <a:rPr lang="fi-FI" smtClean="0"/>
              <a:t>Auto Jalonen Oy</a:t>
            </a:r>
            <a:endParaRPr lang="fi-FI"/>
          </a:p>
        </p:txBody>
      </p:sp>
      <p:sp>
        <p:nvSpPr>
          <p:cNvPr id="4" name="Dian numeron paikkamerkki 3"/>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p>
            <a:r>
              <a:rPr lang="fi-FI" smtClean="0"/>
              <a:t>18.8.2010</a:t>
            </a:r>
            <a:endParaRPr lang="fi-FI"/>
          </a:p>
        </p:txBody>
      </p:sp>
      <p:sp>
        <p:nvSpPr>
          <p:cNvPr id="6" name="Alatunnisteen paikkamerkki 5"/>
          <p:cNvSpPr>
            <a:spLocks noGrp="1"/>
          </p:cNvSpPr>
          <p:nvPr>
            <p:ph type="ftr" sz="quarter" idx="11"/>
          </p:nvPr>
        </p:nvSpPr>
        <p:spPr/>
        <p:txBody>
          <a:bodyPr/>
          <a:lstStyle/>
          <a:p>
            <a:r>
              <a:rPr lang="fi-FI" smtClean="0"/>
              <a:t>Auto Jalonen Oy</a:t>
            </a:r>
            <a:endParaRPr lang="fi-FI"/>
          </a:p>
        </p:txBody>
      </p:sp>
      <p:sp>
        <p:nvSpPr>
          <p:cNvPr id="7" name="Dian numeron paikkamerkki 6"/>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p>
            <a:r>
              <a:rPr lang="fi-FI" smtClean="0"/>
              <a:t>18.8.2010</a:t>
            </a:r>
            <a:endParaRPr lang="fi-FI"/>
          </a:p>
        </p:txBody>
      </p:sp>
      <p:sp>
        <p:nvSpPr>
          <p:cNvPr id="6" name="Alatunnisteen paikkamerkki 5"/>
          <p:cNvSpPr>
            <a:spLocks noGrp="1"/>
          </p:cNvSpPr>
          <p:nvPr>
            <p:ph type="ftr" sz="quarter" idx="11"/>
          </p:nvPr>
        </p:nvSpPr>
        <p:spPr/>
        <p:txBody>
          <a:bodyPr/>
          <a:lstStyle/>
          <a:p>
            <a:r>
              <a:rPr lang="fi-FI" smtClean="0"/>
              <a:t>Auto Jalonen Oy</a:t>
            </a:r>
            <a:endParaRPr lang="fi-FI"/>
          </a:p>
        </p:txBody>
      </p:sp>
      <p:sp>
        <p:nvSpPr>
          <p:cNvPr id="7" name="Dian numeron paikkamerkki 6"/>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i-FI" smtClean="0"/>
              <a:t>Muokkaa perustyyl. napsautt.</a:t>
            </a:r>
            <a:endParaRPr lang="fi-FI"/>
          </a:p>
        </p:txBody>
      </p:sp>
      <p:sp>
        <p:nvSpPr>
          <p:cNvPr id="3" name="Tekstin paikkamerkki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smtClean="0"/>
              <a:t>18.8.2010</a:t>
            </a:r>
            <a:endParaRPr lang="fi-FI"/>
          </a:p>
        </p:txBody>
      </p:sp>
      <p:sp>
        <p:nvSpPr>
          <p:cNvPr id="5" name="Alatunnisteen paikkamerk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i-FI" dirty="0" err="1" smtClean="0"/>
              <a:t>RunToShop</a:t>
            </a:r>
            <a:r>
              <a:rPr lang="fi-FI" dirty="0" smtClean="0"/>
              <a:t> Oy</a:t>
            </a:r>
            <a:endParaRPr lang="fi-FI" dirty="0"/>
          </a:p>
        </p:txBody>
      </p:sp>
      <p:sp>
        <p:nvSpPr>
          <p:cNvPr id="6" name="Dian numeron paikkamerkki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BB30F2-F637-4680-9E12-28DBA3D774F2}" type="slidenum">
              <a:rPr lang="fi-FI" smtClean="0"/>
              <a:pPr/>
              <a:t>‹#›</a:t>
            </a:fld>
            <a:endParaRPr lang="fi-F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683568" y="548680"/>
            <a:ext cx="5222924" cy="3288408"/>
          </a:xfrm>
          <a:prstGeom prst="rect">
            <a:avLst/>
          </a:prstGeom>
          <a:noFill/>
          <a:ln w="9525">
            <a:noFill/>
            <a:miter lim="800000"/>
            <a:headEnd/>
            <a:tailEnd/>
          </a:ln>
        </p:spPr>
        <p:txBody>
          <a:bodyPr lIns="0" tIns="0" rIns="0" bIns="0"/>
          <a:lstStyle/>
          <a:p>
            <a:r>
              <a:rPr lang="fi-FI" sz="9600" b="1" dirty="0" smtClean="0">
                <a:solidFill>
                  <a:schemeClr val="tx1">
                    <a:lumMod val="65000"/>
                    <a:lumOff val="35000"/>
                  </a:schemeClr>
                </a:solidFill>
                <a:effectLst>
                  <a:outerShdw blurRad="50800" dir="5400000" algn="t" rotWithShape="0">
                    <a:prstClr val="black">
                      <a:alpha val="45000"/>
                    </a:prstClr>
                  </a:outerShdw>
                </a:effectLst>
                <a:latin typeface="HelveticaCondensed" pitchFamily="34" charset="0"/>
                <a:cs typeface="Times New Roman" pitchFamily="-107" charset="0"/>
              </a:rPr>
              <a:t>TENDER CAMP</a:t>
            </a:r>
            <a:endParaRPr lang="fi-FI" sz="9600" dirty="0">
              <a:solidFill>
                <a:schemeClr val="tx1">
                  <a:lumMod val="65000"/>
                  <a:lumOff val="35000"/>
                </a:schemeClr>
              </a:solidFill>
              <a:effectLst>
                <a:outerShdw blurRad="50800" dir="5400000" algn="t" rotWithShape="0">
                  <a:prstClr val="black">
                    <a:alpha val="45000"/>
                  </a:prstClr>
                </a:outerShdw>
              </a:effectLst>
              <a:latin typeface="HelveticaCondensed" pitchFamily="34" charset="0"/>
              <a:cs typeface="Arial" charset="0"/>
            </a:endParaRPr>
          </a:p>
        </p:txBody>
      </p:sp>
      <p:grpSp>
        <p:nvGrpSpPr>
          <p:cNvPr id="12" name="Group 11"/>
          <p:cNvGrpSpPr/>
          <p:nvPr/>
        </p:nvGrpSpPr>
        <p:grpSpPr>
          <a:xfrm>
            <a:off x="6696744" y="5777880"/>
            <a:ext cx="2339752" cy="963488"/>
            <a:chOff x="6768752" y="5733256"/>
            <a:chExt cx="2339752" cy="963488"/>
          </a:xfrm>
        </p:grpSpPr>
        <p:pic>
          <p:nvPicPr>
            <p:cNvPr id="2052"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9" name="Group 8"/>
            <p:cNvGrpSpPr/>
            <p:nvPr/>
          </p:nvGrpSpPr>
          <p:grpSpPr>
            <a:xfrm>
              <a:off x="6768752" y="5855559"/>
              <a:ext cx="1619672" cy="841185"/>
              <a:chOff x="7524328" y="5756167"/>
              <a:chExt cx="1619672" cy="841185"/>
            </a:xfrm>
          </p:grpSpPr>
          <p:pic>
            <p:nvPicPr>
              <p:cNvPr id="2050"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6"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2800" b="1" spc="200" dirty="0" smtClean="0">
                    <a:solidFill>
                      <a:schemeClr val="tx1">
                        <a:lumMod val="50000"/>
                        <a:lumOff val="50000"/>
                      </a:schemeClr>
                    </a:solidFill>
                    <a:latin typeface="Calibri" pitchFamily="-107" charset="0"/>
                  </a:rPr>
                  <a:t>Party</a:t>
                </a:r>
                <a:endParaRPr lang="fi-FI" sz="2800" b="1" spc="200" dirty="0">
                  <a:solidFill>
                    <a:schemeClr val="tx1">
                      <a:lumMod val="50000"/>
                      <a:lumOff val="50000"/>
                    </a:schemeClr>
                  </a:solidFill>
                  <a:cs typeface="Arial" charset="0"/>
                </a:endParaRPr>
              </a:p>
            </p:txBody>
          </p:sp>
        </p:gr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Innovations</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Tx/>
              <a:tabLst/>
              <a:defRPr/>
            </a:pPr>
            <a:r>
              <a:rPr lang="en-US" sz="2800" b="1" dirty="0" smtClean="0">
                <a:solidFill>
                  <a:schemeClr val="tx1">
                    <a:lumMod val="75000"/>
                    <a:lumOff val="25000"/>
                  </a:schemeClr>
                </a:solidFill>
              </a:rPr>
              <a:t>Prestige System</a:t>
            </a:r>
            <a:endParaRPr kumimoji="0" lang="en-US" sz="2800" b="1"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a:lnSpc>
                <a:spcPct val="150000"/>
              </a:lnSpc>
            </a:pPr>
            <a:r>
              <a:rPr lang="en-US" sz="2000" dirty="0" smtClean="0"/>
              <a:t>Every company has a certain amount of “prestige”. It can’t be measured perfectly, but its existence is undeniably important. The Prestige Point System wants to solidify such idea in Prestige can come from within a company, by the people working for it, or from outside, by other companies or people who have worked with it. Prestige can also come from the existing statistic of the company itself.</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Innovations</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lnSpcReduction="10000"/>
          </a:bodyPr>
          <a:lstStyle/>
          <a:p>
            <a:r>
              <a:rPr lang="en-US" sz="2000" dirty="0" smtClean="0"/>
              <a:t>Prestige is measured based on:</a:t>
            </a:r>
          </a:p>
          <a:p>
            <a:endParaRPr lang="en-US" sz="2000" dirty="0" smtClean="0"/>
          </a:p>
          <a:p>
            <a:pPr lvl="0">
              <a:lnSpc>
                <a:spcPct val="150000"/>
              </a:lnSpc>
              <a:buFont typeface="Arial" pitchFamily="34" charset="0"/>
              <a:buChar char="•"/>
            </a:pPr>
            <a:r>
              <a:rPr lang="en-US" sz="2000" dirty="0" smtClean="0"/>
              <a:t> </a:t>
            </a:r>
            <a:r>
              <a:rPr lang="en-US" sz="2000" u="sng" dirty="0" smtClean="0"/>
              <a:t>Public status</a:t>
            </a:r>
            <a:r>
              <a:rPr lang="en-US" sz="2000" dirty="0" smtClean="0"/>
              <a:t>: Public (+ public market code + company code) or Private (+ company code)</a:t>
            </a:r>
          </a:p>
          <a:p>
            <a:pPr lvl="0">
              <a:lnSpc>
                <a:spcPct val="150000"/>
              </a:lnSpc>
              <a:buFont typeface="Arial" pitchFamily="34" charset="0"/>
              <a:buChar char="•"/>
            </a:pPr>
            <a:r>
              <a:rPr lang="en-US" sz="2000" dirty="0" smtClean="0"/>
              <a:t> Governmental or non-governmental company</a:t>
            </a:r>
          </a:p>
          <a:p>
            <a:pPr lvl="0">
              <a:lnSpc>
                <a:spcPct val="150000"/>
              </a:lnSpc>
              <a:buFont typeface="Arial" pitchFamily="34" charset="0"/>
              <a:buChar char="•"/>
            </a:pPr>
            <a:r>
              <a:rPr lang="en-US" sz="2000" dirty="0" smtClean="0"/>
              <a:t> Years of operation</a:t>
            </a:r>
          </a:p>
          <a:p>
            <a:pPr lvl="0">
              <a:lnSpc>
                <a:spcPct val="150000"/>
              </a:lnSpc>
              <a:buFont typeface="Arial" pitchFamily="34" charset="0"/>
              <a:buChar char="•"/>
            </a:pPr>
            <a:r>
              <a:rPr lang="en-US" sz="2000" dirty="0" smtClean="0"/>
              <a:t> Total &amp; latest revenue</a:t>
            </a:r>
          </a:p>
          <a:p>
            <a:pPr lvl="0">
              <a:lnSpc>
                <a:spcPct val="150000"/>
              </a:lnSpc>
              <a:buFont typeface="Arial" pitchFamily="34" charset="0"/>
              <a:buChar char="•"/>
            </a:pPr>
            <a:r>
              <a:rPr lang="en-US" sz="2000" dirty="0" smtClean="0"/>
              <a:t> Total &amp; latest profit</a:t>
            </a:r>
          </a:p>
          <a:p>
            <a:pPr lvl="0">
              <a:lnSpc>
                <a:spcPct val="150000"/>
              </a:lnSpc>
              <a:buFont typeface="Arial" pitchFamily="34" charset="0"/>
              <a:buChar char="•"/>
            </a:pPr>
            <a:r>
              <a:rPr lang="en-US" sz="2000" dirty="0" smtClean="0"/>
              <a:t> Amount of testimonials from other companies / individuals.</a:t>
            </a:r>
          </a:p>
          <a:p>
            <a:pPr lvl="0">
              <a:lnSpc>
                <a:spcPct val="150000"/>
              </a:lnSpc>
              <a:buFont typeface="Arial" pitchFamily="34" charset="0"/>
              <a:buChar char="•"/>
            </a:pPr>
            <a:r>
              <a:rPr lang="en-US" sz="2000" dirty="0" smtClean="0"/>
              <a:t> Prestige of companies/individuals that gave the testimonials (recalculated quarterly).</a:t>
            </a:r>
          </a:p>
          <a:p>
            <a:pPr lvl="0">
              <a:lnSpc>
                <a:spcPct val="150000"/>
              </a:lnSpc>
              <a:buFont typeface="Arial" pitchFamily="34" charset="0"/>
              <a:buChar char="•"/>
            </a:pPr>
            <a:r>
              <a:rPr lang="en-US" sz="2000" dirty="0" smtClean="0"/>
              <a:t> Testimonials can be given to either company profile or on a project to project basis.</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Innovations</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a:bodyPr>
          <a:lstStyle/>
          <a:p>
            <a:r>
              <a:rPr lang="en-US" sz="2000" dirty="0" smtClean="0"/>
              <a:t>There is more than 1 layer of Prestige:</a:t>
            </a:r>
          </a:p>
          <a:p>
            <a:endParaRPr lang="en-US" sz="2000" dirty="0" smtClean="0"/>
          </a:p>
          <a:p>
            <a:pPr lvl="0">
              <a:lnSpc>
                <a:spcPct val="150000"/>
              </a:lnSpc>
              <a:buFont typeface="Arial" pitchFamily="34" charset="0"/>
              <a:buChar char="•"/>
            </a:pPr>
            <a:r>
              <a:rPr lang="en-US" sz="2000" dirty="0" smtClean="0"/>
              <a:t> Prestige in each city – stated in each testimonial (sum of all formulas)</a:t>
            </a:r>
          </a:p>
          <a:p>
            <a:pPr lvl="0">
              <a:lnSpc>
                <a:spcPct val="150000"/>
              </a:lnSpc>
              <a:buFont typeface="Arial" pitchFamily="34" charset="0"/>
              <a:buChar char="•"/>
            </a:pPr>
            <a:r>
              <a:rPr lang="en-US" sz="2000" dirty="0" smtClean="0"/>
              <a:t> Prestige in each country (sum of Each City’s </a:t>
            </a:r>
            <a:r>
              <a:rPr lang="en-US" sz="2000" i="1" dirty="0" smtClean="0"/>
              <a:t>Population * Prestige</a:t>
            </a:r>
            <a:r>
              <a:rPr lang="en-US" sz="2000" dirty="0" smtClean="0"/>
              <a:t>).</a:t>
            </a:r>
          </a:p>
          <a:p>
            <a:pPr lvl="0">
              <a:lnSpc>
                <a:spcPct val="150000"/>
              </a:lnSpc>
              <a:buFont typeface="Arial" pitchFamily="34" charset="0"/>
              <a:buChar char="•"/>
            </a:pPr>
            <a:r>
              <a:rPr lang="en-US" sz="2000" dirty="0" smtClean="0"/>
              <a:t> Prestige in each continent (sum of Each Country’s </a:t>
            </a:r>
            <a:r>
              <a:rPr lang="en-US" sz="2000" i="1" dirty="0" smtClean="0"/>
              <a:t>GDP * Prestige</a:t>
            </a:r>
            <a:r>
              <a:rPr lang="en-US" sz="2000" dirty="0" smtClean="0"/>
              <a:t>).</a:t>
            </a:r>
          </a:p>
          <a:p>
            <a:pPr lvl="0">
              <a:lnSpc>
                <a:spcPct val="150000"/>
              </a:lnSpc>
              <a:buFont typeface="Arial" pitchFamily="34" charset="0"/>
              <a:buChar char="•"/>
            </a:pPr>
            <a:r>
              <a:rPr lang="en-US" sz="2000" dirty="0" smtClean="0"/>
              <a:t> Global prestige (sum of all Continent’s </a:t>
            </a:r>
            <a:r>
              <a:rPr lang="en-US" sz="2000" i="1" dirty="0" smtClean="0"/>
              <a:t>Prestige </a:t>
            </a:r>
            <a:r>
              <a:rPr lang="en-US" sz="2000" dirty="0" smtClean="0"/>
              <a:t>+ </a:t>
            </a:r>
            <a:r>
              <a:rPr lang="en-US" sz="2000" i="1" dirty="0" smtClean="0"/>
              <a:t>other measurements</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Innovations</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a:bodyPr>
          <a:lstStyle/>
          <a:p>
            <a:r>
              <a:rPr lang="en-US" sz="2000" dirty="0" smtClean="0"/>
              <a:t>Prestige point system should be built based on:</a:t>
            </a:r>
          </a:p>
          <a:p>
            <a:endParaRPr lang="en-US" sz="2000" dirty="0" smtClean="0"/>
          </a:p>
          <a:p>
            <a:pPr lvl="0">
              <a:lnSpc>
                <a:spcPct val="150000"/>
              </a:lnSpc>
              <a:buFont typeface="Arial" pitchFamily="34" charset="0"/>
              <a:buChar char="•"/>
            </a:pPr>
            <a:r>
              <a:rPr lang="en-US" sz="2000" dirty="0" smtClean="0"/>
              <a:t> Opinions from some potential end users / companies.</a:t>
            </a:r>
          </a:p>
          <a:p>
            <a:pPr lvl="0">
              <a:lnSpc>
                <a:spcPct val="150000"/>
              </a:lnSpc>
              <a:buFont typeface="Arial" pitchFamily="34" charset="0"/>
              <a:buChar char="•"/>
            </a:pPr>
            <a:r>
              <a:rPr lang="en-US" sz="2000" dirty="0" smtClean="0"/>
              <a:t> Self-measuring from the team itself &amp; advices from board members.</a:t>
            </a:r>
          </a:p>
          <a:p>
            <a:pPr lvl="0">
              <a:lnSpc>
                <a:spcPct val="150000"/>
              </a:lnSpc>
              <a:buFont typeface="Arial" pitchFamily="34" charset="0"/>
              <a:buChar char="•"/>
            </a:pPr>
            <a:r>
              <a:rPr lang="en-US" sz="2000" dirty="0" smtClean="0"/>
              <a:t> 1 famous Finnish economist (for both professional measuring and marketing purpose).</a:t>
            </a:r>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Innovations</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Tx/>
              <a:tabLst/>
              <a:defRPr/>
            </a:pPr>
            <a:r>
              <a:rPr lang="en-US" sz="2800" b="1" dirty="0" smtClean="0">
                <a:solidFill>
                  <a:schemeClr val="tx1">
                    <a:lumMod val="75000"/>
                    <a:lumOff val="25000"/>
                  </a:schemeClr>
                </a:solidFill>
              </a:rPr>
              <a:t>Tender Process System</a:t>
            </a:r>
            <a:endParaRPr kumimoji="0" lang="en-US" sz="2800" b="1"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a:lnSpc>
                <a:spcPct val="150000"/>
              </a:lnSpc>
              <a:buFont typeface="Arial" pitchFamily="34" charset="0"/>
              <a:buChar char="•"/>
            </a:pPr>
            <a:r>
              <a:rPr lang="en-US" sz="2000" dirty="0" smtClean="0"/>
              <a:t> Similar to Freelancer.com or ifindconsultants.com</a:t>
            </a:r>
          </a:p>
          <a:p>
            <a:pPr>
              <a:lnSpc>
                <a:spcPct val="150000"/>
              </a:lnSpc>
              <a:buFont typeface="Arial" pitchFamily="34" charset="0"/>
              <a:buChar char="•"/>
            </a:pPr>
            <a:r>
              <a:rPr lang="en-US" sz="2000" dirty="0" smtClean="0"/>
              <a:t> More privacy to project posting (secret projects)</a:t>
            </a:r>
          </a:p>
          <a:p>
            <a:pPr>
              <a:lnSpc>
                <a:spcPct val="150000"/>
              </a:lnSpc>
              <a:buFont typeface="Arial" pitchFamily="34" charset="0"/>
              <a:buChar char="•"/>
            </a:pPr>
            <a:r>
              <a:rPr lang="en-US" sz="2000" dirty="0" smtClean="0"/>
              <a:t> Invite other people to join the project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Pricing Plan</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Text Placeholder 2"/>
          <p:cNvSpPr txBox="1">
            <a:spLocks/>
          </p:cNvSpPr>
          <p:nvPr/>
        </p:nvSpPr>
        <p:spPr>
          <a:xfrm>
            <a:off x="540000" y="1670400"/>
            <a:ext cx="9071640" cy="4285789"/>
          </a:xfrm>
          <a:prstGeom prst="rect">
            <a:avLst/>
          </a:prstGeom>
        </p:spPr>
        <p:txBody>
          <a:bodyPr vert="horz" lIns="91440" tIns="45720" rIns="91440" bIns="45720" rtlCol="0">
            <a:spAutoFit/>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marL="432000" marR="0" lvl="0" indent="-324000" algn="l" defTabSz="914400" rtl="0" eaLnBrk="1" fontAlgn="auto" latinLnBrk="0" hangingPunct="1">
              <a:lnSpc>
                <a:spcPct val="100000"/>
              </a:lnSpc>
              <a:spcBef>
                <a:spcPts val="0"/>
              </a:spcBef>
              <a:spcAft>
                <a:spcPts val="1417"/>
              </a:spcAft>
              <a:buClrTx/>
              <a:buSzPct val="45000"/>
              <a:buFont typeface="StarSymbol"/>
              <a:buChar char="●"/>
              <a:tabLst/>
              <a:defRPr/>
            </a:pPr>
            <a:r>
              <a:rPr lang="x-none" sz="1800" smtClean="0"/>
              <a:t>Basic account</a:t>
            </a:r>
          </a:p>
          <a:p>
            <a:pPr marL="864000" marR="0" lvl="1" indent="-324000" algn="l" defTabSz="914400" rtl="0" eaLnBrk="1" fontAlgn="auto" latinLnBrk="0" hangingPunct="0">
              <a:lnSpc>
                <a:spcPct val="100000"/>
              </a:lnSpc>
              <a:spcBef>
                <a:spcPts val="0"/>
              </a:spcBef>
              <a:spcAft>
                <a:spcPts val="1134"/>
              </a:spcAft>
              <a:buClrTx/>
              <a:buSzPct val="45000"/>
              <a:buFont typeface="StarSymbol"/>
              <a:buChar char="●"/>
              <a:tabLst/>
              <a:defRPr/>
            </a:pPr>
            <a:r>
              <a:rPr lang="x-none" sz="1800" smtClean="0"/>
              <a:t>Free for all</a:t>
            </a:r>
          </a:p>
          <a:p>
            <a:pPr marL="432000" marR="0" lvl="0" indent="-324000" algn="l" defTabSz="914400" rtl="0" eaLnBrk="1" fontAlgn="auto" latinLnBrk="0" hangingPunct="1">
              <a:lnSpc>
                <a:spcPct val="100000"/>
              </a:lnSpc>
              <a:spcBef>
                <a:spcPts val="0"/>
              </a:spcBef>
              <a:spcAft>
                <a:spcPts val="1417"/>
              </a:spcAft>
              <a:buClrTx/>
              <a:buSzPct val="45000"/>
              <a:buFont typeface="StarSymbol"/>
              <a:buChar char="●"/>
              <a:tabLst/>
              <a:defRPr/>
            </a:pPr>
            <a:endParaRPr lang="x-none" sz="1800" smtClean="0"/>
          </a:p>
          <a:p>
            <a:pPr marL="432000" marR="0" lvl="0" indent="-324000" algn="l" defTabSz="914400" rtl="0" eaLnBrk="1" fontAlgn="auto" latinLnBrk="0" hangingPunct="1">
              <a:lnSpc>
                <a:spcPct val="100000"/>
              </a:lnSpc>
              <a:spcBef>
                <a:spcPts val="0"/>
              </a:spcBef>
              <a:spcAft>
                <a:spcPts val="1417"/>
              </a:spcAft>
              <a:buClrTx/>
              <a:buSzPct val="45000"/>
              <a:buFont typeface="StarSymbol"/>
              <a:buChar char="●"/>
              <a:tabLst/>
              <a:defRPr/>
            </a:pPr>
            <a:r>
              <a:rPr lang="x-none" sz="1800" smtClean="0"/>
              <a:t>Premium account </a:t>
            </a:r>
            <a:r>
              <a:rPr lang="x-none" sz="1800" smtClean="0"/>
              <a:t>for </a:t>
            </a:r>
            <a:r>
              <a:rPr lang="x-none" sz="1800" smtClean="0"/>
              <a:t>persona</a:t>
            </a:r>
            <a:r>
              <a:rPr lang="en-US" sz="1800" dirty="0" smtClean="0"/>
              <a:t>l users</a:t>
            </a:r>
            <a:endParaRPr lang="x-none" sz="1800" smtClean="0"/>
          </a:p>
          <a:p>
            <a:pPr marL="864000" marR="0" lvl="1" indent="-324000" algn="l" defTabSz="914400" rtl="0" eaLnBrk="1" fontAlgn="auto" latinLnBrk="0" hangingPunct="0">
              <a:lnSpc>
                <a:spcPct val="100000"/>
              </a:lnSpc>
              <a:spcBef>
                <a:spcPts val="0"/>
              </a:spcBef>
              <a:spcAft>
                <a:spcPts val="1134"/>
              </a:spcAft>
              <a:buClrTx/>
              <a:buSzPct val="45000"/>
              <a:buFont typeface="StarSymbol"/>
              <a:buChar char="●"/>
              <a:tabLst/>
              <a:defRPr/>
            </a:pPr>
            <a:r>
              <a:rPr lang="en-US" sz="1800" dirty="0" smtClean="0"/>
              <a:t>16</a:t>
            </a:r>
            <a:r>
              <a:rPr lang="x-none" sz="1800" smtClean="0"/>
              <a:t>€</a:t>
            </a:r>
            <a:r>
              <a:rPr lang="x-none" sz="1800" smtClean="0"/>
              <a:t>/month</a:t>
            </a:r>
          </a:p>
          <a:p>
            <a:pPr marL="864000" marR="0" lvl="1" indent="-324000" algn="l" defTabSz="914400" rtl="0" eaLnBrk="1" fontAlgn="auto" latinLnBrk="0" hangingPunct="0">
              <a:lnSpc>
                <a:spcPct val="100000"/>
              </a:lnSpc>
              <a:spcBef>
                <a:spcPts val="0"/>
              </a:spcBef>
              <a:spcAft>
                <a:spcPts val="1134"/>
              </a:spcAft>
              <a:buClrTx/>
              <a:buSzPct val="45000"/>
              <a:buFont typeface="StarSymbol"/>
              <a:buChar char="●"/>
              <a:tabLst/>
              <a:defRPr/>
            </a:pPr>
            <a:r>
              <a:rPr lang="en-US" sz="1800" dirty="0" smtClean="0"/>
              <a:t>192</a:t>
            </a:r>
            <a:r>
              <a:rPr lang="x-none" sz="1800" smtClean="0"/>
              <a:t>€</a:t>
            </a:r>
            <a:r>
              <a:rPr lang="x-none" sz="1800" smtClean="0"/>
              <a:t>/year</a:t>
            </a:r>
          </a:p>
          <a:p>
            <a:pPr marL="864000" marR="0" lvl="1" indent="-324000" algn="l" defTabSz="914400" rtl="0" eaLnBrk="1" fontAlgn="auto" latinLnBrk="0" hangingPunct="0">
              <a:lnSpc>
                <a:spcPct val="100000"/>
              </a:lnSpc>
              <a:spcBef>
                <a:spcPts val="0"/>
              </a:spcBef>
              <a:spcAft>
                <a:spcPts val="1134"/>
              </a:spcAft>
              <a:buClrTx/>
              <a:buSzPct val="45000"/>
              <a:buFont typeface="StarSymbol"/>
              <a:buChar char="●"/>
              <a:tabLst/>
              <a:defRPr/>
            </a:pPr>
            <a:endParaRPr lang="x-none" sz="1800" smtClean="0"/>
          </a:p>
          <a:p>
            <a:pPr marL="432000" marR="0" lvl="0" indent="-324000" algn="l" defTabSz="914400" rtl="0" eaLnBrk="1" fontAlgn="auto" latinLnBrk="0" hangingPunct="1">
              <a:lnSpc>
                <a:spcPct val="100000"/>
              </a:lnSpc>
              <a:spcBef>
                <a:spcPts val="0"/>
              </a:spcBef>
              <a:spcAft>
                <a:spcPts val="1417"/>
              </a:spcAft>
              <a:buClrTx/>
              <a:buSzPct val="45000"/>
              <a:buFont typeface="StarSymbol"/>
              <a:buChar char="●"/>
              <a:tabLst/>
              <a:defRPr/>
            </a:pPr>
            <a:r>
              <a:rPr lang="x-none" sz="1800" smtClean="0"/>
              <a:t>Premium account </a:t>
            </a:r>
            <a:r>
              <a:rPr lang="x-none" sz="1800" smtClean="0"/>
              <a:t>for </a:t>
            </a:r>
            <a:r>
              <a:rPr lang="x-none" sz="1800" smtClean="0"/>
              <a:t>compan</a:t>
            </a:r>
            <a:r>
              <a:rPr lang="en-US" sz="1800" dirty="0" smtClean="0"/>
              <a:t>y users</a:t>
            </a:r>
            <a:endParaRPr lang="x-none" sz="1800" smtClean="0"/>
          </a:p>
          <a:p>
            <a:pPr marL="864000" marR="0" lvl="1" indent="-324000" algn="l" defTabSz="914400" rtl="0" eaLnBrk="1" fontAlgn="auto" latinLnBrk="0" hangingPunct="0">
              <a:lnSpc>
                <a:spcPct val="100000"/>
              </a:lnSpc>
              <a:spcBef>
                <a:spcPts val="0"/>
              </a:spcBef>
              <a:spcAft>
                <a:spcPts val="1134"/>
              </a:spcAft>
              <a:buClrTx/>
              <a:buSzPct val="45000"/>
              <a:buFont typeface="StarSymbol"/>
              <a:buChar char="●"/>
              <a:tabLst/>
              <a:defRPr/>
            </a:pPr>
            <a:r>
              <a:rPr lang="en-US" sz="1800" dirty="0" smtClean="0"/>
              <a:t>70</a:t>
            </a:r>
            <a:r>
              <a:rPr lang="x-none" sz="1800" smtClean="0"/>
              <a:t>€</a:t>
            </a:r>
            <a:r>
              <a:rPr lang="x-none" sz="1800" smtClean="0"/>
              <a:t>/month</a:t>
            </a:r>
          </a:p>
          <a:p>
            <a:pPr marL="864000" marR="0" lvl="1" indent="-324000" algn="l" defTabSz="914400" rtl="0" eaLnBrk="1" fontAlgn="auto" latinLnBrk="0" hangingPunct="0">
              <a:lnSpc>
                <a:spcPct val="100000"/>
              </a:lnSpc>
              <a:spcBef>
                <a:spcPts val="0"/>
              </a:spcBef>
              <a:spcAft>
                <a:spcPts val="1134"/>
              </a:spcAft>
              <a:buClrTx/>
              <a:buSzPct val="45000"/>
              <a:buFont typeface="StarSymbol"/>
              <a:buChar char="●"/>
              <a:tabLst/>
              <a:defRPr/>
            </a:pPr>
            <a:r>
              <a:rPr lang="en-US" sz="1800" dirty="0" smtClean="0"/>
              <a:t>840</a:t>
            </a:r>
            <a:r>
              <a:rPr lang="x-none" sz="1800" smtClean="0"/>
              <a:t>€</a:t>
            </a:r>
            <a:r>
              <a:rPr lang="x-none" sz="1800" smtClean="0"/>
              <a:t>/year</a:t>
            </a:r>
            <a:endParaRPr lang="x-none" sz="18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Financial Plan</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Naming The Application</a:t>
            </a:r>
            <a:endParaRPr lang="fi-FI" dirty="0">
              <a:latin typeface="+mj-lt"/>
              <a:cs typeface="Arial" charset="0"/>
            </a:endParaRPr>
          </a:p>
        </p:txBody>
      </p:sp>
      <p:grpSp>
        <p:nvGrpSpPr>
          <p:cNvPr id="2" name="Group 6"/>
          <p:cNvGrpSpPr/>
          <p:nvPr/>
        </p:nvGrpSpPr>
        <p:grpSpPr>
          <a:xfrm>
            <a:off x="7452320" y="247218"/>
            <a:ext cx="1584176" cy="652349"/>
            <a:chOff x="6768752" y="5733256"/>
            <a:chExt cx="2339752" cy="963488"/>
          </a:xfrm>
        </p:grpSpPr>
        <p:pic>
          <p:nvPicPr>
            <p:cNvPr id="8"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2"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3"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60" dirty="0" smtClean="0">
                    <a:solidFill>
                      <a:schemeClr val="tx1">
                        <a:lumMod val="50000"/>
                        <a:lumOff val="50000"/>
                      </a:schemeClr>
                    </a:solidFill>
                    <a:latin typeface="Calibri" pitchFamily="-107" charset="0"/>
                  </a:rPr>
                  <a:t>Party</a:t>
                </a:r>
                <a:endParaRPr lang="fi-FI" sz="1700" b="1" spc="160" dirty="0">
                  <a:solidFill>
                    <a:schemeClr val="tx1">
                      <a:lumMod val="50000"/>
                      <a:lumOff val="50000"/>
                    </a:schemeClr>
                  </a:solidFill>
                  <a:cs typeface="Arial" charset="0"/>
                </a:endParaRPr>
              </a:p>
            </p:txBody>
          </p:sp>
        </p:grpSp>
      </p:gr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9" name="Content Placeholder 13"/>
          <p:cNvSpPr txBox="1">
            <a:spLocks/>
          </p:cNvSpPr>
          <p:nvPr/>
        </p:nvSpPr>
        <p:spPr>
          <a:xfrm>
            <a:off x="179512" y="1196752"/>
            <a:ext cx="8784976" cy="5457056"/>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Tx/>
              <a:tabLst/>
              <a:defRPr/>
            </a:pPr>
            <a:r>
              <a:rPr lang="en-US" sz="2000" b="1" dirty="0" smtClean="0"/>
              <a:t>	</a:t>
            </a:r>
            <a:r>
              <a:rPr lang="en-US" sz="2800" b="1" dirty="0" smtClean="0">
                <a:solidFill>
                  <a:schemeClr val="tx1">
                    <a:lumMod val="75000"/>
                    <a:lumOff val="25000"/>
                  </a:schemeClr>
                </a:solidFill>
              </a:rPr>
              <a:t>TenderCamp.com</a:t>
            </a:r>
            <a:endParaRPr kumimoji="0" lang="en-US" sz="2800" b="1"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Tender =</a:t>
            </a:r>
            <a:r>
              <a:rPr kumimoji="0" lang="en-US" sz="2000" b="0" i="0" u="none" strike="noStrike" kern="1200" cap="none" spc="0" normalizeH="0" noProof="0" dirty="0" smtClean="0">
                <a:ln>
                  <a:noFill/>
                </a:ln>
                <a:solidFill>
                  <a:schemeClr val="tx1"/>
                </a:solidFill>
                <a:effectLst/>
                <a:uLnTx/>
                <a:uFillTx/>
                <a:latin typeface="+mn-lt"/>
                <a:ea typeface="+mn-ea"/>
                <a:cs typeface="+mn-cs"/>
              </a:rPr>
              <a:t> call for bids, short for “invitation to tender”</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Camp =</a:t>
            </a:r>
            <a:r>
              <a:rPr kumimoji="0" lang="en-US" sz="2000" b="0" i="0" u="none" strike="noStrike" kern="1200" cap="none" spc="0" normalizeH="0" noProof="0" dirty="0" smtClean="0">
                <a:ln>
                  <a:noFill/>
                </a:ln>
                <a:solidFill>
                  <a:schemeClr val="tx1"/>
                </a:solidFill>
                <a:effectLst/>
                <a:uLnTx/>
                <a:uFillTx/>
                <a:latin typeface="+mn-lt"/>
                <a:ea typeface="+mn-ea"/>
                <a:cs typeface="+mn-cs"/>
              </a:rPr>
              <a:t> base, short for “campaigns” (business) &amp; “camping” (social activity)</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Easy to type</a:t>
            </a: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Easy to remember</a:t>
            </a: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lang="en-US" sz="2000" dirty="0" smtClean="0"/>
              <a:t>Represents functionality (B2B project bidding + social media)</a:t>
            </a:r>
          </a:p>
          <a:p>
            <a:pPr marL="342900" lvl="0" indent="-342900">
              <a:lnSpc>
                <a:spcPct val="200000"/>
              </a:lnSpc>
              <a:spcBef>
                <a:spcPct val="20000"/>
              </a:spcBef>
              <a:buClr>
                <a:schemeClr val="accent1"/>
              </a:buClr>
              <a:buFont typeface="Arial" pitchFamily="34" charset="0"/>
              <a:buChar char="•"/>
            </a:pPr>
            <a:r>
              <a:rPr lang="en-US" sz="2000" dirty="0" smtClean="0"/>
              <a:t>Allows scalability (general terms, can extend to project management tools)</a:t>
            </a: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lang="en-US" sz="2000" noProof="0" dirty="0" smtClean="0"/>
              <a:t>.com domain is still available</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The Team</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a:bodyPr>
          <a:lstStyle/>
          <a:p>
            <a:r>
              <a:rPr lang="en-US" sz="2400" b="1" dirty="0" smtClean="0">
                <a:solidFill>
                  <a:schemeClr val="tx1">
                    <a:lumMod val="75000"/>
                    <a:lumOff val="25000"/>
                  </a:schemeClr>
                </a:solidFill>
              </a:rPr>
              <a:t>Trung Tran</a:t>
            </a:r>
          </a:p>
          <a:p>
            <a:r>
              <a:rPr lang="en-US" sz="2000" dirty="0" smtClean="0"/>
              <a:t>Programming, application logic design</a:t>
            </a:r>
          </a:p>
          <a:p>
            <a:endParaRPr lang="en-US" sz="2000" dirty="0" smtClean="0"/>
          </a:p>
          <a:p>
            <a:r>
              <a:rPr lang="en-US" sz="2400" b="1" dirty="0" smtClean="0">
                <a:solidFill>
                  <a:schemeClr val="tx1">
                    <a:lumMod val="75000"/>
                    <a:lumOff val="25000"/>
                  </a:schemeClr>
                </a:solidFill>
              </a:rPr>
              <a:t>Pierre-Jean </a:t>
            </a:r>
            <a:r>
              <a:rPr lang="en-US" sz="2400" b="1" dirty="0" err="1" smtClean="0">
                <a:solidFill>
                  <a:schemeClr val="tx1">
                    <a:lumMod val="75000"/>
                    <a:lumOff val="25000"/>
                  </a:schemeClr>
                </a:solidFill>
              </a:rPr>
              <a:t>Lecrique</a:t>
            </a:r>
            <a:endParaRPr lang="en-US" sz="2400" b="1" dirty="0" smtClean="0">
              <a:solidFill>
                <a:schemeClr val="tx1">
                  <a:lumMod val="75000"/>
                  <a:lumOff val="25000"/>
                </a:schemeClr>
              </a:solidFill>
            </a:endParaRPr>
          </a:p>
          <a:p>
            <a:r>
              <a:rPr lang="en-US" sz="2000" dirty="0" smtClean="0"/>
              <a:t>Marketing research, business plan</a:t>
            </a:r>
          </a:p>
          <a:p>
            <a:endParaRPr lang="en-US" sz="2000" dirty="0" smtClean="0"/>
          </a:p>
          <a:p>
            <a:r>
              <a:rPr lang="en-US" sz="2400" b="1" dirty="0" smtClean="0">
                <a:solidFill>
                  <a:schemeClr val="tx1">
                    <a:lumMod val="75000"/>
                    <a:lumOff val="25000"/>
                  </a:schemeClr>
                </a:solidFill>
              </a:rPr>
              <a:t>Joni </a:t>
            </a:r>
            <a:r>
              <a:rPr lang="en-US" sz="2400" b="1" dirty="0" err="1" smtClean="0">
                <a:solidFill>
                  <a:schemeClr val="tx1">
                    <a:lumMod val="75000"/>
                    <a:lumOff val="25000"/>
                  </a:schemeClr>
                </a:solidFill>
              </a:rPr>
              <a:t>Kallio</a:t>
            </a:r>
            <a:endParaRPr lang="en-US" sz="2400" b="1" dirty="0" smtClean="0">
              <a:solidFill>
                <a:schemeClr val="tx1">
                  <a:lumMod val="75000"/>
                  <a:lumOff val="25000"/>
                </a:schemeClr>
              </a:solidFill>
            </a:endParaRPr>
          </a:p>
          <a:p>
            <a:r>
              <a:rPr lang="en-US" sz="2000" dirty="0" smtClean="0"/>
              <a:t>Graphics / UI design, additional programming</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Progress Report + Plan</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a:bodyPr>
          <a:lstStyle/>
          <a:p>
            <a:r>
              <a:rPr lang="en-US" sz="2000" b="1" dirty="0" smtClean="0"/>
              <a:t>Week 2</a:t>
            </a:r>
          </a:p>
          <a:p>
            <a:pPr>
              <a:buFont typeface="Arial" pitchFamily="34" charset="0"/>
              <a:buChar char="•"/>
            </a:pPr>
            <a:r>
              <a:rPr lang="en-US" sz="2000" dirty="0" smtClean="0"/>
              <a:t> Mockup design </a:t>
            </a:r>
            <a:r>
              <a:rPr lang="en-US" sz="2000" dirty="0" smtClean="0"/>
              <a:t>(50</a:t>
            </a:r>
            <a:r>
              <a:rPr lang="en-US" sz="2000" dirty="0" smtClean="0"/>
              <a:t>%)</a:t>
            </a:r>
          </a:p>
          <a:p>
            <a:pPr>
              <a:buFont typeface="Arial" pitchFamily="34" charset="0"/>
              <a:buChar char="•"/>
            </a:pPr>
            <a:r>
              <a:rPr lang="en-US" sz="2000" dirty="0" smtClean="0"/>
              <a:t> User story (90%)</a:t>
            </a:r>
          </a:p>
          <a:p>
            <a:pPr>
              <a:buFont typeface="Arial" pitchFamily="34" charset="0"/>
              <a:buChar char="•"/>
            </a:pPr>
            <a:r>
              <a:rPr lang="en-US" sz="2000" dirty="0" smtClean="0"/>
              <a:t> Business logic </a:t>
            </a:r>
            <a:r>
              <a:rPr lang="en-US" sz="2000" dirty="0" smtClean="0"/>
              <a:t>(40</a:t>
            </a:r>
            <a:r>
              <a:rPr lang="en-US" sz="2000" dirty="0" smtClean="0"/>
              <a:t>%)</a:t>
            </a:r>
          </a:p>
          <a:p>
            <a:pPr>
              <a:buFont typeface="Arial" pitchFamily="34" charset="0"/>
              <a:buChar char="•"/>
            </a:pPr>
            <a:r>
              <a:rPr lang="en-US" sz="2000" dirty="0" smtClean="0"/>
              <a:t> Development plan (5%)</a:t>
            </a:r>
          </a:p>
          <a:p>
            <a:pPr>
              <a:buFont typeface="Arial" pitchFamily="34" charset="0"/>
              <a:buChar char="•"/>
            </a:pPr>
            <a:endParaRPr lang="en-US" sz="2000" dirty="0" smtClean="0"/>
          </a:p>
          <a:p>
            <a:r>
              <a:rPr lang="en-US" sz="2000" b="1" dirty="0" smtClean="0"/>
              <a:t>Week 3</a:t>
            </a:r>
          </a:p>
          <a:p>
            <a:pPr>
              <a:buFont typeface="Arial" pitchFamily="34" charset="0"/>
              <a:buChar char="•"/>
            </a:pPr>
            <a:r>
              <a:rPr lang="en-US" sz="2000" dirty="0" smtClean="0"/>
              <a:t> Mockup design (cont)</a:t>
            </a:r>
          </a:p>
          <a:p>
            <a:pPr>
              <a:buFont typeface="Arial" pitchFamily="34" charset="0"/>
              <a:buChar char="•"/>
            </a:pPr>
            <a:r>
              <a:rPr lang="en-US" sz="2000" dirty="0" smtClean="0"/>
              <a:t> User story (cont)</a:t>
            </a:r>
          </a:p>
          <a:p>
            <a:pPr>
              <a:buFont typeface="Arial" pitchFamily="34" charset="0"/>
              <a:buChar char="•"/>
            </a:pPr>
            <a:r>
              <a:rPr lang="en-US" sz="2000" dirty="0" smtClean="0"/>
              <a:t> Business logic (cont)</a:t>
            </a:r>
          </a:p>
          <a:p>
            <a:pPr>
              <a:buFont typeface="Arial" pitchFamily="34" charset="0"/>
              <a:buChar char="•"/>
            </a:pPr>
            <a:r>
              <a:rPr lang="en-US" sz="2000" dirty="0" smtClean="0"/>
              <a:t> Development plan (cont)</a:t>
            </a:r>
          </a:p>
          <a:p>
            <a:pPr>
              <a:buFont typeface="Arial" pitchFamily="34" charset="0"/>
              <a:buChar char="•"/>
            </a:pPr>
            <a:r>
              <a:rPr lang="en-US" sz="2000" dirty="0" smtClean="0"/>
              <a:t> Graphic design</a:t>
            </a:r>
          </a:p>
          <a:p>
            <a:pPr>
              <a:buFont typeface="Arial" pitchFamily="34" charset="0"/>
              <a:buChar char="•"/>
            </a:pPr>
            <a:r>
              <a:rPr lang="en-US" sz="2000" dirty="0" smtClean="0"/>
              <a:t> Business plan</a:t>
            </a:r>
          </a:p>
          <a:p>
            <a:pPr>
              <a:buFont typeface="Arial" pitchFamily="34" charset="0"/>
              <a:buChar char="•"/>
            </a:pPr>
            <a:endParaRPr lang="en-US"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Opportunity</a:t>
            </a:r>
            <a:endParaRPr lang="fi-FI" dirty="0">
              <a:latin typeface="+mj-lt"/>
              <a:cs typeface="Arial" charset="0"/>
            </a:endParaRPr>
          </a:p>
        </p:txBody>
      </p:sp>
      <p:grpSp>
        <p:nvGrpSpPr>
          <p:cNvPr id="2" name="Group 6"/>
          <p:cNvGrpSpPr/>
          <p:nvPr/>
        </p:nvGrpSpPr>
        <p:grpSpPr>
          <a:xfrm>
            <a:off x="7452320" y="247218"/>
            <a:ext cx="1584176" cy="652349"/>
            <a:chOff x="6768752" y="5733256"/>
            <a:chExt cx="2339752" cy="963488"/>
          </a:xfrm>
        </p:grpSpPr>
        <p:pic>
          <p:nvPicPr>
            <p:cNvPr id="8"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2"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3"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5" name="Content Placeholder 13"/>
          <p:cNvSpPr txBox="1">
            <a:spLocks/>
          </p:cNvSpPr>
          <p:nvPr/>
        </p:nvSpPr>
        <p:spPr>
          <a:xfrm>
            <a:off x="179512" y="1212304"/>
            <a:ext cx="8784976" cy="5457056"/>
          </a:xfrm>
          <a:prstGeom prst="rect">
            <a:avLst/>
          </a:prstGeom>
        </p:spPr>
        <p:txBody>
          <a:bodyPr>
            <a:normAutofit/>
          </a:bodyPr>
          <a:lstStyle/>
          <a:p>
            <a:pPr marL="342900" indent="-342900">
              <a:lnSpc>
                <a:spcPct val="200000"/>
              </a:lnSpc>
              <a:spcBef>
                <a:spcPts val="600"/>
              </a:spcBef>
              <a:buClr>
                <a:schemeClr val="accent1"/>
              </a:buClr>
              <a:buFont typeface="Arial" pitchFamily="34" charset="0"/>
              <a:buChar char="•"/>
            </a:pPr>
            <a:r>
              <a:rPr lang="en-US" sz="2000" dirty="0" smtClean="0"/>
              <a:t>Online social applications like LinkedIn, Twitter… are being used more and more often for B2B networking and communication.</a:t>
            </a:r>
          </a:p>
          <a:p>
            <a:pPr marL="800100" lvl="1" indent="-342900">
              <a:lnSpc>
                <a:spcPct val="200000"/>
              </a:lnSpc>
              <a:spcBef>
                <a:spcPct val="20000"/>
              </a:spcBef>
              <a:buClr>
                <a:schemeClr val="accent1"/>
              </a:buClr>
              <a:buFont typeface="Wingdings" pitchFamily="2" charset="2"/>
              <a:buChar char="ü"/>
            </a:pPr>
            <a:r>
              <a:rPr lang="en-US" sz="2000" i="1" dirty="0" smtClean="0"/>
              <a:t>LinkedIn: 70 millions users / professional profiles</a:t>
            </a:r>
          </a:p>
          <a:p>
            <a:pPr marL="800100" lvl="1" indent="-342900">
              <a:lnSpc>
                <a:spcPct val="200000"/>
              </a:lnSpc>
              <a:spcBef>
                <a:spcPct val="20000"/>
              </a:spcBef>
              <a:buClr>
                <a:schemeClr val="accent1"/>
              </a:buClr>
              <a:buFont typeface="Wingdings" pitchFamily="2" charset="2"/>
              <a:buChar char="ü"/>
            </a:pPr>
            <a:r>
              <a:rPr lang="en-US" sz="2000" i="1" dirty="0" smtClean="0"/>
              <a:t>Twitter: 145 millions users / live feed channels</a:t>
            </a:r>
          </a:p>
          <a:p>
            <a:pPr marL="342900" marR="0" lvl="0" indent="-342900" algn="l" defTabSz="914400" rtl="0" eaLnBrk="1" fontAlgn="auto" latinLnBrk="0" hangingPunct="1">
              <a:lnSpc>
                <a:spcPct val="200000"/>
              </a:lnSpc>
              <a:spcBef>
                <a:spcPts val="1200"/>
              </a:spcBef>
              <a:spcAft>
                <a:spcPts val="0"/>
              </a:spcAft>
              <a:buClr>
                <a:schemeClr val="accent1"/>
              </a:buClr>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Outsourcing,</a:t>
            </a:r>
            <a:r>
              <a:rPr kumimoji="0" lang="en-US" sz="2000" b="0" i="0" u="none" strike="noStrike" kern="1200" cap="none" spc="0" normalizeH="0" noProof="0" dirty="0" smtClean="0">
                <a:ln>
                  <a:noFill/>
                </a:ln>
                <a:solidFill>
                  <a:schemeClr val="tx1"/>
                </a:solidFill>
                <a:effectLst/>
                <a:uLnTx/>
                <a:uFillTx/>
                <a:latin typeface="+mn-lt"/>
                <a:ea typeface="+mn-ea"/>
                <a:cs typeface="+mn-cs"/>
              </a:rPr>
              <a:t> either to offshore or near-shore firms &amp; freelancer, </a:t>
            </a:r>
            <a:r>
              <a:rPr lang="en-US" sz="2000" dirty="0" smtClean="0"/>
              <a:t>has become an important part of resource management within many organizations.</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lnSpc>
                <a:spcPct val="200000"/>
              </a:lnSpc>
              <a:spcBef>
                <a:spcPct val="20000"/>
              </a:spcBef>
              <a:buClr>
                <a:schemeClr val="accent1"/>
              </a:buClr>
              <a:buFont typeface="Wingdings" pitchFamily="2" charset="2"/>
              <a:buChar char="ü"/>
            </a:pPr>
            <a:r>
              <a:rPr lang="en-US" sz="2000" dirty="0" smtClean="0"/>
              <a:t>€ 281.5 billions global market size</a:t>
            </a:r>
          </a:p>
          <a:p>
            <a:pPr marL="800100" lvl="1" indent="-342900">
              <a:lnSpc>
                <a:spcPct val="200000"/>
              </a:lnSpc>
              <a:spcBef>
                <a:spcPct val="20000"/>
              </a:spcBef>
              <a:buClr>
                <a:schemeClr val="accent1"/>
              </a:buClr>
              <a:buFont typeface="Wingdings" pitchFamily="2" charset="2"/>
              <a:buChar char="ü"/>
            </a:pPr>
            <a:r>
              <a:rPr lang="en-US" sz="2000" dirty="0" smtClean="0"/>
              <a:t>€1</a:t>
            </a:r>
            <a:r>
              <a:rPr lang="en-US" sz="800" dirty="0" smtClean="0"/>
              <a:t> </a:t>
            </a:r>
            <a:r>
              <a:rPr lang="en-US" sz="2000" dirty="0" smtClean="0"/>
              <a:t>584 millions Finnish market size</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Company Account</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fontScale="85000" lnSpcReduction="20000"/>
          </a:bodyPr>
          <a:lstStyle/>
          <a:p>
            <a:r>
              <a:rPr lang="en-US" sz="2000" b="1" dirty="0" smtClean="0"/>
              <a:t>&lt;tab&gt; CONTACT INFORMATION &lt;tab&gt;</a:t>
            </a:r>
          </a:p>
          <a:p>
            <a:pPr lvl="1">
              <a:lnSpc>
                <a:spcPct val="150000"/>
              </a:lnSpc>
            </a:pPr>
            <a:endParaRPr lang="en-US" sz="2000" dirty="0" smtClean="0"/>
          </a:p>
          <a:p>
            <a:pPr lvl="0">
              <a:lnSpc>
                <a:spcPct val="150000"/>
              </a:lnSpc>
              <a:buFont typeface="Arial" pitchFamily="34" charset="0"/>
              <a:buChar char="•"/>
            </a:pPr>
            <a:r>
              <a:rPr lang="en-US" sz="2000" dirty="0" smtClean="0"/>
              <a:t> </a:t>
            </a:r>
            <a:r>
              <a:rPr lang="en-US" sz="2000" u="sng" dirty="0" smtClean="0"/>
              <a:t>Online</a:t>
            </a:r>
            <a:r>
              <a:rPr lang="en-US" sz="2000" dirty="0" smtClean="0"/>
              <a:t> : </a:t>
            </a:r>
          </a:p>
          <a:p>
            <a:pPr lvl="1">
              <a:lnSpc>
                <a:spcPct val="150000"/>
              </a:lnSpc>
              <a:buFont typeface="Courier New" pitchFamily="49" charset="0"/>
              <a:buChar char="o"/>
            </a:pPr>
            <a:r>
              <a:rPr lang="en-US" sz="2000" dirty="0" smtClean="0"/>
              <a:t> Email(s): (x3 text box)</a:t>
            </a:r>
          </a:p>
          <a:p>
            <a:pPr lvl="1">
              <a:lnSpc>
                <a:spcPct val="150000"/>
              </a:lnSpc>
              <a:buFont typeface="Courier New" pitchFamily="49" charset="0"/>
              <a:buChar char="o"/>
            </a:pPr>
            <a:r>
              <a:rPr lang="en-US" sz="2000" dirty="0" smtClean="0"/>
              <a:t> Webpage(s):  Short description (x3 text box) | URL: (x3 text box)</a:t>
            </a:r>
          </a:p>
          <a:p>
            <a:pPr lvl="0">
              <a:lnSpc>
                <a:spcPct val="150000"/>
              </a:lnSpc>
              <a:buFont typeface="Arial" pitchFamily="34" charset="0"/>
              <a:buChar char="•"/>
            </a:pPr>
            <a:r>
              <a:rPr lang="en-US" sz="2000" dirty="0" smtClean="0"/>
              <a:t> </a:t>
            </a:r>
            <a:r>
              <a:rPr lang="en-US" sz="2000" u="sng" dirty="0" smtClean="0"/>
              <a:t>Head Office</a:t>
            </a:r>
            <a:r>
              <a:rPr lang="en-US" sz="2000" dirty="0" smtClean="0"/>
              <a:t>: </a:t>
            </a:r>
          </a:p>
          <a:p>
            <a:pPr lvl="1">
              <a:lnSpc>
                <a:spcPct val="150000"/>
              </a:lnSpc>
              <a:buFont typeface="Courier New" pitchFamily="49" charset="0"/>
              <a:buChar char="o"/>
            </a:pPr>
            <a:r>
              <a:rPr lang="en-US" sz="2000" dirty="0" smtClean="0"/>
              <a:t> Street Address: (text box)</a:t>
            </a:r>
          </a:p>
          <a:p>
            <a:pPr lvl="1">
              <a:lnSpc>
                <a:spcPct val="150000"/>
              </a:lnSpc>
              <a:buFont typeface="Courier New" pitchFamily="49" charset="0"/>
              <a:buChar char="o"/>
            </a:pPr>
            <a:r>
              <a:rPr lang="en-US" sz="2000" dirty="0" smtClean="0"/>
              <a:t> Postal Code: (text box)</a:t>
            </a:r>
          </a:p>
          <a:p>
            <a:pPr lvl="1">
              <a:lnSpc>
                <a:spcPct val="150000"/>
              </a:lnSpc>
              <a:buFont typeface="Courier New" pitchFamily="49" charset="0"/>
              <a:buChar char="o"/>
            </a:pPr>
            <a:r>
              <a:rPr lang="en-US" sz="2000" dirty="0" smtClean="0"/>
              <a:t> Post Address: (text box)</a:t>
            </a:r>
          </a:p>
          <a:p>
            <a:pPr lvl="1">
              <a:lnSpc>
                <a:spcPct val="150000"/>
              </a:lnSpc>
              <a:buFont typeface="Courier New" pitchFamily="49" charset="0"/>
              <a:buChar char="o"/>
            </a:pPr>
            <a:r>
              <a:rPr lang="en-US" sz="2000" dirty="0" smtClean="0"/>
              <a:t> Country: (drop-down list, all available countries)</a:t>
            </a:r>
          </a:p>
          <a:p>
            <a:pPr lvl="1">
              <a:lnSpc>
                <a:spcPct val="150000"/>
              </a:lnSpc>
              <a:buFont typeface="Courier New" pitchFamily="49" charset="0"/>
              <a:buChar char="o"/>
            </a:pPr>
            <a:r>
              <a:rPr lang="en-US" sz="2000" dirty="0" smtClean="0"/>
              <a:t> City: (text box)</a:t>
            </a:r>
            <a:endParaRPr lang="en-US" sz="2000" dirty="0" smtClean="0">
              <a:solidFill>
                <a:srgbClr val="0070C0"/>
              </a:solidFill>
            </a:endParaRPr>
          </a:p>
          <a:p>
            <a:pPr lvl="1">
              <a:lnSpc>
                <a:spcPct val="150000"/>
              </a:lnSpc>
              <a:buFont typeface="Courier New" pitchFamily="49" charset="0"/>
              <a:buChar char="o"/>
            </a:pPr>
            <a:r>
              <a:rPr lang="en-US" sz="2000" dirty="0" smtClean="0"/>
              <a:t> Phone number(s): (x3 text box)</a:t>
            </a:r>
            <a:endParaRPr lang="en-US" sz="2000" b="1" dirty="0" smtClean="0"/>
          </a:p>
          <a:p>
            <a:pPr lvl="1">
              <a:lnSpc>
                <a:spcPct val="150000"/>
              </a:lnSpc>
              <a:buFont typeface="Courier New" pitchFamily="49" charset="0"/>
              <a:buChar char="o"/>
            </a:pPr>
            <a:r>
              <a:rPr lang="en-US" sz="2000" dirty="0" smtClean="0"/>
              <a:t> Fax: (text box)</a:t>
            </a:r>
          </a:p>
          <a:p>
            <a:pPr marL="0" lvl="1">
              <a:lnSpc>
                <a:spcPct val="150000"/>
              </a:lnSpc>
              <a:buFont typeface="Arial" pitchFamily="34" charset="0"/>
              <a:buChar char="•"/>
            </a:pPr>
            <a:r>
              <a:rPr lang="en-US" sz="2000" dirty="0" smtClean="0">
                <a:solidFill>
                  <a:srgbClr val="0070C0"/>
                </a:solidFill>
              </a:rPr>
              <a:t> Add Office (button [signed in: add another set of address] [not signed in: redirect to Premium Company Account])</a:t>
            </a:r>
          </a:p>
          <a:p>
            <a:pPr lvl="0">
              <a:lnSpc>
                <a:spcPct val="150000"/>
              </a:lnSpc>
              <a:buFont typeface="Arial" pitchFamily="34" charset="0"/>
              <a:buChar char="•"/>
            </a:pPr>
            <a:r>
              <a:rPr lang="en-US" sz="2000" dirty="0" smtClean="0">
                <a:solidFill>
                  <a:srgbClr val="0070C0"/>
                </a:solidFill>
              </a:rPr>
              <a:t> </a:t>
            </a:r>
            <a:r>
              <a:rPr lang="en-US" sz="2000" u="sng" dirty="0" smtClean="0">
                <a:solidFill>
                  <a:srgbClr val="0070C0"/>
                </a:solidFill>
              </a:rPr>
              <a:t>Another Office (text box, default = “Another Office”)</a:t>
            </a:r>
            <a:r>
              <a:rPr lang="en-US" sz="2000" dirty="0" smtClean="0">
                <a:solidFill>
                  <a:srgbClr val="0070C0"/>
                </a:solidFill>
              </a:rPr>
              <a:t>:  … same as </a:t>
            </a:r>
            <a:r>
              <a:rPr lang="en-US" sz="2000" u="sng" dirty="0" smtClean="0">
                <a:solidFill>
                  <a:srgbClr val="0070C0"/>
                </a:solidFill>
              </a:rPr>
              <a:t>Head Office</a:t>
            </a:r>
          </a:p>
          <a:p>
            <a:pPr lvl="1">
              <a:lnSpc>
                <a:spcPct val="150000"/>
              </a:lnSpc>
              <a:buFont typeface="Courier New" pitchFamily="49" charset="0"/>
              <a:buChar char="o"/>
            </a:pPr>
            <a:endParaRPr lang="en-US" sz="20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Project Posting</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a:bodyPr>
          <a:lstStyle/>
          <a:p>
            <a:r>
              <a:rPr lang="en-US" sz="2000" b="1" dirty="0" smtClean="0"/>
              <a:t>&lt;tab&gt; &lt;tab&gt;</a:t>
            </a:r>
          </a:p>
          <a:p>
            <a:pPr lvl="1">
              <a:lnSpc>
                <a:spcPct val="150000"/>
              </a:lnSpc>
            </a:pPr>
            <a:endParaRPr lang="en-US" sz="2000" dirty="0" smtClean="0"/>
          </a:p>
          <a:p>
            <a:pPr lvl="0">
              <a:lnSpc>
                <a:spcPct val="150000"/>
              </a:lnSpc>
              <a:buFont typeface="Arial" pitchFamily="34" charset="0"/>
              <a:buChar char="•"/>
            </a:pPr>
            <a:r>
              <a:rPr lang="en-US" sz="2000" dirty="0" smtClean="0"/>
              <a:t> </a:t>
            </a:r>
            <a:r>
              <a:rPr lang="en-US" sz="2000" u="sng" dirty="0" smtClean="0"/>
              <a:t>Online</a:t>
            </a:r>
            <a:r>
              <a:rPr lang="en-US" sz="2000" dirty="0" smtClean="0"/>
              <a:t> : </a:t>
            </a:r>
          </a:p>
          <a:p>
            <a:pPr lvl="1">
              <a:lnSpc>
                <a:spcPct val="150000"/>
              </a:lnSpc>
              <a:buFont typeface="Courier New" pitchFamily="49" charset="0"/>
              <a:buChar char="o"/>
            </a:pPr>
            <a:r>
              <a:rPr lang="en-US" sz="2000" dirty="0" smtClean="0"/>
              <a:t> </a:t>
            </a:r>
          </a:p>
          <a:p>
            <a:pPr lvl="0">
              <a:lnSpc>
                <a:spcPct val="150000"/>
              </a:lnSpc>
              <a:buFont typeface="Arial" pitchFamily="34" charset="0"/>
              <a:buChar char="•"/>
            </a:pPr>
            <a:r>
              <a:rPr lang="en-US" sz="2000" dirty="0" smtClean="0"/>
              <a:t> </a:t>
            </a:r>
            <a:r>
              <a:rPr lang="en-US" sz="2000" u="sng" dirty="0" smtClean="0"/>
              <a:t>Advanced Information</a:t>
            </a:r>
            <a:r>
              <a:rPr lang="en-US" sz="2000" dirty="0" smtClean="0"/>
              <a:t>: </a:t>
            </a:r>
          </a:p>
          <a:p>
            <a:pPr lvl="1">
              <a:lnSpc>
                <a:spcPct val="150000"/>
              </a:lnSpc>
              <a:buFont typeface="Courier New" pitchFamily="49" charset="0"/>
              <a:buChar char="o"/>
            </a:pPr>
            <a:r>
              <a:rPr lang="en-US" sz="2000" dirty="0" smtClean="0"/>
              <a:t>P</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User Account</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fontScale="92500" lnSpcReduction="20000"/>
          </a:bodyPr>
          <a:lstStyle/>
          <a:p>
            <a:r>
              <a:rPr lang="en-US" sz="2000" b="1" dirty="0" smtClean="0"/>
              <a:t>&lt;tab&gt; CONTACT INFORMATION &lt;tab&gt;</a:t>
            </a:r>
          </a:p>
          <a:p>
            <a:endParaRPr lang="en-US" sz="2000" dirty="0" smtClean="0"/>
          </a:p>
          <a:p>
            <a:pPr lvl="0">
              <a:lnSpc>
                <a:spcPct val="150000"/>
              </a:lnSpc>
              <a:buFont typeface="Arial" pitchFamily="34" charset="0"/>
              <a:buChar char="•"/>
            </a:pPr>
            <a:r>
              <a:rPr lang="en-US" sz="2000" dirty="0" smtClean="0"/>
              <a:t> </a:t>
            </a:r>
            <a:r>
              <a:rPr lang="en-US" sz="2000" u="sng" dirty="0" smtClean="0"/>
              <a:t>Online </a:t>
            </a:r>
            <a:r>
              <a:rPr lang="en-US" sz="2000" dirty="0" smtClean="0"/>
              <a:t>: </a:t>
            </a:r>
          </a:p>
          <a:p>
            <a:pPr lvl="1">
              <a:lnSpc>
                <a:spcPct val="150000"/>
              </a:lnSpc>
              <a:buFont typeface="Courier New" pitchFamily="49" charset="0"/>
              <a:buChar char="o"/>
            </a:pPr>
            <a:r>
              <a:rPr lang="en-US" sz="2000" dirty="0" smtClean="0"/>
              <a:t> Email(s): (x3 text box)</a:t>
            </a:r>
          </a:p>
          <a:p>
            <a:pPr lvl="1">
              <a:lnSpc>
                <a:spcPct val="150000"/>
              </a:lnSpc>
              <a:buFont typeface="Courier New" pitchFamily="49" charset="0"/>
              <a:buChar char="o"/>
            </a:pPr>
            <a:r>
              <a:rPr lang="en-US" sz="2000" dirty="0" smtClean="0"/>
              <a:t> IM screen name(s): (x3 text box)</a:t>
            </a:r>
          </a:p>
          <a:p>
            <a:pPr lvl="1">
              <a:lnSpc>
                <a:spcPct val="150000"/>
              </a:lnSpc>
              <a:buFont typeface="Courier New" pitchFamily="49" charset="0"/>
              <a:buChar char="o"/>
            </a:pPr>
            <a:r>
              <a:rPr lang="en-US" sz="2000" dirty="0" smtClean="0"/>
              <a:t> Webpage(s): Short description (x3 text box) | URL: (x3 text box)</a:t>
            </a:r>
          </a:p>
          <a:p>
            <a:pPr lvl="0">
              <a:lnSpc>
                <a:spcPct val="150000"/>
              </a:lnSpc>
              <a:buFont typeface="Arial" pitchFamily="34" charset="0"/>
              <a:buChar char="•"/>
            </a:pPr>
            <a:r>
              <a:rPr lang="en-US" sz="2000" dirty="0" smtClean="0"/>
              <a:t> </a:t>
            </a:r>
            <a:r>
              <a:rPr lang="en-US" sz="2000" u="sng" dirty="0" smtClean="0"/>
              <a:t>Current Place</a:t>
            </a:r>
            <a:r>
              <a:rPr lang="en-US" sz="2000" dirty="0" smtClean="0"/>
              <a:t>: </a:t>
            </a:r>
          </a:p>
          <a:p>
            <a:pPr lvl="1">
              <a:lnSpc>
                <a:spcPct val="150000"/>
              </a:lnSpc>
              <a:buFont typeface="Courier New" pitchFamily="49" charset="0"/>
              <a:buChar char="o"/>
            </a:pPr>
            <a:r>
              <a:rPr lang="en-US" sz="2000" dirty="0" smtClean="0"/>
              <a:t> Street Address: (text box)</a:t>
            </a:r>
          </a:p>
          <a:p>
            <a:pPr lvl="1">
              <a:lnSpc>
                <a:spcPct val="150000"/>
              </a:lnSpc>
              <a:buFont typeface="Courier New" pitchFamily="49" charset="0"/>
              <a:buChar char="o"/>
            </a:pPr>
            <a:r>
              <a:rPr lang="en-US" sz="2000" dirty="0" smtClean="0"/>
              <a:t> Postal Code: (text box)</a:t>
            </a:r>
          </a:p>
          <a:p>
            <a:pPr lvl="1">
              <a:lnSpc>
                <a:spcPct val="150000"/>
              </a:lnSpc>
              <a:buFont typeface="Courier New" pitchFamily="49" charset="0"/>
              <a:buChar char="o"/>
            </a:pPr>
            <a:r>
              <a:rPr lang="en-US" sz="2000" dirty="0" smtClean="0"/>
              <a:t> Post Address: (text box)</a:t>
            </a:r>
          </a:p>
          <a:p>
            <a:pPr lvl="1">
              <a:lnSpc>
                <a:spcPct val="150000"/>
              </a:lnSpc>
              <a:buFont typeface="Courier New" pitchFamily="49" charset="0"/>
              <a:buChar char="o"/>
            </a:pPr>
            <a:r>
              <a:rPr lang="en-US" sz="2000" dirty="0" smtClean="0"/>
              <a:t> Country: (drop-down list, all available countries)</a:t>
            </a:r>
          </a:p>
          <a:p>
            <a:pPr lvl="1">
              <a:lnSpc>
                <a:spcPct val="150000"/>
              </a:lnSpc>
              <a:buFont typeface="Courier New" pitchFamily="49" charset="0"/>
              <a:buChar char="o"/>
            </a:pPr>
            <a:r>
              <a:rPr lang="en-US" sz="2000" dirty="0" smtClean="0"/>
              <a:t> City: (text box)</a:t>
            </a:r>
            <a:endParaRPr lang="en-US" sz="2000" dirty="0" smtClean="0">
              <a:solidFill>
                <a:srgbClr val="0070C0"/>
              </a:solidFill>
            </a:endParaRPr>
          </a:p>
          <a:p>
            <a:pPr lvl="1">
              <a:lnSpc>
                <a:spcPct val="150000"/>
              </a:lnSpc>
              <a:buFont typeface="Courier New" pitchFamily="49" charset="0"/>
              <a:buChar char="o"/>
            </a:pPr>
            <a:r>
              <a:rPr lang="en-US" sz="2000" dirty="0" smtClean="0"/>
              <a:t> Phone number(s): (x3 text box)</a:t>
            </a:r>
            <a:endParaRPr lang="en-US" sz="2000" b="1" dirty="0" smtClean="0"/>
          </a:p>
          <a:p>
            <a:pPr lvl="1">
              <a:lnSpc>
                <a:spcPct val="150000"/>
              </a:lnSpc>
              <a:buFont typeface="Courier New" pitchFamily="49" charset="0"/>
              <a:buChar char="o"/>
            </a:pPr>
            <a:r>
              <a:rPr lang="en-US" sz="2000" dirty="0" smtClean="0"/>
              <a:t> Fax: (text box)</a:t>
            </a:r>
          </a:p>
          <a:p>
            <a:pPr lvl="1">
              <a:lnSpc>
                <a:spcPct val="150000"/>
              </a:lnSpc>
              <a:buFont typeface="Courier New" pitchFamily="49" charset="0"/>
              <a:buChar char="o"/>
            </a:pPr>
            <a:endParaRPr lang="en-US" sz="2000" dirty="0" smtClean="0"/>
          </a:p>
          <a:p>
            <a:pPr lvl="1">
              <a:lnSpc>
                <a:spcPct val="150000"/>
              </a:lnSpc>
              <a:buFont typeface="Courier New" pitchFamily="49" charset="0"/>
              <a:buChar char="o"/>
            </a:pPr>
            <a:endParaRPr lang="en-US" sz="20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Company Account</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1" name="Content Placeholder 13"/>
          <p:cNvSpPr txBox="1">
            <a:spLocks/>
          </p:cNvSpPr>
          <p:nvPr/>
        </p:nvSpPr>
        <p:spPr>
          <a:xfrm>
            <a:off x="331912" y="1421160"/>
            <a:ext cx="8784976" cy="5457056"/>
          </a:xfrm>
          <a:prstGeom prst="rect">
            <a:avLst/>
          </a:prstGeom>
        </p:spPr>
        <p:txBody>
          <a:bodyPr>
            <a:normAutofit fontScale="55000" lnSpcReduction="20000"/>
          </a:bodyPr>
          <a:lstStyle/>
          <a:p>
            <a:r>
              <a:rPr lang="en-US" sz="2000" b="1" dirty="0" smtClean="0"/>
              <a:t>COMPANY PROFILE</a:t>
            </a:r>
          </a:p>
          <a:p>
            <a:endParaRPr lang="en-US" sz="2000" dirty="0" smtClean="0"/>
          </a:p>
          <a:p>
            <a:pPr lvl="0">
              <a:lnSpc>
                <a:spcPct val="150000"/>
              </a:lnSpc>
              <a:buFont typeface="Arial" pitchFamily="34" charset="0"/>
              <a:buChar char="•"/>
            </a:pPr>
            <a:r>
              <a:rPr lang="en-US" sz="2000" dirty="0" smtClean="0"/>
              <a:t> </a:t>
            </a:r>
            <a:r>
              <a:rPr lang="en-US" sz="2000" u="sng" dirty="0" smtClean="0"/>
              <a:t>Head Office </a:t>
            </a:r>
            <a:r>
              <a:rPr lang="en-US" sz="2000" dirty="0" smtClean="0"/>
              <a:t>: </a:t>
            </a:r>
          </a:p>
          <a:p>
            <a:pPr lvl="1">
              <a:lnSpc>
                <a:spcPct val="150000"/>
              </a:lnSpc>
              <a:buFont typeface="Courier New" pitchFamily="49" charset="0"/>
              <a:buChar char="o"/>
            </a:pPr>
            <a:r>
              <a:rPr lang="en-US" sz="2000" dirty="0" smtClean="0"/>
              <a:t> Street Address (text box)</a:t>
            </a:r>
          </a:p>
          <a:p>
            <a:pPr lvl="1">
              <a:lnSpc>
                <a:spcPct val="150000"/>
              </a:lnSpc>
              <a:buFont typeface="Courier New" pitchFamily="49" charset="0"/>
              <a:buChar char="o"/>
            </a:pPr>
            <a:r>
              <a:rPr lang="en-US" sz="2000" dirty="0" smtClean="0"/>
              <a:t> Postal Code  (text box)</a:t>
            </a:r>
          </a:p>
          <a:p>
            <a:pPr lvl="1">
              <a:lnSpc>
                <a:spcPct val="150000"/>
              </a:lnSpc>
              <a:buFont typeface="Courier New" pitchFamily="49" charset="0"/>
              <a:buChar char="o"/>
            </a:pPr>
            <a:r>
              <a:rPr lang="en-US" sz="2000" dirty="0" smtClean="0"/>
              <a:t> Country (drop-down list, all available countries)</a:t>
            </a:r>
          </a:p>
          <a:p>
            <a:pPr lvl="1">
              <a:lnSpc>
                <a:spcPct val="150000"/>
              </a:lnSpc>
              <a:buFont typeface="Courier New" pitchFamily="49" charset="0"/>
              <a:buChar char="o"/>
            </a:pPr>
            <a:r>
              <a:rPr lang="en-US" sz="2000" dirty="0" smtClean="0"/>
              <a:t> City (drop-down list, all cities available in the chosen country)</a:t>
            </a:r>
          </a:p>
          <a:p>
            <a:pPr lvl="0">
              <a:lnSpc>
                <a:spcPct val="150000"/>
              </a:lnSpc>
              <a:buFont typeface="Arial" pitchFamily="34" charset="0"/>
              <a:buChar char="•"/>
            </a:pPr>
            <a:r>
              <a:rPr lang="en-US" sz="2000" dirty="0" smtClean="0"/>
              <a:t> </a:t>
            </a:r>
            <a:r>
              <a:rPr lang="en-US" sz="2000" u="sng" dirty="0" smtClean="0"/>
              <a:t>Head Office </a:t>
            </a:r>
            <a:r>
              <a:rPr lang="en-US" sz="2000" dirty="0" smtClean="0"/>
              <a:t>: </a:t>
            </a:r>
          </a:p>
          <a:p>
            <a:pPr lvl="1">
              <a:lnSpc>
                <a:spcPct val="150000"/>
              </a:lnSpc>
              <a:buFont typeface="Courier New" pitchFamily="49" charset="0"/>
              <a:buChar char="o"/>
            </a:pPr>
            <a:r>
              <a:rPr lang="en-US" sz="2000" dirty="0" smtClean="0"/>
              <a:t> Street Address (text box)</a:t>
            </a:r>
          </a:p>
          <a:p>
            <a:pPr lvl="1">
              <a:lnSpc>
                <a:spcPct val="150000"/>
              </a:lnSpc>
              <a:buFont typeface="Courier New" pitchFamily="49" charset="0"/>
              <a:buChar char="o"/>
            </a:pPr>
            <a:r>
              <a:rPr lang="en-US" sz="2000" dirty="0" smtClean="0"/>
              <a:t> Postal Code  (text box)</a:t>
            </a:r>
          </a:p>
          <a:p>
            <a:pPr lvl="1">
              <a:lnSpc>
                <a:spcPct val="150000"/>
              </a:lnSpc>
              <a:buFont typeface="Courier New" pitchFamily="49" charset="0"/>
              <a:buChar char="o"/>
            </a:pPr>
            <a:r>
              <a:rPr lang="en-US" sz="2000" dirty="0" smtClean="0"/>
              <a:t> Country (drop-down list, all available countries)</a:t>
            </a:r>
          </a:p>
          <a:p>
            <a:pPr lvl="1">
              <a:lnSpc>
                <a:spcPct val="150000"/>
              </a:lnSpc>
              <a:buFont typeface="Courier New" pitchFamily="49" charset="0"/>
              <a:buChar char="o"/>
            </a:pPr>
            <a:r>
              <a:rPr lang="en-US" sz="2000" dirty="0" smtClean="0"/>
              <a:t> City (drop-down list, all cities available in the chosen country)</a:t>
            </a:r>
          </a:p>
          <a:p>
            <a:pPr lvl="1">
              <a:lnSpc>
                <a:spcPct val="150000"/>
              </a:lnSpc>
              <a:buFont typeface="Courier New" pitchFamily="49" charset="0"/>
              <a:buChar char="o"/>
            </a:pPr>
            <a:endParaRPr lang="en-US" sz="2000" dirty="0" smtClean="0"/>
          </a:p>
          <a:p>
            <a:pPr lvl="0">
              <a:lnSpc>
                <a:spcPct val="150000"/>
              </a:lnSpc>
              <a:buFont typeface="Arial" pitchFamily="34" charset="0"/>
              <a:buChar char="•"/>
            </a:pPr>
            <a:r>
              <a:rPr lang="en-US" sz="2000" dirty="0" smtClean="0"/>
              <a:t> Advanced Information: </a:t>
            </a:r>
          </a:p>
          <a:p>
            <a:pPr lvl="1">
              <a:lnSpc>
                <a:spcPct val="150000"/>
              </a:lnSpc>
              <a:buFont typeface="Courier New" pitchFamily="49" charset="0"/>
              <a:buChar char="o"/>
            </a:pPr>
            <a:r>
              <a:rPr lang="en-US" sz="2000" dirty="0" smtClean="0"/>
              <a:t> Public status (drop-down list, Public/Private)</a:t>
            </a:r>
          </a:p>
          <a:p>
            <a:pPr lvl="1">
              <a:lnSpc>
                <a:spcPct val="150000"/>
              </a:lnSpc>
              <a:buFont typeface="Courier New" pitchFamily="49" charset="0"/>
              <a:buChar char="o"/>
            </a:pPr>
            <a:r>
              <a:rPr lang="en-US" sz="2000" dirty="0" smtClean="0"/>
              <a:t> Company register number</a:t>
            </a:r>
          </a:p>
          <a:p>
            <a:pPr lvl="1">
              <a:lnSpc>
                <a:spcPct val="150000"/>
              </a:lnSpc>
              <a:buFont typeface="Courier New" pitchFamily="49" charset="0"/>
              <a:buChar char="o"/>
            </a:pPr>
            <a:r>
              <a:rPr lang="en-US" sz="2000" dirty="0" smtClean="0"/>
              <a:t> Industries (text box, auto-complete, tags)</a:t>
            </a:r>
          </a:p>
          <a:p>
            <a:pPr lvl="1">
              <a:lnSpc>
                <a:spcPct val="150000"/>
              </a:lnSpc>
              <a:buFont typeface="Courier New" pitchFamily="49" charset="0"/>
              <a:buChar char="o"/>
            </a:pPr>
            <a:r>
              <a:rPr lang="en-US" sz="2000" dirty="0" smtClean="0"/>
              <a:t> Years of Operation (drop-down list, 0-2/ 2-5/ 5-10/ 20-50/ 50+)</a:t>
            </a:r>
          </a:p>
          <a:p>
            <a:pPr lvl="1">
              <a:lnSpc>
                <a:spcPct val="150000"/>
              </a:lnSpc>
              <a:buFont typeface="Arial" pitchFamily="34" charset="0"/>
              <a:buChar char="•"/>
            </a:pPr>
            <a:r>
              <a:rPr lang="en-US" sz="2000" dirty="0" smtClean="0"/>
              <a:t>drop-down list (default “--”), “</a:t>
            </a:r>
            <a:r>
              <a:rPr lang="en-US" sz="2000" i="1" dirty="0" smtClean="0"/>
              <a:t>Public”</a:t>
            </a:r>
            <a:r>
              <a:rPr lang="en-US" sz="2000" dirty="0" smtClean="0"/>
              <a:t> (+ text box </a:t>
            </a:r>
            <a:r>
              <a:rPr lang="en-US" sz="2000" i="1" dirty="0" smtClean="0"/>
              <a:t>“Public Market Code”</a:t>
            </a:r>
            <a:r>
              <a:rPr lang="en-US" sz="2000" dirty="0" smtClean="0"/>
              <a:t>) or Private</a:t>
            </a:r>
          </a:p>
          <a:p>
            <a:pPr lvl="0">
              <a:lnSpc>
                <a:spcPct val="150000"/>
              </a:lnSpc>
              <a:buFont typeface="Arial" pitchFamily="34" charset="0"/>
              <a:buChar char="•"/>
            </a:pPr>
            <a:r>
              <a:rPr lang="en-US" sz="2000" dirty="0" smtClean="0"/>
              <a:t>Years of operation</a:t>
            </a:r>
          </a:p>
          <a:p>
            <a:pPr lvl="0">
              <a:lnSpc>
                <a:spcPct val="150000"/>
              </a:lnSpc>
              <a:buFont typeface="Arial" pitchFamily="34" charset="0"/>
              <a:buChar char="•"/>
            </a:pPr>
            <a:r>
              <a:rPr lang="en-US" sz="2000" dirty="0" smtClean="0"/>
              <a:t> Total &amp; latest revenue</a:t>
            </a:r>
          </a:p>
          <a:p>
            <a:pPr lvl="0">
              <a:lnSpc>
                <a:spcPct val="150000"/>
              </a:lnSpc>
              <a:buFont typeface="Arial" pitchFamily="34" charset="0"/>
              <a:buChar char="•"/>
            </a:pPr>
            <a:r>
              <a:rPr lang="en-US" sz="2000" dirty="0" smtClean="0"/>
              <a:t> Website: </a:t>
            </a:r>
          </a:p>
          <a:p>
            <a:pPr lvl="0">
              <a:lnSpc>
                <a:spcPct val="150000"/>
              </a:lnSpc>
              <a:buFont typeface="Arial" pitchFamily="34" charset="0"/>
              <a:buChar char="•"/>
            </a:pPr>
            <a:r>
              <a:rPr lang="en-US" sz="2000"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Existing Problems</a:t>
            </a:r>
            <a:endParaRPr lang="fi-FI" dirty="0">
              <a:latin typeface="+mj-lt"/>
              <a:cs typeface="Arial" charset="0"/>
            </a:endParaRPr>
          </a:p>
        </p:txBody>
      </p:sp>
      <p:sp>
        <p:nvSpPr>
          <p:cNvPr id="9" name="Content Placeholder 13"/>
          <p:cNvSpPr txBox="1">
            <a:spLocks/>
          </p:cNvSpPr>
          <p:nvPr/>
        </p:nvSpPr>
        <p:spPr>
          <a:xfrm>
            <a:off x="179512" y="1212304"/>
            <a:ext cx="8784976" cy="5457056"/>
          </a:xfrm>
          <a:prstGeom prst="rect">
            <a:avLst/>
          </a:prstGeom>
        </p:spPr>
        <p:txBody>
          <a:bodyPr>
            <a:noAutofit/>
          </a:bodyPr>
          <a:lstStyle/>
          <a:p>
            <a:pPr marL="342900" indent="-342900">
              <a:lnSpc>
                <a:spcPct val="200000"/>
              </a:lnSpc>
              <a:spcBef>
                <a:spcPct val="20000"/>
              </a:spcBef>
              <a:buClr>
                <a:schemeClr val="accent1"/>
              </a:buClr>
              <a:buFont typeface="Arial" pitchFamily="34" charset="0"/>
              <a:buChar char="•"/>
            </a:pPr>
            <a:r>
              <a:rPr lang="en-US" sz="2000" dirty="0" smtClean="0"/>
              <a:t>Social fatigue &amp; Non-weighted recommendations:</a:t>
            </a:r>
          </a:p>
          <a:p>
            <a:pPr marL="800100" lvl="1" indent="-342900">
              <a:lnSpc>
                <a:spcPct val="200000"/>
              </a:lnSpc>
              <a:spcBef>
                <a:spcPct val="20000"/>
              </a:spcBef>
              <a:buClr>
                <a:schemeClr val="accent1"/>
              </a:buClr>
              <a:buFont typeface="Wingdings" pitchFamily="2" charset="2"/>
              <a:buChar char="ü"/>
            </a:pPr>
            <a:r>
              <a:rPr lang="en-US" sz="2000" dirty="0" smtClean="0"/>
              <a:t>People get bored easily from doing the same networking “tasks”.</a:t>
            </a:r>
          </a:p>
          <a:p>
            <a:pPr marL="800100" lvl="1" indent="-342900">
              <a:lnSpc>
                <a:spcPct val="200000"/>
              </a:lnSpc>
              <a:spcBef>
                <a:spcPct val="20000"/>
              </a:spcBef>
              <a:buClr>
                <a:schemeClr val="accent1"/>
              </a:buClr>
              <a:buFont typeface="Wingdings" pitchFamily="2" charset="2"/>
              <a:buChar char="ü"/>
            </a:pPr>
            <a:r>
              <a:rPr lang="en-US" sz="2000" dirty="0" smtClean="0"/>
              <a:t>People are too lazy to find out what recommendation is “trustworthy”.</a:t>
            </a:r>
          </a:p>
          <a:p>
            <a:pPr marL="342900" lvl="0" indent="-342900">
              <a:lnSpc>
                <a:spcPct val="200000"/>
              </a:lnSpc>
              <a:spcBef>
                <a:spcPct val="20000"/>
              </a:spcBef>
              <a:buClr>
                <a:schemeClr val="accent1"/>
              </a:buClr>
              <a:buFont typeface="Arial" pitchFamily="34" charset="0"/>
              <a:buChar char="•"/>
              <a:defRPr/>
            </a:pPr>
            <a:r>
              <a:rPr lang="en-US" sz="2000" dirty="0" smtClean="0"/>
              <a:t> Incoherent B2B experience:</a:t>
            </a:r>
          </a:p>
          <a:p>
            <a:pPr marL="798513" indent="-333375">
              <a:lnSpc>
                <a:spcPct val="200000"/>
              </a:lnSpc>
              <a:spcBef>
                <a:spcPct val="20000"/>
              </a:spcBef>
              <a:buClr>
                <a:schemeClr val="accent1"/>
              </a:buClr>
              <a:buFont typeface="Wingdings" pitchFamily="2" charset="2"/>
              <a:buChar char="ü"/>
            </a:pPr>
            <a:r>
              <a:rPr lang="en-US" sz="2000" dirty="0" smtClean="0"/>
              <a:t>B2B social applications lack transactional features</a:t>
            </a:r>
          </a:p>
          <a:p>
            <a:pPr marL="1320800" lvl="1" indent="-406400">
              <a:spcBef>
                <a:spcPct val="20000"/>
              </a:spcBef>
              <a:buClr>
                <a:schemeClr val="accent1"/>
              </a:buClr>
              <a:buFont typeface="Wingdings" pitchFamily="2" charset="2"/>
              <a:buChar char=""/>
            </a:pPr>
            <a:r>
              <a:rPr lang="en-US" sz="2000" dirty="0" smtClean="0"/>
              <a:t>Deals cannot be closed and project cannot be managed / tracked in the same place.</a:t>
            </a:r>
          </a:p>
          <a:p>
            <a:pPr marL="798513" marR="0" lvl="0" indent="-333375" algn="l" defTabSz="914400" rtl="0" eaLnBrk="1" fontAlgn="auto" latinLnBrk="0" hangingPunct="1">
              <a:lnSpc>
                <a:spcPct val="200000"/>
              </a:lnSpc>
              <a:spcBef>
                <a:spcPct val="20000"/>
              </a:spcBef>
              <a:spcAft>
                <a:spcPts val="0"/>
              </a:spcAft>
              <a:buClr>
                <a:schemeClr val="accent1"/>
              </a:buClr>
              <a:buSzTx/>
              <a:buFont typeface="Wingdings"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Online B2B marketplaces lack social features</a:t>
            </a:r>
          </a:p>
          <a:p>
            <a:pPr marL="1320800" lvl="1" indent="-406400">
              <a:spcBef>
                <a:spcPct val="20000"/>
              </a:spcBef>
              <a:buClr>
                <a:schemeClr val="accent1"/>
              </a:buClr>
              <a:buFont typeface="Wingdings" pitchFamily="2" charset="2"/>
              <a:buChar char=""/>
            </a:pPr>
            <a:r>
              <a:rPr lang="en-US" sz="2000" dirty="0" smtClean="0"/>
              <a:t>Harder to communicate and build trust effectively .</a:t>
            </a:r>
          </a:p>
        </p:txBody>
      </p:sp>
      <p:grpSp>
        <p:nvGrpSpPr>
          <p:cNvPr id="10" name="Group 9"/>
          <p:cNvGrpSpPr/>
          <p:nvPr/>
        </p:nvGrpSpPr>
        <p:grpSpPr>
          <a:xfrm>
            <a:off x="7452320" y="247218"/>
            <a:ext cx="1584176" cy="652349"/>
            <a:chOff x="6768752" y="5733256"/>
            <a:chExt cx="2339752" cy="963488"/>
          </a:xfrm>
        </p:grpSpPr>
        <p:pic>
          <p:nvPicPr>
            <p:cNvPr id="11"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14" name="Group 8"/>
            <p:cNvGrpSpPr/>
            <p:nvPr/>
          </p:nvGrpSpPr>
          <p:grpSpPr>
            <a:xfrm>
              <a:off x="6768752" y="5855559"/>
              <a:ext cx="1619672" cy="841185"/>
              <a:chOff x="7524328" y="5756167"/>
              <a:chExt cx="1619672" cy="841185"/>
            </a:xfrm>
          </p:grpSpPr>
          <p:pic>
            <p:nvPicPr>
              <p:cNvPr id="15"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6"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pic>
        <p:nvPicPr>
          <p:cNvPr id="28674" name="Picture 2" descr="http://www.brightscope.com/blog/wp-content/uploads/2009/03/twitter-logo.jpg"/>
          <p:cNvPicPr>
            <a:picLocks noChangeAspect="1" noChangeArrowheads="1"/>
          </p:cNvPicPr>
          <p:nvPr/>
        </p:nvPicPr>
        <p:blipFill>
          <a:blip r:embed="rId5" cstate="print"/>
          <a:srcRect/>
          <a:stretch>
            <a:fillRect/>
          </a:stretch>
        </p:blipFill>
        <p:spPr bwMode="auto">
          <a:xfrm>
            <a:off x="7812360" y="1916832"/>
            <a:ext cx="864096" cy="318636"/>
          </a:xfrm>
          <a:prstGeom prst="rect">
            <a:avLst/>
          </a:prstGeom>
          <a:ln>
            <a:noFill/>
          </a:ln>
          <a:effectLst>
            <a:outerShdw blurRad="203200" dist="139700" dir="2700000" sx="78000" sy="78000" algn="tl" rotWithShape="0">
              <a:srgbClr val="333333">
                <a:alpha val="65000"/>
              </a:srgbClr>
            </a:outerShdw>
          </a:effectLst>
        </p:spPr>
      </p:pic>
      <p:pic>
        <p:nvPicPr>
          <p:cNvPr id="28676" name="Picture 4" descr="http://www.letsgomanchester.com/images/linkedin-logo.png"/>
          <p:cNvPicPr>
            <a:picLocks noChangeAspect="1" noChangeArrowheads="1"/>
          </p:cNvPicPr>
          <p:nvPr/>
        </p:nvPicPr>
        <p:blipFill>
          <a:blip r:embed="rId6" cstate="print"/>
          <a:srcRect/>
          <a:stretch>
            <a:fillRect/>
          </a:stretch>
        </p:blipFill>
        <p:spPr bwMode="auto">
          <a:xfrm>
            <a:off x="8028384" y="2515822"/>
            <a:ext cx="938477" cy="265106"/>
          </a:xfrm>
          <a:prstGeom prst="rect">
            <a:avLst/>
          </a:prstGeom>
          <a:ln>
            <a:noFill/>
          </a:ln>
          <a:effectLst>
            <a:outerShdw blurRad="203200" dist="139700" dir="2700000" sx="78000" sy="78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Initial Focused User Group</a:t>
            </a:r>
            <a:endParaRPr lang="fi-FI" dirty="0">
              <a:latin typeface="+mj-lt"/>
              <a:cs typeface="Arial" charset="0"/>
            </a:endParaRPr>
          </a:p>
        </p:txBody>
      </p:sp>
      <p:grpSp>
        <p:nvGrpSpPr>
          <p:cNvPr id="2" name="Group 6"/>
          <p:cNvGrpSpPr/>
          <p:nvPr/>
        </p:nvGrpSpPr>
        <p:grpSpPr>
          <a:xfrm>
            <a:off x="7452320" y="247218"/>
            <a:ext cx="1584176" cy="652349"/>
            <a:chOff x="6768752" y="5733256"/>
            <a:chExt cx="2339752" cy="963488"/>
          </a:xfrm>
        </p:grpSpPr>
        <p:pic>
          <p:nvPicPr>
            <p:cNvPr id="8"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2"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3"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5" name="Content Placeholder 13"/>
          <p:cNvSpPr txBox="1">
            <a:spLocks/>
          </p:cNvSpPr>
          <p:nvPr/>
        </p:nvSpPr>
        <p:spPr>
          <a:xfrm>
            <a:off x="179512" y="1068288"/>
            <a:ext cx="8784976" cy="5457056"/>
          </a:xfrm>
          <a:prstGeom prst="rect">
            <a:avLst/>
          </a:prstGeom>
        </p:spPr>
        <p:txBody>
          <a:bodyPr>
            <a:normAutofit lnSpcReduction="10000"/>
          </a:bodyPr>
          <a:lstStyle/>
          <a:p>
            <a:pPr marL="342900" lvl="0" indent="-342900">
              <a:lnSpc>
                <a:spcPct val="200000"/>
              </a:lnSpc>
              <a:spcBef>
                <a:spcPct val="20000"/>
              </a:spcBef>
              <a:buClr>
                <a:schemeClr val="accent1"/>
              </a:buClr>
            </a:pPr>
            <a:r>
              <a:rPr lang="en-US" sz="1600" b="1" dirty="0" smtClean="0"/>
              <a:t>	</a:t>
            </a:r>
            <a:r>
              <a:rPr lang="en-US" sz="2800" b="1" dirty="0" smtClean="0">
                <a:solidFill>
                  <a:schemeClr val="tx1">
                    <a:lumMod val="75000"/>
                    <a:lumOff val="25000"/>
                  </a:schemeClr>
                </a:solidFill>
              </a:rPr>
              <a:t>General Traits</a:t>
            </a:r>
          </a:p>
          <a:p>
            <a:pPr marL="342900" indent="-342900">
              <a:lnSpc>
                <a:spcPct val="200000"/>
              </a:lnSpc>
              <a:spcBef>
                <a:spcPct val="20000"/>
              </a:spcBef>
              <a:buClr>
                <a:schemeClr val="accent1"/>
              </a:buClr>
              <a:buFont typeface="Arial" pitchFamily="34" charset="0"/>
              <a:buChar char="•"/>
            </a:pPr>
            <a:r>
              <a:rPr lang="en-US" sz="2400" b="1" dirty="0" smtClean="0"/>
              <a:t>Location:</a:t>
            </a:r>
            <a:r>
              <a:rPr lang="en-US" sz="2400" dirty="0" smtClean="0"/>
              <a:t> Finland</a:t>
            </a: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rPr>
              <a:t>Industry:</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IT (Software</a:t>
            </a:r>
            <a:r>
              <a:rPr kumimoji="0" lang="en-US" sz="2400" b="0" i="0" u="none" strike="noStrike" kern="1200" cap="none" spc="0" normalizeH="0" noProof="0" dirty="0" smtClean="0">
                <a:ln>
                  <a:noFill/>
                </a:ln>
                <a:solidFill>
                  <a:schemeClr val="tx1"/>
                </a:solidFill>
                <a:effectLst/>
                <a:uLnTx/>
                <a:uFillTx/>
                <a:latin typeface="+mn-lt"/>
                <a:ea typeface="+mn-ea"/>
                <a:cs typeface="+mn-cs"/>
              </a:rPr>
              <a:t> / Web Application Development)</a:t>
            </a: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lang="en-US" sz="2400" b="1" noProof="0" dirty="0" smtClean="0"/>
              <a:t>Organization</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a:t>
            </a:r>
            <a:r>
              <a:rPr kumimoji="0" lang="en-US" sz="2400" b="0" i="0" u="none" strike="noStrike" kern="1200" cap="none" spc="0" normalizeH="0" noProof="0" dirty="0" smtClean="0">
                <a:ln>
                  <a:noFill/>
                </a:ln>
                <a:solidFill>
                  <a:schemeClr val="tx1"/>
                </a:solidFill>
                <a:effectLst/>
                <a:uLnTx/>
                <a:uFillTx/>
                <a:latin typeface="+mn-lt"/>
                <a:ea typeface="+mn-ea"/>
                <a:cs typeface="+mn-cs"/>
              </a:rPr>
              <a:t>  Individuals, small &amp; medium-size companies</a:t>
            </a: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lang="en-US" sz="2400" b="1" dirty="0" smtClean="0"/>
              <a:t>Positions: </a:t>
            </a:r>
            <a:r>
              <a:rPr lang="en-US" sz="2400" dirty="0" smtClean="0"/>
              <a:t>IT Managers of small &amp; medium-size companies; Freelancers , Students &amp; Sales Managers of small software / web development firms</a:t>
            </a:r>
            <a:endParaRPr kumimoji="0" lang="en-US" sz="24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lnSpc>
                <a:spcPct val="200000"/>
              </a:lnSpc>
              <a:spcBef>
                <a:spcPct val="20000"/>
              </a:spcBef>
              <a:buClr>
                <a:schemeClr val="accent1"/>
              </a:buClr>
            </a:pPr>
            <a:endParaRPr lang="en-US" sz="2000" dirty="0" smtClean="0"/>
          </a:p>
          <a:p>
            <a:pPr marL="800100" lvl="1" indent="-342900">
              <a:lnSpc>
                <a:spcPct val="200000"/>
              </a:lnSpc>
              <a:spcBef>
                <a:spcPct val="20000"/>
              </a:spcBef>
              <a:buClr>
                <a:schemeClr val="accent1"/>
              </a:buClr>
              <a:buFont typeface="Wingdings" pitchFamily="2" charset="2"/>
              <a:buChar char="ü"/>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Initial Focused User Group</a:t>
            </a:r>
            <a:endParaRPr lang="fi-FI" dirty="0">
              <a:latin typeface="+mj-lt"/>
              <a:cs typeface="Arial" charset="0"/>
            </a:endParaRPr>
          </a:p>
        </p:txBody>
      </p:sp>
      <p:grpSp>
        <p:nvGrpSpPr>
          <p:cNvPr id="2" name="Group 6"/>
          <p:cNvGrpSpPr/>
          <p:nvPr/>
        </p:nvGrpSpPr>
        <p:grpSpPr>
          <a:xfrm>
            <a:off x="7452320" y="247218"/>
            <a:ext cx="1584176" cy="652349"/>
            <a:chOff x="6768752" y="5733256"/>
            <a:chExt cx="2339752" cy="963488"/>
          </a:xfrm>
        </p:grpSpPr>
        <p:pic>
          <p:nvPicPr>
            <p:cNvPr id="8"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2"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3"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5" name="Content Placeholder 13"/>
          <p:cNvSpPr txBox="1">
            <a:spLocks/>
          </p:cNvSpPr>
          <p:nvPr/>
        </p:nvSpPr>
        <p:spPr>
          <a:xfrm>
            <a:off x="179512" y="1068288"/>
            <a:ext cx="8784976" cy="5457056"/>
          </a:xfrm>
          <a:prstGeom prst="rect">
            <a:avLst/>
          </a:prstGeom>
        </p:spPr>
        <p:txBody>
          <a:bodyPr>
            <a:normAutofit/>
          </a:bodyPr>
          <a:lstStyle/>
          <a:p>
            <a:pPr marL="342900" lvl="0" indent="-342900">
              <a:lnSpc>
                <a:spcPct val="200000"/>
              </a:lnSpc>
              <a:spcBef>
                <a:spcPct val="20000"/>
              </a:spcBef>
              <a:buClr>
                <a:schemeClr val="accent1"/>
              </a:buClr>
            </a:pPr>
            <a:r>
              <a:rPr lang="en-US" sz="1600" b="1" dirty="0" smtClean="0"/>
              <a:t>	</a:t>
            </a:r>
            <a:r>
              <a:rPr lang="en-US" sz="2800" b="1" dirty="0" smtClean="0">
                <a:solidFill>
                  <a:schemeClr val="tx1">
                    <a:lumMod val="75000"/>
                    <a:lumOff val="25000"/>
                  </a:schemeClr>
                </a:solidFill>
              </a:rPr>
              <a:t>Statistics (2005  :: CESIS + StatisticsFinland) </a:t>
            </a:r>
          </a:p>
          <a:p>
            <a:pPr marL="342900" indent="-342900">
              <a:lnSpc>
                <a:spcPct val="200000"/>
              </a:lnSpc>
              <a:spcBef>
                <a:spcPct val="20000"/>
              </a:spcBef>
              <a:buClr>
                <a:schemeClr val="accent1"/>
              </a:buClr>
              <a:buFont typeface="Arial" pitchFamily="34" charset="0"/>
              <a:buChar char="•"/>
            </a:pPr>
            <a:r>
              <a:rPr lang="en-US" sz="2400" dirty="0" smtClean="0"/>
              <a:t>Number of active small &amp; medium companies in Finland: </a:t>
            </a:r>
            <a:r>
              <a:rPr lang="en-US" sz="2400" b="1" dirty="0" smtClean="0"/>
              <a:t>234,000</a:t>
            </a: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kumimoji="0" lang="en-US" sz="2400" i="0" u="none" strike="noStrike" kern="1200" cap="none" spc="0" normalizeH="0" baseline="0" noProof="0" dirty="0" smtClean="0">
                <a:ln>
                  <a:noFill/>
                </a:ln>
                <a:solidFill>
                  <a:schemeClr val="tx1"/>
                </a:solidFill>
                <a:effectLst/>
                <a:uLnTx/>
                <a:uFillTx/>
                <a:latin typeface="+mn-lt"/>
                <a:ea typeface="+mn-ea"/>
                <a:cs typeface="+mn-cs"/>
              </a:rPr>
              <a:t>Number of employees in those companies: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1,328,000</a:t>
            </a:r>
            <a:endParaRPr kumimoji="0" lang="en-US" sz="2400" b="1"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lang="en-US" sz="2400" noProof="0" dirty="0" smtClean="0"/>
              <a:t>Average employees per company</a:t>
            </a:r>
            <a:r>
              <a:rPr kumimoji="0" lang="en-US" sz="2400" i="0" u="none" strike="noStrike" kern="1200" cap="none" spc="0" normalizeH="0" baseline="0" noProof="0" dirty="0" smtClean="0">
                <a:ln>
                  <a:noFill/>
                </a:ln>
                <a:solidFill>
                  <a:schemeClr val="tx1"/>
                </a:solidFill>
                <a:effectLst/>
                <a:uLnTx/>
                <a:uFillTx/>
                <a:latin typeface="+mn-lt"/>
                <a:ea typeface="+mn-ea"/>
                <a:cs typeface="+mn-cs"/>
              </a:rPr>
              <a:t>:</a:t>
            </a:r>
            <a:r>
              <a:rPr kumimoji="0" lang="en-US" sz="2400" i="0" u="none" strike="noStrike" kern="1200" cap="none" spc="0" normalizeH="0" noProof="0" dirty="0" smtClean="0">
                <a:ln>
                  <a:noFill/>
                </a:ln>
                <a:solidFill>
                  <a:schemeClr val="tx1"/>
                </a:solidFill>
                <a:effectLst/>
                <a:uLnTx/>
                <a:uFillTx/>
                <a:latin typeface="+mn-lt"/>
                <a:ea typeface="+mn-ea"/>
                <a:cs typeface="+mn-cs"/>
              </a:rPr>
              <a:t> </a:t>
            </a:r>
            <a:r>
              <a:rPr kumimoji="0" lang="en-US" sz="2400" b="1" i="0" u="none" strike="noStrike" kern="1200" cap="none" spc="0" normalizeH="0" noProof="0" dirty="0" smtClean="0">
                <a:ln>
                  <a:noFill/>
                </a:ln>
                <a:solidFill>
                  <a:schemeClr val="tx1"/>
                </a:solidFill>
                <a:effectLst/>
                <a:uLnTx/>
                <a:uFillTx/>
                <a:latin typeface="+mn-lt"/>
                <a:ea typeface="+mn-ea"/>
                <a:cs typeface="+mn-cs"/>
              </a:rPr>
              <a:t>5-6 people</a:t>
            </a: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r>
              <a:rPr lang="en-US" sz="2400" dirty="0" smtClean="0"/>
              <a:t>Number of university &amp; polytechnic students in Finland: </a:t>
            </a:r>
            <a:r>
              <a:rPr lang="en-US" sz="2400" b="1" dirty="0" smtClean="0"/>
              <a:t>300,000</a:t>
            </a:r>
            <a:endParaRPr kumimoji="0" lang="en-US" sz="2400" b="1" i="0" u="none" strike="noStrike" kern="1200" cap="none" spc="0" normalizeH="0" noProof="0" dirty="0" smtClean="0">
              <a:ln>
                <a:noFill/>
              </a:ln>
              <a:solidFill>
                <a:schemeClr val="tx1"/>
              </a:solidFill>
              <a:effectLst/>
              <a:uLnTx/>
              <a:uFillTx/>
              <a:latin typeface="+mn-lt"/>
              <a:ea typeface="+mn-ea"/>
              <a:cs typeface="+mn-cs"/>
            </a:endParaRPr>
          </a:p>
          <a:p>
            <a:pPr marL="342900" lvl="0" indent="-342900">
              <a:spcBef>
                <a:spcPts val="1800"/>
              </a:spcBef>
              <a:buClr>
                <a:schemeClr val="accent1"/>
              </a:buClr>
              <a:buFont typeface="Wingdings" pitchFamily="2" charset="2"/>
              <a:buChar char=""/>
              <a:defRPr/>
            </a:pPr>
            <a:r>
              <a:rPr lang="en-US" sz="2400" dirty="0" smtClean="0"/>
              <a:t> Potential market size of focused user group: </a:t>
            </a:r>
            <a:r>
              <a:rPr lang="en-US" sz="2400" b="1" dirty="0" smtClean="0">
                <a:solidFill>
                  <a:schemeClr val="accent5">
                    <a:lumMod val="75000"/>
                  </a:schemeClr>
                </a:solidFill>
              </a:rPr>
              <a:t>267,000 users</a:t>
            </a:r>
          </a:p>
          <a:p>
            <a:pPr marL="342900" lvl="0" indent="-342900">
              <a:spcBef>
                <a:spcPct val="20000"/>
              </a:spcBef>
              <a:buClr>
                <a:schemeClr val="accent1"/>
              </a:buClr>
              <a:buFont typeface="Wingdings" pitchFamily="2" charset="2"/>
              <a:buChar char=""/>
              <a:defRPr/>
            </a:pPr>
            <a:r>
              <a:rPr kumimoji="0" lang="en-US" sz="2400" b="1" i="0" u="none" strike="noStrike" kern="1200" cap="none" spc="0" normalizeH="0" noProof="0" dirty="0" smtClean="0">
                <a:ln>
                  <a:noFill/>
                </a:ln>
                <a:solidFill>
                  <a:schemeClr val="tx1"/>
                </a:solidFill>
                <a:effectLst/>
                <a:uLnTx/>
                <a:uFillTx/>
                <a:latin typeface="+mn-lt"/>
                <a:ea typeface="+mn-ea"/>
                <a:cs typeface="+mn-cs"/>
              </a:rPr>
              <a:t> </a:t>
            </a:r>
            <a:r>
              <a:rPr lang="en-US" sz="2400" dirty="0" smtClean="0"/>
              <a:t>Estimated current size of focused user group: </a:t>
            </a:r>
            <a:r>
              <a:rPr lang="en-US" sz="2400" b="1" dirty="0" smtClean="0">
                <a:solidFill>
                  <a:schemeClr val="accent4">
                    <a:lumMod val="75000"/>
                  </a:schemeClr>
                </a:solidFill>
              </a:rPr>
              <a:t>55,000 users</a:t>
            </a:r>
            <a:endParaRPr kumimoji="0" lang="en-US" sz="2400" b="1" i="0" u="none" strike="noStrike" kern="1200" cap="none" spc="0" normalizeH="0" noProof="0" dirty="0" smtClean="0">
              <a:ln>
                <a:noFill/>
              </a:ln>
              <a:solidFill>
                <a:schemeClr val="accent4">
                  <a:lumMod val="75000"/>
                </a:schemeClr>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lnSpc>
                <a:spcPct val="200000"/>
              </a:lnSpc>
              <a:spcBef>
                <a:spcPct val="20000"/>
              </a:spcBef>
              <a:buClr>
                <a:schemeClr val="accent1"/>
              </a:buClr>
            </a:pPr>
            <a:endParaRPr lang="en-US" sz="2000" dirty="0" smtClean="0"/>
          </a:p>
          <a:p>
            <a:pPr marL="800100" lvl="1" indent="-342900">
              <a:lnSpc>
                <a:spcPct val="200000"/>
              </a:lnSpc>
              <a:spcBef>
                <a:spcPct val="20000"/>
              </a:spcBef>
              <a:buClr>
                <a:schemeClr val="accent1"/>
              </a:buClr>
              <a:buFont typeface="Wingdings" pitchFamily="2" charset="2"/>
              <a:buChar char="ü"/>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User Profile #1</a:t>
            </a:r>
            <a:endParaRPr lang="fi-FI" dirty="0">
              <a:latin typeface="+mj-lt"/>
              <a:cs typeface="Arial" charset="0"/>
            </a:endParaRPr>
          </a:p>
        </p:txBody>
      </p:sp>
      <p:grpSp>
        <p:nvGrpSpPr>
          <p:cNvPr id="2" name="Group 6"/>
          <p:cNvGrpSpPr/>
          <p:nvPr/>
        </p:nvGrpSpPr>
        <p:grpSpPr>
          <a:xfrm>
            <a:off x="7452320" y="247218"/>
            <a:ext cx="1584176" cy="652349"/>
            <a:chOff x="6768752" y="5733256"/>
            <a:chExt cx="2339752" cy="963488"/>
          </a:xfrm>
        </p:grpSpPr>
        <p:pic>
          <p:nvPicPr>
            <p:cNvPr id="8"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2"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3"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5" name="Content Placeholder 13"/>
          <p:cNvSpPr txBox="1">
            <a:spLocks/>
          </p:cNvSpPr>
          <p:nvPr/>
        </p:nvSpPr>
        <p:spPr>
          <a:xfrm>
            <a:off x="179512" y="908720"/>
            <a:ext cx="8784976" cy="5861720"/>
          </a:xfrm>
          <a:prstGeom prst="rect">
            <a:avLst/>
          </a:prstGeom>
        </p:spPr>
        <p:txBody>
          <a:bodyPr>
            <a:normAutofit fontScale="92500" lnSpcReduction="10000"/>
          </a:bodyPr>
          <a:lstStyle/>
          <a:p>
            <a:pPr marL="342900" lvl="0" indent="-342900">
              <a:lnSpc>
                <a:spcPct val="200000"/>
              </a:lnSpc>
              <a:spcBef>
                <a:spcPct val="20000"/>
              </a:spcBef>
              <a:buClr>
                <a:schemeClr val="accent1"/>
              </a:buClr>
            </a:pPr>
            <a:r>
              <a:rPr lang="en-US" sz="1600" b="1" dirty="0" smtClean="0"/>
              <a:t>	</a:t>
            </a:r>
            <a:r>
              <a:rPr lang="en-US" sz="2800" b="1" dirty="0" smtClean="0">
                <a:solidFill>
                  <a:schemeClr val="tx1">
                    <a:lumMod val="75000"/>
                    <a:lumOff val="25000"/>
                  </a:schemeClr>
                </a:solidFill>
              </a:rPr>
              <a:t>IT Manager (info)</a:t>
            </a:r>
          </a:p>
          <a:p>
            <a:pPr marL="342900" indent="-342900">
              <a:lnSpc>
                <a:spcPct val="150000"/>
              </a:lnSpc>
              <a:spcBef>
                <a:spcPct val="20000"/>
              </a:spcBef>
              <a:buClr>
                <a:schemeClr val="accent1"/>
              </a:buClr>
              <a:buFont typeface="Arial" pitchFamily="34" charset="0"/>
              <a:buChar char="•"/>
            </a:pPr>
            <a:r>
              <a:rPr lang="en-US" sz="2200" b="1" dirty="0" smtClean="0"/>
              <a:t>Estimated Number of Users in Finland: </a:t>
            </a:r>
            <a:r>
              <a:rPr lang="en-US" sz="2200" dirty="0" smtClean="0"/>
              <a:t>23,000</a:t>
            </a:r>
          </a:p>
          <a:p>
            <a:pPr marL="342900" lvl="0" indent="-342900">
              <a:lnSpc>
                <a:spcPct val="150000"/>
              </a:lnSpc>
              <a:spcBef>
                <a:spcPct val="20000"/>
              </a:spcBef>
              <a:buClr>
                <a:schemeClr val="accent1"/>
              </a:buClr>
              <a:buFont typeface="Arial" pitchFamily="34" charset="0"/>
              <a:buChar char="•"/>
              <a:defRPr/>
            </a:pPr>
            <a:r>
              <a:rPr kumimoji="0" lang="en-US" sz="2200" b="1" i="0" u="none" strike="noStrike" kern="1200" cap="none" spc="0" normalizeH="0" baseline="0" noProof="0" dirty="0" smtClean="0">
                <a:ln>
                  <a:noFill/>
                </a:ln>
                <a:solidFill>
                  <a:schemeClr val="tx1"/>
                </a:solidFill>
                <a:effectLst/>
                <a:uLnTx/>
                <a:uFillTx/>
                <a:latin typeface="+mn-lt"/>
                <a:ea typeface="+mn-ea"/>
                <a:cs typeface="+mn-cs"/>
              </a:rPr>
              <a:t>Expertise:</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lang="en-US" sz="2200" dirty="0" smtClean="0"/>
              <a:t>HR, software development, project management</a:t>
            </a:r>
          </a:p>
          <a:p>
            <a:pPr marL="342900" lvl="0" indent="-342900">
              <a:lnSpc>
                <a:spcPct val="150000"/>
              </a:lnSpc>
              <a:spcBef>
                <a:spcPct val="20000"/>
              </a:spcBef>
              <a:buClr>
                <a:schemeClr val="accent1"/>
              </a:buClr>
              <a:buFont typeface="Arial" pitchFamily="34" charset="0"/>
              <a:buChar char="•"/>
              <a:defRPr/>
            </a:pPr>
            <a:r>
              <a:rPr lang="en-US" sz="2200" b="1" dirty="0" smtClean="0"/>
              <a:t>Computer Skill &amp; Behavior:</a:t>
            </a:r>
            <a:r>
              <a:rPr lang="en-US" sz="2200" dirty="0" smtClean="0"/>
              <a:t> above average, use apps mostly in the office</a:t>
            </a:r>
          </a:p>
          <a:p>
            <a:pPr marL="342900" lvl="0" indent="-342900">
              <a:lnSpc>
                <a:spcPct val="150000"/>
              </a:lnSpc>
              <a:spcBef>
                <a:spcPct val="20000"/>
              </a:spcBef>
              <a:buClr>
                <a:schemeClr val="accent1"/>
              </a:buClr>
              <a:buFont typeface="Arial" pitchFamily="34" charset="0"/>
              <a:buChar char="•"/>
              <a:defRPr/>
            </a:pPr>
            <a:r>
              <a:rPr lang="en-US" sz="2200" b="1" dirty="0" smtClean="0"/>
              <a:t>Apps used for B2B:</a:t>
            </a:r>
            <a:r>
              <a:rPr lang="en-US" sz="2200" dirty="0" smtClean="0"/>
              <a:t> emails, forums, Linkedin, Liidit.fi, Freelancer.com…</a:t>
            </a:r>
          </a:p>
          <a:p>
            <a:pPr marL="342900" lvl="0" indent="-342900">
              <a:lnSpc>
                <a:spcPct val="150000"/>
              </a:lnSpc>
              <a:spcBef>
                <a:spcPct val="20000"/>
              </a:spcBef>
              <a:buClr>
                <a:schemeClr val="accent1"/>
              </a:buClr>
              <a:buFont typeface="Arial" pitchFamily="34" charset="0"/>
              <a:buChar char="•"/>
              <a:defRPr/>
            </a:pPr>
            <a:r>
              <a:rPr lang="en-US" sz="2200" b="1" noProof="0" dirty="0" smtClean="0"/>
              <a:t>Problems</a:t>
            </a:r>
            <a:r>
              <a:rPr kumimoji="0" lang="en-US" sz="2200" b="1" i="0" u="none" strike="noStrike" kern="1200" cap="none" spc="0" normalizeH="0" baseline="0" noProof="0" dirty="0" smtClean="0">
                <a:ln>
                  <a:noFill/>
                </a:ln>
                <a:solidFill>
                  <a:schemeClr val="tx1"/>
                </a:solidFill>
                <a:effectLst/>
                <a:uLnTx/>
                <a:uFillTx/>
                <a:latin typeface="+mn-lt"/>
                <a:ea typeface="+mn-ea"/>
                <a:cs typeface="+mn-cs"/>
              </a:rPr>
              <a:t>:</a:t>
            </a:r>
            <a:r>
              <a:rPr kumimoji="0" lang="en-US" sz="2200" b="0" i="0" u="none" strike="noStrike" kern="1200" cap="none" spc="0" normalizeH="0" noProof="0" dirty="0" smtClean="0">
                <a:ln>
                  <a:noFill/>
                </a:ln>
                <a:solidFill>
                  <a:schemeClr val="tx1"/>
                </a:solidFill>
                <a:effectLst/>
                <a:uLnTx/>
                <a:uFillTx/>
                <a:latin typeface="+mn-lt"/>
                <a:ea typeface="+mn-ea"/>
                <a:cs typeface="+mn-cs"/>
              </a:rPr>
              <a:t>  it is not easy / possible to</a:t>
            </a:r>
          </a:p>
          <a:p>
            <a:pPr marL="800100" lvl="1" indent="-342900">
              <a:lnSpc>
                <a:spcPct val="150000"/>
              </a:lnSpc>
              <a:spcBef>
                <a:spcPct val="20000"/>
              </a:spcBef>
              <a:buClr>
                <a:schemeClr val="accent1"/>
              </a:buClr>
              <a:buFont typeface="Wingdings" pitchFamily="2" charset="2"/>
              <a:buChar char="§"/>
              <a:defRPr/>
            </a:pPr>
            <a:r>
              <a:rPr lang="en-US" sz="2200" b="1" u="sng" dirty="0" smtClean="0"/>
              <a:t>F</a:t>
            </a:r>
            <a:r>
              <a:rPr kumimoji="0" lang="en-US" sz="2200" b="1" i="0" u="sng" strike="noStrike" kern="1200" cap="none" spc="0" normalizeH="0" noProof="0" dirty="0" err="1" smtClean="0">
                <a:ln>
                  <a:noFill/>
                </a:ln>
                <a:solidFill>
                  <a:schemeClr val="tx1"/>
                </a:solidFill>
                <a:effectLst/>
                <a:uLnTx/>
                <a:uFillTx/>
                <a:latin typeface="+mn-lt"/>
                <a:ea typeface="+mn-ea"/>
                <a:cs typeface="+mn-cs"/>
              </a:rPr>
              <a:t>ind</a:t>
            </a:r>
            <a:r>
              <a:rPr kumimoji="0" lang="en-US" sz="2200" b="1" i="0" u="sng" strike="noStrike" kern="1200" cap="none" spc="0" normalizeH="0" noProof="0" dirty="0" smtClean="0">
                <a:ln>
                  <a:noFill/>
                </a:ln>
                <a:solidFill>
                  <a:schemeClr val="tx1"/>
                </a:solidFill>
                <a:effectLst/>
                <a:uLnTx/>
                <a:uFillTx/>
                <a:latin typeface="+mn-lt"/>
                <a:ea typeface="+mn-ea"/>
                <a:cs typeface="+mn-cs"/>
              </a:rPr>
              <a:t> </a:t>
            </a:r>
            <a:r>
              <a:rPr lang="en-US" sz="2200" b="1" u="sng" dirty="0" smtClean="0"/>
              <a:t>reliable</a:t>
            </a:r>
            <a:r>
              <a:rPr lang="en-US" sz="2200" dirty="0" smtClean="0"/>
              <a:t> people &amp; firms to finish the projects</a:t>
            </a:r>
          </a:p>
          <a:p>
            <a:pPr marL="800100" lvl="1" indent="-342900">
              <a:lnSpc>
                <a:spcPct val="150000"/>
              </a:lnSpc>
              <a:spcBef>
                <a:spcPct val="20000"/>
              </a:spcBef>
              <a:buClr>
                <a:schemeClr val="accent1"/>
              </a:buClr>
              <a:buFont typeface="Wingdings" pitchFamily="2" charset="2"/>
              <a:buChar char="§"/>
              <a:defRPr/>
            </a:pPr>
            <a:r>
              <a:rPr lang="en-US" sz="2200" b="1" u="sng" dirty="0" smtClean="0"/>
              <a:t>Limit search </a:t>
            </a:r>
            <a:r>
              <a:rPr lang="en-US" sz="2200" dirty="0" smtClean="0"/>
              <a:t>within a specific city in Finland (in-shore outsourcing)</a:t>
            </a:r>
          </a:p>
          <a:p>
            <a:pPr marL="800100" lvl="1" indent="-342900">
              <a:lnSpc>
                <a:spcPct val="150000"/>
              </a:lnSpc>
              <a:spcBef>
                <a:spcPct val="20000"/>
              </a:spcBef>
              <a:buClr>
                <a:schemeClr val="accent1"/>
              </a:buClr>
              <a:buFont typeface="Wingdings" pitchFamily="2" charset="2"/>
              <a:buChar char="§"/>
              <a:defRPr/>
            </a:pPr>
            <a:r>
              <a:rPr lang="en-US" sz="2200" b="1" u="sng" dirty="0" smtClean="0"/>
              <a:t>Minimize time of finding</a:t>
            </a:r>
            <a:r>
              <a:rPr lang="en-US" sz="2200" b="1" dirty="0" smtClean="0"/>
              <a:t> </a:t>
            </a:r>
            <a:r>
              <a:rPr lang="en-US" sz="2200" dirty="0" smtClean="0"/>
              <a:t>applicants &amp; </a:t>
            </a:r>
            <a:r>
              <a:rPr lang="en-US" sz="2200" b="1" u="sng" dirty="0" smtClean="0"/>
              <a:t>maximize quantity</a:t>
            </a:r>
            <a:r>
              <a:rPr lang="en-US" sz="2200" dirty="0" smtClean="0"/>
              <a:t> of applicants</a:t>
            </a:r>
          </a:p>
          <a:p>
            <a:pPr marL="800100" lvl="1" indent="-342900">
              <a:lnSpc>
                <a:spcPct val="150000"/>
              </a:lnSpc>
              <a:spcBef>
                <a:spcPct val="20000"/>
              </a:spcBef>
              <a:buClr>
                <a:schemeClr val="accent1"/>
              </a:buClr>
              <a:buFont typeface="Wingdings" pitchFamily="2" charset="2"/>
              <a:buChar char="§"/>
              <a:defRPr/>
            </a:pPr>
            <a:r>
              <a:rPr lang="en-US" sz="2200" b="1" u="sng" dirty="0" smtClean="0"/>
              <a:t>Manage all projects online </a:t>
            </a:r>
            <a:r>
              <a:rPr lang="en-US" sz="2200" dirty="0" smtClean="0"/>
              <a:t>without having to open several Excel files or send a bunch of emails everyday</a:t>
            </a:r>
            <a:endParaRPr kumimoji="0" lang="en-US" sz="22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lnSpc>
                <a:spcPct val="200000"/>
              </a:lnSpc>
              <a:spcBef>
                <a:spcPct val="20000"/>
              </a:spcBef>
              <a:buClr>
                <a:schemeClr val="accent1"/>
              </a:buClr>
            </a:pPr>
            <a:endParaRPr lang="en-US" sz="2000" dirty="0" smtClean="0"/>
          </a:p>
          <a:p>
            <a:pPr marL="800100" lvl="1" indent="-342900">
              <a:lnSpc>
                <a:spcPct val="200000"/>
              </a:lnSpc>
              <a:spcBef>
                <a:spcPct val="20000"/>
              </a:spcBef>
              <a:buClr>
                <a:schemeClr val="accent1"/>
              </a:buClr>
              <a:buFont typeface="Wingdings" pitchFamily="2" charset="2"/>
              <a:buChar char="ü"/>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User Profile #2</a:t>
            </a:r>
            <a:endParaRPr lang="fi-FI" dirty="0">
              <a:latin typeface="+mj-lt"/>
              <a:cs typeface="Arial" charset="0"/>
            </a:endParaRPr>
          </a:p>
        </p:txBody>
      </p:sp>
      <p:grpSp>
        <p:nvGrpSpPr>
          <p:cNvPr id="2" name="Group 6"/>
          <p:cNvGrpSpPr/>
          <p:nvPr/>
        </p:nvGrpSpPr>
        <p:grpSpPr>
          <a:xfrm>
            <a:off x="7452320" y="247218"/>
            <a:ext cx="1584176" cy="652349"/>
            <a:chOff x="6768752" y="5733256"/>
            <a:chExt cx="2339752" cy="963488"/>
          </a:xfrm>
        </p:grpSpPr>
        <p:pic>
          <p:nvPicPr>
            <p:cNvPr id="8"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2"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3"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5" name="Content Placeholder 13"/>
          <p:cNvSpPr txBox="1">
            <a:spLocks/>
          </p:cNvSpPr>
          <p:nvPr/>
        </p:nvSpPr>
        <p:spPr>
          <a:xfrm>
            <a:off x="179512" y="864096"/>
            <a:ext cx="8784976" cy="5877272"/>
          </a:xfrm>
          <a:prstGeom prst="rect">
            <a:avLst/>
          </a:prstGeom>
        </p:spPr>
        <p:txBody>
          <a:bodyPr>
            <a:normAutofit/>
          </a:bodyPr>
          <a:lstStyle/>
          <a:p>
            <a:pPr marL="342900" lvl="0" indent="-342900">
              <a:lnSpc>
                <a:spcPct val="200000"/>
              </a:lnSpc>
              <a:spcBef>
                <a:spcPct val="20000"/>
              </a:spcBef>
              <a:buClr>
                <a:schemeClr val="accent1"/>
              </a:buClr>
            </a:pPr>
            <a:r>
              <a:rPr lang="en-US" sz="1600" b="1" dirty="0" smtClean="0"/>
              <a:t>	</a:t>
            </a:r>
            <a:r>
              <a:rPr lang="en-US" sz="2800" b="1" dirty="0" smtClean="0">
                <a:solidFill>
                  <a:schemeClr val="tx1">
                    <a:lumMod val="75000"/>
                    <a:lumOff val="25000"/>
                  </a:schemeClr>
                </a:solidFill>
              </a:rPr>
              <a:t>Students / Freelancers (info)</a:t>
            </a:r>
          </a:p>
          <a:p>
            <a:pPr marL="342900" indent="-342900">
              <a:lnSpc>
                <a:spcPct val="130000"/>
              </a:lnSpc>
              <a:spcBef>
                <a:spcPct val="20000"/>
              </a:spcBef>
              <a:buClr>
                <a:schemeClr val="accent1"/>
              </a:buClr>
              <a:buFont typeface="Arial" pitchFamily="34" charset="0"/>
              <a:buChar char="•"/>
            </a:pPr>
            <a:r>
              <a:rPr lang="en-US" sz="2000" b="1" dirty="0" smtClean="0"/>
              <a:t>Estimated Number of Users in Finland: </a:t>
            </a:r>
            <a:r>
              <a:rPr lang="en-US" sz="2000" dirty="0" smtClean="0"/>
              <a:t>30,000</a:t>
            </a:r>
          </a:p>
          <a:p>
            <a:pPr marL="342900" lvl="0" indent="-342900">
              <a:lnSpc>
                <a:spcPct val="150000"/>
              </a:lnSpc>
              <a:spcBef>
                <a:spcPct val="20000"/>
              </a:spcBef>
              <a:buClr>
                <a:schemeClr val="accent1"/>
              </a:buClr>
              <a:buFont typeface="Arial" pitchFamily="34" charset="0"/>
              <a:buChar char="•"/>
              <a:defRPr/>
            </a:pPr>
            <a:r>
              <a:rPr kumimoji="0" lang="en-US" sz="2000" b="1" i="0" u="none" strike="noStrike" kern="1200" cap="none" spc="0" normalizeH="0" baseline="0" noProof="0" dirty="0" smtClean="0">
                <a:ln>
                  <a:noFill/>
                </a:ln>
                <a:solidFill>
                  <a:schemeClr val="tx1"/>
                </a:solidFill>
                <a:effectLst/>
                <a:uLnTx/>
                <a:uFillTx/>
                <a:latin typeface="+mn-lt"/>
                <a:ea typeface="+mn-ea"/>
                <a:cs typeface="+mn-cs"/>
              </a:rPr>
              <a:t>Expertise:</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lang="en-US" sz="2000" dirty="0" smtClean="0"/>
              <a:t>Software designing &amp; programming</a:t>
            </a:r>
          </a:p>
          <a:p>
            <a:pPr marL="342900" lvl="0" indent="-342900">
              <a:lnSpc>
                <a:spcPct val="150000"/>
              </a:lnSpc>
              <a:spcBef>
                <a:spcPct val="20000"/>
              </a:spcBef>
              <a:buClr>
                <a:schemeClr val="accent1"/>
              </a:buClr>
              <a:buFont typeface="Arial" pitchFamily="34" charset="0"/>
              <a:buChar char="•"/>
              <a:defRPr/>
            </a:pPr>
            <a:r>
              <a:rPr lang="en-US" sz="2000" b="1" dirty="0" smtClean="0"/>
              <a:t>Computer Skill &amp; Behavior:</a:t>
            </a:r>
            <a:r>
              <a:rPr lang="en-US" sz="2000" dirty="0" smtClean="0"/>
              <a:t> high, use apps almost anywhere possible.</a:t>
            </a:r>
          </a:p>
          <a:p>
            <a:pPr marL="342900" lvl="0" indent="-342900">
              <a:lnSpc>
                <a:spcPct val="150000"/>
              </a:lnSpc>
              <a:spcBef>
                <a:spcPct val="20000"/>
              </a:spcBef>
              <a:buClr>
                <a:schemeClr val="accent1"/>
              </a:buClr>
              <a:buFont typeface="Arial" pitchFamily="34" charset="0"/>
              <a:buChar char="•"/>
              <a:defRPr/>
            </a:pPr>
            <a:r>
              <a:rPr lang="en-US" sz="2000" b="1" dirty="0" smtClean="0"/>
              <a:t>Apps used for B2B:</a:t>
            </a:r>
            <a:r>
              <a:rPr lang="en-US" sz="2000" dirty="0" smtClean="0"/>
              <a:t> emails, Twitter, Linkedin, Liidit.fi, Freelancer.com…</a:t>
            </a:r>
          </a:p>
          <a:p>
            <a:pPr marL="342900" lvl="0" indent="-342900">
              <a:lnSpc>
                <a:spcPct val="150000"/>
              </a:lnSpc>
              <a:spcBef>
                <a:spcPct val="20000"/>
              </a:spcBef>
              <a:buClr>
                <a:schemeClr val="accent1"/>
              </a:buClr>
              <a:buFont typeface="Arial" pitchFamily="34" charset="0"/>
              <a:buChar char="•"/>
              <a:defRPr/>
            </a:pPr>
            <a:r>
              <a:rPr lang="en-US" sz="2000" b="1" noProof="0" dirty="0" smtClean="0"/>
              <a:t>Problems</a:t>
            </a:r>
            <a:r>
              <a:rPr kumimoji="0" lang="en-US" sz="2000" b="1" i="0" u="none" strike="noStrike" kern="1200" cap="none" spc="0" normalizeH="0" baseline="0" noProof="0" dirty="0" smtClean="0">
                <a:ln>
                  <a:noFill/>
                </a:ln>
                <a:solidFill>
                  <a:schemeClr val="tx1"/>
                </a:solidFill>
                <a:effectLst/>
                <a:uLnTx/>
                <a:uFillTx/>
                <a:latin typeface="+mn-lt"/>
                <a:ea typeface="+mn-ea"/>
                <a:cs typeface="+mn-cs"/>
              </a:rPr>
              <a:t>:</a:t>
            </a:r>
            <a:r>
              <a:rPr kumimoji="0" lang="en-US" sz="2000" b="0" i="0" u="none" strike="noStrike" kern="1200" cap="none" spc="0" normalizeH="0" noProof="0" dirty="0" smtClean="0">
                <a:ln>
                  <a:noFill/>
                </a:ln>
                <a:solidFill>
                  <a:schemeClr val="tx1"/>
                </a:solidFill>
                <a:effectLst/>
                <a:uLnTx/>
                <a:uFillTx/>
                <a:latin typeface="+mn-lt"/>
                <a:ea typeface="+mn-ea"/>
                <a:cs typeface="+mn-cs"/>
              </a:rPr>
              <a:t>  it is not easy to</a:t>
            </a:r>
          </a:p>
          <a:p>
            <a:pPr marL="800100" lvl="1" indent="-342900">
              <a:lnSpc>
                <a:spcPct val="120000"/>
              </a:lnSpc>
              <a:spcBef>
                <a:spcPct val="20000"/>
              </a:spcBef>
              <a:buClr>
                <a:schemeClr val="accent1"/>
              </a:buClr>
              <a:buFont typeface="Wingdings" pitchFamily="2" charset="2"/>
              <a:buChar char="§"/>
              <a:defRPr/>
            </a:pPr>
            <a:r>
              <a:rPr lang="en-US" sz="2000" dirty="0" smtClean="0"/>
              <a:t>Establish initial </a:t>
            </a:r>
            <a:r>
              <a:rPr lang="en-US" sz="2000" b="1" u="sng" dirty="0" smtClean="0"/>
              <a:t>trust</a:t>
            </a:r>
            <a:r>
              <a:rPr lang="en-US" sz="2000" dirty="0" smtClean="0"/>
              <a:t> to project owners without having to meet offline.</a:t>
            </a:r>
          </a:p>
          <a:p>
            <a:pPr marL="800100" lvl="1" indent="-342900">
              <a:lnSpc>
                <a:spcPct val="120000"/>
              </a:lnSpc>
              <a:spcBef>
                <a:spcPct val="20000"/>
              </a:spcBef>
              <a:buClr>
                <a:schemeClr val="accent1"/>
              </a:buClr>
              <a:buFont typeface="Wingdings" pitchFamily="2" charset="2"/>
              <a:buChar char="§"/>
              <a:defRPr/>
            </a:pPr>
            <a:r>
              <a:rPr lang="en-US" sz="2000" b="1" u="sng" dirty="0" smtClean="0"/>
              <a:t>Cope with the risk </a:t>
            </a:r>
            <a:r>
              <a:rPr lang="en-US" sz="2000" dirty="0" smtClean="0"/>
              <a:t>that project owners make sudden changes in the requirements or refuse payment due to the quality of delivery.</a:t>
            </a:r>
          </a:p>
          <a:p>
            <a:pPr marL="800100" lvl="1" indent="-342900">
              <a:lnSpc>
                <a:spcPct val="120000"/>
              </a:lnSpc>
              <a:spcBef>
                <a:spcPct val="20000"/>
              </a:spcBef>
              <a:buClr>
                <a:schemeClr val="accent1"/>
              </a:buClr>
              <a:buFont typeface="Wingdings" pitchFamily="2" charset="2"/>
              <a:buChar char="§"/>
              <a:defRPr/>
            </a:pPr>
            <a:r>
              <a:rPr lang="en-US" sz="2000" b="1" u="sng" dirty="0" smtClean="0"/>
              <a:t>Showcase</a:t>
            </a:r>
            <a:r>
              <a:rPr lang="en-US" sz="2000" b="1" dirty="0" smtClean="0"/>
              <a:t> </a:t>
            </a:r>
            <a:r>
              <a:rPr lang="en-US" sz="2000" dirty="0" smtClean="0"/>
              <a:t>the actual scale of finished projects (how challenging those projects were, how famous the clients are…) besides the price of project.</a:t>
            </a: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lnSpc>
                <a:spcPct val="200000"/>
              </a:lnSpc>
              <a:spcBef>
                <a:spcPct val="20000"/>
              </a:spcBef>
              <a:buClr>
                <a:schemeClr val="accent1"/>
              </a:buClr>
            </a:pPr>
            <a:endParaRPr lang="en-US" sz="2000" dirty="0" smtClean="0"/>
          </a:p>
          <a:p>
            <a:pPr marL="800100" lvl="1" indent="-342900">
              <a:lnSpc>
                <a:spcPct val="200000"/>
              </a:lnSpc>
              <a:spcBef>
                <a:spcPct val="20000"/>
              </a:spcBef>
              <a:buClr>
                <a:schemeClr val="accent1"/>
              </a:buClr>
              <a:buFont typeface="Wingdings" pitchFamily="2" charset="2"/>
              <a:buChar char="ü"/>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User Profile #3</a:t>
            </a:r>
            <a:endParaRPr lang="fi-FI" dirty="0">
              <a:latin typeface="+mj-lt"/>
              <a:cs typeface="Arial" charset="0"/>
            </a:endParaRPr>
          </a:p>
        </p:txBody>
      </p:sp>
      <p:grpSp>
        <p:nvGrpSpPr>
          <p:cNvPr id="2" name="Group 6"/>
          <p:cNvGrpSpPr/>
          <p:nvPr/>
        </p:nvGrpSpPr>
        <p:grpSpPr>
          <a:xfrm>
            <a:off x="7452320" y="247218"/>
            <a:ext cx="1584176" cy="652349"/>
            <a:chOff x="6768752" y="5733256"/>
            <a:chExt cx="2339752" cy="963488"/>
          </a:xfrm>
        </p:grpSpPr>
        <p:pic>
          <p:nvPicPr>
            <p:cNvPr id="8"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2"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3"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5" name="Content Placeholder 13"/>
          <p:cNvSpPr txBox="1">
            <a:spLocks/>
          </p:cNvSpPr>
          <p:nvPr/>
        </p:nvSpPr>
        <p:spPr>
          <a:xfrm>
            <a:off x="179512" y="980728"/>
            <a:ext cx="8784976" cy="5789712"/>
          </a:xfrm>
          <a:prstGeom prst="rect">
            <a:avLst/>
          </a:prstGeom>
        </p:spPr>
        <p:txBody>
          <a:bodyPr>
            <a:normAutofit fontScale="92500" lnSpcReduction="20000"/>
          </a:bodyPr>
          <a:lstStyle/>
          <a:p>
            <a:pPr marL="342900" lvl="0" indent="-342900">
              <a:lnSpc>
                <a:spcPct val="200000"/>
              </a:lnSpc>
              <a:spcBef>
                <a:spcPct val="20000"/>
              </a:spcBef>
              <a:buClr>
                <a:schemeClr val="accent1"/>
              </a:buClr>
            </a:pPr>
            <a:r>
              <a:rPr lang="en-US" sz="1600" b="1" dirty="0" smtClean="0"/>
              <a:t>	</a:t>
            </a:r>
            <a:r>
              <a:rPr lang="en-US" sz="2800" b="1" dirty="0" smtClean="0">
                <a:solidFill>
                  <a:schemeClr val="tx1">
                    <a:lumMod val="75000"/>
                    <a:lumOff val="25000"/>
                  </a:schemeClr>
                </a:solidFill>
              </a:rPr>
              <a:t>Managers of Software / Web App Dev Firms (info)</a:t>
            </a:r>
          </a:p>
          <a:p>
            <a:pPr marL="342900" indent="-342900">
              <a:lnSpc>
                <a:spcPct val="170000"/>
              </a:lnSpc>
              <a:spcBef>
                <a:spcPct val="20000"/>
              </a:spcBef>
              <a:buClr>
                <a:schemeClr val="accent1"/>
              </a:buClr>
              <a:buFont typeface="Arial" pitchFamily="34" charset="0"/>
              <a:buChar char="•"/>
            </a:pPr>
            <a:r>
              <a:rPr lang="en-US" sz="2200" b="1" dirty="0" smtClean="0"/>
              <a:t>Estimated Number of Users in Finland: </a:t>
            </a:r>
            <a:r>
              <a:rPr lang="en-US" sz="2200" dirty="0" smtClean="0"/>
              <a:t>400</a:t>
            </a:r>
          </a:p>
          <a:p>
            <a:pPr marL="342900" lvl="0" indent="-342900">
              <a:lnSpc>
                <a:spcPct val="170000"/>
              </a:lnSpc>
              <a:spcBef>
                <a:spcPct val="20000"/>
              </a:spcBef>
              <a:buClr>
                <a:schemeClr val="accent1"/>
              </a:buClr>
              <a:buFont typeface="Arial" pitchFamily="34" charset="0"/>
              <a:buChar char="•"/>
              <a:defRPr/>
            </a:pPr>
            <a:r>
              <a:rPr kumimoji="0" lang="en-US" sz="2200" b="1" i="0" u="none" strike="noStrike" kern="1200" cap="none" spc="0" normalizeH="0" baseline="0" noProof="0" dirty="0" smtClean="0">
                <a:ln>
                  <a:noFill/>
                </a:ln>
                <a:solidFill>
                  <a:schemeClr val="tx1"/>
                </a:solidFill>
                <a:effectLst/>
                <a:uLnTx/>
                <a:uFillTx/>
                <a:latin typeface="+mn-lt"/>
                <a:ea typeface="+mn-ea"/>
                <a:cs typeface="+mn-cs"/>
              </a:rPr>
              <a:t>Expertise:</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lang="en-US" sz="2200" dirty="0" smtClean="0"/>
              <a:t>varied</a:t>
            </a:r>
          </a:p>
          <a:p>
            <a:pPr marL="342900" lvl="0" indent="-342900">
              <a:lnSpc>
                <a:spcPct val="170000"/>
              </a:lnSpc>
              <a:spcBef>
                <a:spcPct val="20000"/>
              </a:spcBef>
              <a:buClr>
                <a:schemeClr val="accent1"/>
              </a:buClr>
              <a:buFont typeface="Arial" pitchFamily="34" charset="0"/>
              <a:buChar char="•"/>
              <a:defRPr/>
            </a:pPr>
            <a:r>
              <a:rPr lang="en-US" sz="2200" b="1" dirty="0" smtClean="0"/>
              <a:t>Computer Skill &amp; Behavior:</a:t>
            </a:r>
            <a:r>
              <a:rPr lang="en-US" sz="2200" dirty="0" smtClean="0"/>
              <a:t> above average - high, use apps in various places</a:t>
            </a:r>
          </a:p>
          <a:p>
            <a:pPr marL="342900" lvl="0" indent="-342900">
              <a:lnSpc>
                <a:spcPct val="170000"/>
              </a:lnSpc>
              <a:spcBef>
                <a:spcPct val="20000"/>
              </a:spcBef>
              <a:buClr>
                <a:schemeClr val="accent1"/>
              </a:buClr>
              <a:buFont typeface="Arial" pitchFamily="34" charset="0"/>
              <a:buChar char="•"/>
              <a:defRPr/>
            </a:pPr>
            <a:r>
              <a:rPr lang="en-US" sz="2200" b="1" dirty="0" smtClean="0"/>
              <a:t>Apps used for B2B:</a:t>
            </a:r>
            <a:r>
              <a:rPr lang="en-US" sz="2200" dirty="0" smtClean="0"/>
              <a:t> different sets of application, whatever works best</a:t>
            </a:r>
          </a:p>
          <a:p>
            <a:pPr marL="342900" lvl="0" indent="-342900">
              <a:lnSpc>
                <a:spcPct val="170000"/>
              </a:lnSpc>
              <a:spcBef>
                <a:spcPct val="20000"/>
              </a:spcBef>
              <a:buClr>
                <a:schemeClr val="accent1"/>
              </a:buClr>
              <a:buFont typeface="Arial" pitchFamily="34" charset="0"/>
              <a:buChar char="•"/>
              <a:defRPr/>
            </a:pPr>
            <a:r>
              <a:rPr lang="en-US" sz="2200" b="1" noProof="0" dirty="0" smtClean="0"/>
              <a:t>Problems</a:t>
            </a:r>
            <a:r>
              <a:rPr kumimoji="0" lang="en-US" sz="2200" b="1" i="0" u="none" strike="noStrike" kern="1200" cap="none" spc="0" normalizeH="0" baseline="0" noProof="0" dirty="0" smtClean="0">
                <a:ln>
                  <a:noFill/>
                </a:ln>
                <a:solidFill>
                  <a:schemeClr val="tx1"/>
                </a:solidFill>
                <a:effectLst/>
                <a:uLnTx/>
                <a:uFillTx/>
                <a:latin typeface="+mn-lt"/>
                <a:ea typeface="+mn-ea"/>
                <a:cs typeface="+mn-cs"/>
              </a:rPr>
              <a:t>:</a:t>
            </a:r>
            <a:r>
              <a:rPr kumimoji="0" lang="en-US" sz="2200" b="0" i="0" u="none" strike="noStrike" kern="1200" cap="none" spc="0" normalizeH="0" noProof="0" dirty="0" smtClean="0">
                <a:ln>
                  <a:noFill/>
                </a:ln>
                <a:solidFill>
                  <a:schemeClr val="tx1"/>
                </a:solidFill>
                <a:effectLst/>
                <a:uLnTx/>
                <a:uFillTx/>
                <a:latin typeface="+mn-lt"/>
                <a:ea typeface="+mn-ea"/>
                <a:cs typeface="+mn-cs"/>
              </a:rPr>
              <a:t>  it is not easy to:</a:t>
            </a:r>
          </a:p>
          <a:p>
            <a:pPr marL="800100" lvl="1" indent="-342900">
              <a:lnSpc>
                <a:spcPct val="150000"/>
              </a:lnSpc>
              <a:spcBef>
                <a:spcPct val="20000"/>
              </a:spcBef>
              <a:buClr>
                <a:schemeClr val="accent1"/>
              </a:buClr>
              <a:buFont typeface="Wingdings" pitchFamily="2" charset="2"/>
              <a:buChar char="§"/>
              <a:defRPr/>
            </a:pPr>
            <a:r>
              <a:rPr lang="en-US" sz="2200" dirty="0" smtClean="0"/>
              <a:t>Establish initial </a:t>
            </a:r>
            <a:r>
              <a:rPr lang="en-US" sz="2200" b="1" u="sng" dirty="0" smtClean="0"/>
              <a:t>trust</a:t>
            </a:r>
            <a:r>
              <a:rPr lang="en-US" sz="2200" dirty="0" smtClean="0"/>
              <a:t> to project owners without having to meet offline</a:t>
            </a:r>
          </a:p>
          <a:p>
            <a:pPr marL="800100" lvl="1" indent="-342900">
              <a:lnSpc>
                <a:spcPct val="150000"/>
              </a:lnSpc>
              <a:spcBef>
                <a:spcPct val="20000"/>
              </a:spcBef>
              <a:buClr>
                <a:schemeClr val="accent1"/>
              </a:buClr>
              <a:buFont typeface="Wingdings" pitchFamily="2" charset="2"/>
              <a:buChar char="§"/>
              <a:defRPr/>
            </a:pPr>
            <a:r>
              <a:rPr lang="en-US" sz="2200" b="1" u="sng" dirty="0" smtClean="0"/>
              <a:t>Cope with the risk </a:t>
            </a:r>
            <a:r>
              <a:rPr lang="en-US" sz="2200" dirty="0" smtClean="0"/>
              <a:t>that project owners make sudden changes in the requirements or refuse payment due to the quality of delivery</a:t>
            </a:r>
          </a:p>
          <a:p>
            <a:pPr marL="800100" lvl="1" indent="-342900">
              <a:lnSpc>
                <a:spcPct val="150000"/>
              </a:lnSpc>
              <a:spcBef>
                <a:spcPct val="20000"/>
              </a:spcBef>
              <a:buClr>
                <a:schemeClr val="accent1"/>
              </a:buClr>
              <a:buFont typeface="Wingdings" pitchFamily="2" charset="2"/>
              <a:buChar char="§"/>
              <a:defRPr/>
            </a:pPr>
            <a:r>
              <a:rPr lang="en-US" sz="2200" b="1" u="sng" dirty="0" smtClean="0"/>
              <a:t>Showcase</a:t>
            </a:r>
            <a:r>
              <a:rPr lang="en-US" sz="2200" b="1" dirty="0" smtClean="0"/>
              <a:t> </a:t>
            </a:r>
            <a:r>
              <a:rPr lang="en-US" sz="2200" dirty="0" smtClean="0"/>
              <a:t>the actual scale of finished projects (how challenging those projects were, how famous the clients are…) besides the price of project.</a:t>
            </a:r>
          </a:p>
          <a:p>
            <a:pPr lvl="0"/>
            <a:endParaRPr lang="en-US" sz="2200" dirty="0" smtClean="0"/>
          </a:p>
          <a:p>
            <a:pPr marL="342900" lvl="0" indent="-342900">
              <a:lnSpc>
                <a:spcPct val="150000"/>
              </a:lnSpc>
              <a:spcBef>
                <a:spcPct val="20000"/>
              </a:spcBef>
              <a:buClr>
                <a:schemeClr val="accent1"/>
              </a:buClr>
              <a:buFont typeface="Arial" pitchFamily="34" charset="0"/>
              <a:buChar char="•"/>
              <a:defRPr/>
            </a:pPr>
            <a:endParaRPr kumimoji="0" lang="en-US" sz="22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lnSpc>
                <a:spcPct val="200000"/>
              </a:lnSpc>
              <a:spcBef>
                <a:spcPct val="20000"/>
              </a:spcBef>
              <a:buClr>
                <a:schemeClr val="accent1"/>
              </a:buClr>
            </a:pPr>
            <a:endParaRPr lang="en-US" sz="2000" dirty="0" smtClean="0"/>
          </a:p>
          <a:p>
            <a:pPr marL="800100" lvl="1" indent="-342900">
              <a:lnSpc>
                <a:spcPct val="200000"/>
              </a:lnSpc>
              <a:spcBef>
                <a:spcPct val="20000"/>
              </a:spcBef>
              <a:buClr>
                <a:schemeClr val="accent1"/>
              </a:buClr>
              <a:buFont typeface="Wingdings" pitchFamily="2" charset="2"/>
              <a:buChar char="ü"/>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Core Features</a:t>
            </a:r>
            <a:endParaRPr lang="fi-FI" dirty="0">
              <a:latin typeface="+mj-lt"/>
              <a:cs typeface="Arial" charset="0"/>
            </a:endParaRPr>
          </a:p>
        </p:txBody>
      </p:sp>
      <p:grpSp>
        <p:nvGrpSpPr>
          <p:cNvPr id="2" name="Group 8"/>
          <p:cNvGrpSpPr/>
          <p:nvPr/>
        </p:nvGrpSpPr>
        <p:grpSpPr>
          <a:xfrm>
            <a:off x="7452320" y="247218"/>
            <a:ext cx="1584176" cy="652349"/>
            <a:chOff x="6768752" y="5733256"/>
            <a:chExt cx="2339752" cy="963488"/>
          </a:xfrm>
        </p:grpSpPr>
        <p:pic>
          <p:nvPicPr>
            <p:cNvPr id="10" name="Picture 4" descr="http://images1.cpcache.com/product/wino-wine-white+wine/80882211v8_225x225_Front.jpg"/>
            <p:cNvPicPr>
              <a:picLocks noChangeAspect="1" noChangeArrowheads="1"/>
            </p:cNvPicPr>
            <p:nvPr/>
          </p:nvPicPr>
          <p:blipFill>
            <a:blip r:embed="rId3" cstate="print">
              <a:duotone>
                <a:schemeClr val="accent5">
                  <a:shade val="45000"/>
                  <a:satMod val="135000"/>
                </a:schemeClr>
                <a:prstClr val="white"/>
              </a:duotone>
              <a:lum contrast="30000"/>
            </a:blip>
            <a:srcRect/>
            <a:stretch>
              <a:fillRect/>
            </a:stretch>
          </p:blipFill>
          <p:spPr bwMode="auto">
            <a:xfrm>
              <a:off x="8172400" y="5733256"/>
              <a:ext cx="936104" cy="936104"/>
            </a:xfrm>
            <a:prstGeom prst="rect">
              <a:avLst/>
            </a:prstGeom>
            <a:ln>
              <a:noFill/>
            </a:ln>
            <a:effectLst>
              <a:softEdge rad="127000"/>
            </a:effectLst>
          </p:spPr>
        </p:pic>
        <p:grpSp>
          <p:nvGrpSpPr>
            <p:cNvPr id="3" name="Group 8"/>
            <p:cNvGrpSpPr/>
            <p:nvPr/>
          </p:nvGrpSpPr>
          <p:grpSpPr>
            <a:xfrm>
              <a:off x="6768752" y="5855559"/>
              <a:ext cx="1619672" cy="841185"/>
              <a:chOff x="7524328" y="5756167"/>
              <a:chExt cx="1619672" cy="841185"/>
            </a:xfrm>
          </p:grpSpPr>
          <p:pic>
            <p:nvPicPr>
              <p:cNvPr id="14" name="Picture 2" descr="http://tane.li/files/runi-rescaled-for-blog.jpg"/>
              <p:cNvPicPr>
                <a:picLocks noChangeAspect="1" noChangeArrowheads="1"/>
              </p:cNvPicPr>
              <p:nvPr/>
            </p:nvPicPr>
            <p:blipFill>
              <a:blip r:embed="rId4" cstate="print"/>
              <a:srcRect/>
              <a:stretch>
                <a:fillRect/>
              </a:stretch>
            </p:blipFill>
            <p:spPr bwMode="auto">
              <a:xfrm>
                <a:off x="7703840" y="5756167"/>
                <a:ext cx="1440160" cy="697169"/>
              </a:xfrm>
              <a:prstGeom prst="rect">
                <a:avLst/>
              </a:prstGeom>
              <a:noFill/>
            </p:spPr>
          </p:pic>
          <p:sp>
            <p:nvSpPr>
              <p:cNvPr id="15" name="Text Box 7"/>
              <p:cNvSpPr txBox="1">
                <a:spLocks noChangeArrowheads="1"/>
              </p:cNvSpPr>
              <p:nvPr/>
            </p:nvSpPr>
            <p:spPr bwMode="auto">
              <a:xfrm>
                <a:off x="7524328" y="6048672"/>
                <a:ext cx="1080120" cy="548680"/>
              </a:xfrm>
              <a:prstGeom prst="rect">
                <a:avLst/>
              </a:prstGeom>
              <a:solidFill>
                <a:schemeClr val="bg1"/>
              </a:solidFill>
              <a:ln w="9525">
                <a:noFill/>
                <a:miter lim="800000"/>
                <a:headEnd/>
                <a:tailEnd/>
              </a:ln>
            </p:spPr>
            <p:txBody>
              <a:bodyPr lIns="0" tIns="0" rIns="0" bIns="0"/>
              <a:lstStyle/>
              <a:p>
                <a:pPr algn="r"/>
                <a:r>
                  <a:rPr lang="en-US" sz="1700" b="1" spc="180" dirty="0" smtClean="0">
                    <a:solidFill>
                      <a:schemeClr val="tx1">
                        <a:lumMod val="50000"/>
                        <a:lumOff val="50000"/>
                      </a:schemeClr>
                    </a:solidFill>
                    <a:latin typeface="Calibri" pitchFamily="-107" charset="0"/>
                  </a:rPr>
                  <a:t>Party</a:t>
                </a:r>
                <a:endParaRPr lang="fi-FI" sz="1700" b="1" spc="180" dirty="0">
                  <a:solidFill>
                    <a:schemeClr val="tx1">
                      <a:lumMod val="50000"/>
                      <a:lumOff val="50000"/>
                    </a:schemeClr>
                  </a:solidFill>
                  <a:cs typeface="Arial" charset="0"/>
                </a:endParaRPr>
              </a:p>
            </p:txBody>
          </p:sp>
        </p:grpSp>
      </p:grpSp>
      <p:sp>
        <p:nvSpPr>
          <p:cNvPr id="16" name="Content Placeholder 13"/>
          <p:cNvSpPr txBox="1">
            <a:spLocks/>
          </p:cNvSpPr>
          <p:nvPr/>
        </p:nvSpPr>
        <p:spPr>
          <a:xfrm>
            <a:off x="179512" y="1268760"/>
            <a:ext cx="8784976" cy="5457056"/>
          </a:xfrm>
          <a:prstGeom prst="rect">
            <a:avLst/>
          </a:prstGeom>
        </p:spPr>
        <p:txBody>
          <a:bodyPr>
            <a:normAutofit/>
          </a:bodyPr>
          <a:lstStyle/>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7" name="Content Placeholder 13"/>
          <p:cNvSpPr txBox="1">
            <a:spLocks/>
          </p:cNvSpPr>
          <p:nvPr/>
        </p:nvSpPr>
        <p:spPr>
          <a:xfrm>
            <a:off x="331912" y="1421160"/>
            <a:ext cx="8784976" cy="5457056"/>
          </a:xfrm>
          <a:prstGeom prst="rect">
            <a:avLst/>
          </a:prstGeom>
        </p:spPr>
        <p:txBody>
          <a:bodyPr>
            <a:normAutofit/>
          </a:bodyPr>
          <a:lstStyle/>
          <a:p>
            <a:pPr>
              <a:lnSpc>
                <a:spcPct val="200000"/>
              </a:lnSpc>
              <a:spcBef>
                <a:spcPct val="20000"/>
              </a:spcBef>
              <a:buClr>
                <a:schemeClr val="accent1"/>
              </a:buClr>
            </a:pPr>
            <a:r>
              <a:rPr lang="en-US" sz="2000" dirty="0" smtClean="0"/>
              <a:t>Our goal: an </a:t>
            </a:r>
            <a:r>
              <a:rPr lang="en-US" sz="2000" dirty="0" smtClean="0"/>
              <a:t>application </a:t>
            </a:r>
            <a:r>
              <a:rPr lang="en-US" sz="2000" dirty="0" smtClean="0"/>
              <a:t>that can provide </a:t>
            </a:r>
            <a:r>
              <a:rPr lang="en-US" sz="2000" dirty="0" smtClean="0"/>
              <a:t>a seamless </a:t>
            </a:r>
            <a:r>
              <a:rPr lang="en-US" sz="2000" dirty="0" smtClean="0"/>
              <a:t>B2B </a:t>
            </a:r>
            <a:r>
              <a:rPr lang="en-US" sz="2000" dirty="0" smtClean="0"/>
              <a:t>experience by leveraging social activities</a:t>
            </a:r>
            <a:endParaRPr lang="en-US" sz="2000" dirty="0" smtClean="0"/>
          </a:p>
          <a:p>
            <a:pPr marL="342900" indent="-342900">
              <a:lnSpc>
                <a:spcPct val="200000"/>
              </a:lnSpc>
              <a:spcBef>
                <a:spcPct val="20000"/>
              </a:spcBef>
              <a:buClr>
                <a:schemeClr val="accent1"/>
              </a:buClr>
              <a:buFont typeface="Arial" pitchFamily="34" charset="0"/>
              <a:buChar char="•"/>
            </a:pPr>
            <a:r>
              <a:rPr lang="en-US" sz="2000" dirty="0" smtClean="0"/>
              <a:t>1st </a:t>
            </a:r>
            <a:r>
              <a:rPr lang="en-US" sz="2000" dirty="0" smtClean="0"/>
              <a:t>feature: posting testimonial to a user profile.</a:t>
            </a:r>
          </a:p>
          <a:p>
            <a:pPr marL="342900" indent="-342900">
              <a:lnSpc>
                <a:spcPct val="200000"/>
              </a:lnSpc>
              <a:spcBef>
                <a:spcPct val="20000"/>
              </a:spcBef>
              <a:buClr>
                <a:schemeClr val="accent1"/>
              </a:buClr>
              <a:buFont typeface="Arial" pitchFamily="34" charset="0"/>
              <a:buChar char="•"/>
            </a:pPr>
            <a:r>
              <a:rPr lang="en-US" sz="2000" dirty="0" smtClean="0"/>
              <a:t>2nd feature: simple project posting - bidding system.</a:t>
            </a:r>
          </a:p>
          <a:p>
            <a:pPr marL="342900" indent="-342900">
              <a:lnSpc>
                <a:spcPct val="200000"/>
              </a:lnSpc>
              <a:spcBef>
                <a:spcPct val="20000"/>
              </a:spcBef>
              <a:buClr>
                <a:schemeClr val="accent1"/>
              </a:buClr>
              <a:buFont typeface="Arial" pitchFamily="34" charset="0"/>
              <a:buChar char="•"/>
            </a:pPr>
            <a:r>
              <a:rPr lang="en-US" sz="2000" dirty="0" smtClean="0"/>
              <a:t>3rd feature: posting testimonials to a user’s projects.</a:t>
            </a:r>
          </a:p>
          <a:p>
            <a:pPr marL="800100" lvl="1" indent="-342900">
              <a:lnSpc>
                <a:spcPct val="200000"/>
              </a:lnSpc>
              <a:spcBef>
                <a:spcPct val="20000"/>
              </a:spcBef>
              <a:buClr>
                <a:schemeClr val="accent1"/>
              </a:buClr>
              <a:buFont typeface="Arial" pitchFamily="34" charset="0"/>
              <a:buChar char="•"/>
            </a:pPr>
            <a:endParaRPr lang="en-US" sz="2000" dirty="0" smtClean="0"/>
          </a:p>
          <a:p>
            <a:pPr marL="342900" indent="-342900">
              <a:lnSpc>
                <a:spcPct val="200000"/>
              </a:lnSpc>
              <a:spcBef>
                <a:spcPct val="20000"/>
              </a:spcBef>
              <a:buClr>
                <a:schemeClr val="accent1"/>
              </a:buClr>
              <a:buFont typeface="Arial" pitchFamily="34" charset="0"/>
              <a:buChar char="•"/>
            </a:pPr>
            <a:endParaRPr lang="en-US" sz="2000" dirty="0" smtClean="0"/>
          </a:p>
          <a:p>
            <a:pPr marL="342900" indent="-342900">
              <a:lnSpc>
                <a:spcPct val="200000"/>
              </a:lnSpc>
              <a:spcBef>
                <a:spcPct val="20000"/>
              </a:spcBef>
              <a:buClr>
                <a:schemeClr val="accent1"/>
              </a:buClr>
              <a:buFont typeface="Arial" pitchFamily="34" charset="0"/>
              <a:buChar char="•"/>
            </a:pPr>
            <a:endParaRPr lang="en-US" sz="2000" dirty="0" smtClean="0"/>
          </a:p>
          <a:p>
            <a:pPr marL="800100" lvl="1" indent="-342900">
              <a:spcBef>
                <a:spcPct val="20000"/>
              </a:spcBef>
              <a:buClr>
                <a:schemeClr val="accent1"/>
              </a:buClr>
              <a:buFont typeface="Wingdings" pitchFamily="2" charset="2"/>
              <a:buChar char=""/>
            </a:pPr>
            <a:endParaRPr lang="en-US" sz="2000" dirty="0" smtClean="0"/>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200000"/>
              </a:lnSpc>
              <a:spcBef>
                <a:spcPct val="20000"/>
              </a:spcBef>
              <a:spcAft>
                <a:spcPts val="0"/>
              </a:spcAft>
              <a:buClr>
                <a:schemeClr val="accent1"/>
              </a:buClr>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2964</TotalTime>
  <Words>1276</Words>
  <Application>Microsoft Office PowerPoint</Application>
  <PresentationFormat>On-screen Show (4:3)</PresentationFormat>
  <Paragraphs>310</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Office-teema</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Tarjous </dc:title>
  <cp:lastModifiedBy>Odin</cp:lastModifiedBy>
  <cp:revision>201</cp:revision>
  <dcterms:created xsi:type="dcterms:W3CDTF">2010-09-08T17:06:55Z</dcterms:created>
  <dcterms:modified xsi:type="dcterms:W3CDTF">2010-09-23T12:11:20Z</dcterms:modified>
</cp:coreProperties>
</file>