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745288" cy="9882188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92298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796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9645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07702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4574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017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94432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42587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77509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46799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9416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FA81C-5BBD-4D89-ACB7-1200AC643B79}" type="datetimeFigureOut">
              <a:rPr lang="fi-FI" smtClean="0"/>
              <a:t>5.10.2010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B05F2-1333-4003-A654-B07BDAB4FAB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2420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/>
          <a:lstStyle/>
          <a:p>
            <a:r>
              <a:rPr lang="fi-FI" dirty="0" smtClean="0">
                <a:latin typeface="Berlin Sans FB" pitchFamily="34" charset="0"/>
              </a:rPr>
              <a:t>MENTOROINTIPILOTTI</a:t>
            </a:r>
            <a:endParaRPr lang="fi-FI" dirty="0">
              <a:latin typeface="Berlin Sans FB" pitchFamily="34" charset="0"/>
            </a:endParaRPr>
          </a:p>
        </p:txBody>
      </p:sp>
      <p:sp>
        <p:nvSpPr>
          <p:cNvPr id="4" name="Alaotsikko 3"/>
          <p:cNvSpPr>
            <a:spLocks noGrp="1"/>
          </p:cNvSpPr>
          <p:nvPr>
            <p:ph type="subTitle" idx="1"/>
          </p:nvPr>
        </p:nvSpPr>
        <p:spPr>
          <a:xfrm>
            <a:off x="971600" y="2492896"/>
            <a:ext cx="6800800" cy="1752600"/>
          </a:xfrm>
          <a:noFill/>
        </p:spPr>
        <p:txBody>
          <a:bodyPr>
            <a:normAutofit fontScale="92500" lnSpcReduction="20000"/>
          </a:bodyPr>
          <a:lstStyle/>
          <a:p>
            <a:pPr marL="457200" indent="-457200" algn="l">
              <a:buFontTx/>
              <a:buChar char="-"/>
            </a:pPr>
            <a:r>
              <a:rPr lang="fi-FI" sz="3500" b="1" dirty="0" smtClean="0">
                <a:solidFill>
                  <a:schemeClr val="tx1"/>
                </a:solidFill>
                <a:latin typeface="Berlin Sans FB Demi" pitchFamily="34" charset="0"/>
              </a:rPr>
              <a:t>Taustalla opiskelijoiden </a:t>
            </a:r>
            <a:r>
              <a:rPr lang="fi-FI" sz="3500" b="1" dirty="0" smtClean="0">
                <a:solidFill>
                  <a:schemeClr val="tx1"/>
                </a:solidFill>
                <a:latin typeface="Berlin Sans FB Demi" pitchFamily="34" charset="0"/>
              </a:rPr>
              <a:t>maahanmuuttajaperheille </a:t>
            </a:r>
            <a:r>
              <a:rPr lang="fi-FI" sz="3500" b="1" dirty="0" smtClean="0">
                <a:solidFill>
                  <a:schemeClr val="tx1"/>
                </a:solidFill>
                <a:latin typeface="Berlin Sans FB Demi" pitchFamily="34" charset="0"/>
              </a:rPr>
              <a:t>tekemät palvelukartoitukset Helsingin Itäisellä alueella</a:t>
            </a:r>
          </a:p>
          <a:p>
            <a:pPr marL="457200" indent="-457200" algn="l">
              <a:buFontTx/>
              <a:buChar char="-"/>
            </a:pPr>
            <a:endParaRPr lang="fi-FI" sz="2800" b="1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262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Autofit/>
          </a:bodyPr>
          <a:lstStyle/>
          <a:p>
            <a:r>
              <a:rPr lang="fi-FI" sz="2800" dirty="0" smtClean="0">
                <a:latin typeface="Berlin Sans FB Demi" pitchFamily="34" charset="0"/>
              </a:rPr>
              <a:t>- Aineiston analyysissä nostettiin esille erilaisia palveluissa olevia puutteita ja ihmisten elämänhallinnan ongelmia</a:t>
            </a:r>
          </a:p>
          <a:p>
            <a:pPr marL="0" indent="0">
              <a:buNone/>
            </a:pPr>
            <a:endParaRPr lang="fi-FI" sz="2800" dirty="0" smtClean="0">
              <a:latin typeface="Berlin Sans FB Demi" pitchFamily="34" charset="0"/>
            </a:endParaRPr>
          </a:p>
          <a:p>
            <a:r>
              <a:rPr lang="fi-FI" sz="2800" dirty="0" smtClean="0">
                <a:latin typeface="Berlin Sans FB Demi" pitchFamily="34" charset="0"/>
              </a:rPr>
              <a:t>- Lisäksi järjestettiin 3 ”ideointitapaamista”, joihin osallistui maahanmuuttajia, sosiaaliviraston ja väestöliiton työntekijöitä, Mielenterveysseuran Ovi-hankkeen vetäjiä sekä </a:t>
            </a:r>
            <a:r>
              <a:rPr lang="fi-FI" sz="2800" dirty="0" err="1" smtClean="0">
                <a:latin typeface="Berlin Sans FB Demi" pitchFamily="34" charset="0"/>
              </a:rPr>
              <a:t>Metropolian</a:t>
            </a:r>
            <a:r>
              <a:rPr lang="fi-FI" sz="2800" dirty="0" smtClean="0">
                <a:latin typeface="Berlin Sans FB Demi" pitchFamily="34" charset="0"/>
              </a:rPr>
              <a:t> hanketyöntekijöitä</a:t>
            </a:r>
            <a:endParaRPr lang="fi-FI" sz="28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39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latin typeface="Berlin Sans FB Demi" pitchFamily="34" charset="0"/>
              </a:rPr>
              <a:t>Keskeiset esille tulleet asiat:</a:t>
            </a:r>
            <a:br>
              <a:rPr lang="fi-FI" dirty="0" smtClean="0">
                <a:latin typeface="Berlin Sans FB Demi" pitchFamily="34" charset="0"/>
              </a:rPr>
            </a:br>
            <a:endParaRPr lang="fi-FI" dirty="0">
              <a:latin typeface="Berlin Sans FB Demi" pitchFamily="34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fi-FI" sz="2800" dirty="0" smtClean="0">
                <a:latin typeface="Berlin Sans FB Demi" pitchFamily="34" charset="0"/>
              </a:rPr>
              <a:t>- Suomalaisiin ja suomalaiseen kulttuuriin tutustumisen vaikeus ( ”maan tavat”) kulttuuritulkkaus</a:t>
            </a:r>
          </a:p>
          <a:p>
            <a:r>
              <a:rPr lang="fi-FI" sz="2800" dirty="0" smtClean="0">
                <a:latin typeface="Berlin Sans FB Demi" pitchFamily="34" charset="0"/>
              </a:rPr>
              <a:t>- Vertaisryhmien ja ”opastoiminnan” tarve</a:t>
            </a:r>
          </a:p>
          <a:p>
            <a:pPr marL="0" indent="0">
              <a:buNone/>
            </a:pPr>
            <a:r>
              <a:rPr lang="fi-FI" sz="2800" dirty="0" smtClean="0">
                <a:latin typeface="Berlin Sans FB Demi" pitchFamily="34" charset="0"/>
              </a:rPr>
              <a:t>	( maahanmuuttajat/ suomalaiset)</a:t>
            </a:r>
          </a:p>
          <a:p>
            <a:pPr marL="0" indent="0">
              <a:buNone/>
            </a:pPr>
            <a:endParaRPr lang="fi-FI" sz="2800" dirty="0" smtClean="0">
              <a:latin typeface="Berlin Sans FB Demi" pitchFamily="34" charset="0"/>
            </a:endParaRPr>
          </a:p>
          <a:p>
            <a:r>
              <a:rPr lang="fi-FI" sz="2800" dirty="0">
                <a:latin typeface="Berlin Sans FB Demi" pitchFamily="34" charset="0"/>
              </a:rPr>
              <a:t>-</a:t>
            </a:r>
            <a:r>
              <a:rPr lang="fi-FI" sz="2800" dirty="0" smtClean="0">
                <a:latin typeface="Berlin Sans FB Demi" pitchFamily="34" charset="0"/>
              </a:rPr>
              <a:t> </a:t>
            </a:r>
            <a:r>
              <a:rPr lang="fi-FI" sz="2800" dirty="0">
                <a:latin typeface="Berlin Sans FB Demi" pitchFamily="34" charset="0"/>
              </a:rPr>
              <a:t>V</a:t>
            </a:r>
            <a:r>
              <a:rPr lang="fi-FI" sz="2800" dirty="0" smtClean="0">
                <a:latin typeface="Berlin Sans FB Demi" pitchFamily="34" charset="0"/>
              </a:rPr>
              <a:t>aikeus saada ymmärrettävää informaatiota erilaisista, palveluista,  etuisuuksista, lainsäädännöstä ja esim. työnhausta</a:t>
            </a:r>
          </a:p>
          <a:p>
            <a:pPr marL="0" indent="0">
              <a:buNone/>
            </a:pPr>
            <a:endParaRPr lang="fi-FI" sz="2800" dirty="0" smtClean="0">
              <a:latin typeface="Berlin Sans FB Demi" pitchFamily="34" charset="0"/>
            </a:endParaRPr>
          </a:p>
          <a:p>
            <a:r>
              <a:rPr lang="fi-FI" sz="2800" dirty="0" smtClean="0">
                <a:latin typeface="Berlin Sans FB Demi" pitchFamily="34" charset="0"/>
              </a:rPr>
              <a:t>- Suomen kielen harjoittelu</a:t>
            </a:r>
          </a:p>
          <a:p>
            <a:endParaRPr lang="fi-FI" sz="2800" dirty="0" smtClean="0">
              <a:latin typeface="Berlin Sans FB Demi" pitchFamily="34" charset="0"/>
            </a:endParaRPr>
          </a:p>
          <a:p>
            <a:pPr algn="just"/>
            <a:endParaRPr lang="fi-FI" dirty="0" smtClean="0"/>
          </a:p>
          <a:p>
            <a:pPr algn="just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00798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 smtClean="0">
                <a:latin typeface="Berlin Sans FB Demi" pitchFamily="34" charset="0"/>
              </a:rPr>
              <a:t>Mentorointipilotin</a:t>
            </a:r>
            <a:r>
              <a:rPr lang="fi-FI" dirty="0" smtClean="0">
                <a:latin typeface="Berlin Sans FB Demi" pitchFamily="34" charset="0"/>
              </a:rPr>
              <a:t> käynnistäminen</a:t>
            </a:r>
            <a:endParaRPr lang="fi-FI" dirty="0">
              <a:latin typeface="Berlin Sans FB Demi" pitchFamily="34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sz="2800" dirty="0" smtClean="0">
                <a:latin typeface="Berlin Sans FB Demi" pitchFamily="34" charset="0"/>
              </a:rPr>
              <a:t>Tavoitteena saada aikaiseksi ”</a:t>
            </a:r>
            <a:r>
              <a:rPr lang="fi-FI" sz="2800" dirty="0" err="1" smtClean="0">
                <a:latin typeface="Berlin Sans FB Demi" pitchFamily="34" charset="0"/>
              </a:rPr>
              <a:t>Mentoripankki</a:t>
            </a:r>
            <a:r>
              <a:rPr lang="fi-FI" sz="2800" dirty="0" smtClean="0">
                <a:latin typeface="Berlin Sans FB Demi" pitchFamily="34" charset="0"/>
              </a:rPr>
              <a:t>” Itäisen perhekeskuksen varhaisen tuen työntekijöiden avuksi</a:t>
            </a:r>
          </a:p>
          <a:p>
            <a:pPr marL="0" indent="0">
              <a:buNone/>
            </a:pPr>
            <a:endParaRPr lang="fi-FI" sz="2800" dirty="0" smtClean="0">
              <a:latin typeface="Berlin Sans FB Demi" pitchFamily="34" charset="0"/>
            </a:endParaRPr>
          </a:p>
          <a:p>
            <a:r>
              <a:rPr lang="fi-FI" sz="2800" dirty="0">
                <a:latin typeface="Berlin Sans FB Demi" pitchFamily="34" charset="0"/>
              </a:rPr>
              <a:t> </a:t>
            </a:r>
            <a:r>
              <a:rPr lang="fi-FI" sz="2800" dirty="0" smtClean="0">
                <a:latin typeface="Berlin Sans FB Demi" pitchFamily="34" charset="0"/>
              </a:rPr>
              <a:t>Yhdessä </a:t>
            </a:r>
            <a:r>
              <a:rPr lang="fi-FI" sz="2800" dirty="0">
                <a:latin typeface="Berlin Sans FB Demi" pitchFamily="34" charset="0"/>
              </a:rPr>
              <a:t>työelämän kanssa:</a:t>
            </a:r>
          </a:p>
          <a:p>
            <a:endParaRPr lang="fi-FI" sz="2800" dirty="0" smtClean="0">
              <a:latin typeface="Berlin Sans FB Demi" pitchFamily="34" charset="0"/>
            </a:endParaRPr>
          </a:p>
          <a:p>
            <a:pPr marL="0" indent="0">
              <a:buNone/>
            </a:pPr>
            <a:r>
              <a:rPr lang="fi-FI" sz="2800" dirty="0" smtClean="0">
                <a:latin typeface="Berlin Sans FB Demi" pitchFamily="34" charset="0"/>
              </a:rPr>
              <a:t> 1) Suunnitella ja toteuttaa  </a:t>
            </a:r>
            <a:r>
              <a:rPr lang="fi-FI" sz="2800" dirty="0" err="1" smtClean="0">
                <a:latin typeface="Berlin Sans FB Demi" pitchFamily="34" charset="0"/>
              </a:rPr>
              <a:t>Metropolian</a:t>
            </a:r>
            <a:r>
              <a:rPr lang="fi-FI" sz="2800" dirty="0" smtClean="0">
                <a:latin typeface="Berlin Sans FB Demi" pitchFamily="34" charset="0"/>
              </a:rPr>
              <a:t> opetusta ja opiskelijatoimintaa </a:t>
            </a:r>
            <a:r>
              <a:rPr lang="fi-FI" sz="2800" dirty="0" err="1" smtClean="0">
                <a:latin typeface="Berlin Sans FB Demi" pitchFamily="34" charset="0"/>
              </a:rPr>
              <a:t>mentorointitoiminnan</a:t>
            </a:r>
            <a:r>
              <a:rPr lang="fi-FI" sz="2800" dirty="0" smtClean="0">
                <a:latin typeface="Berlin Sans FB Demi" pitchFamily="34" charset="0"/>
              </a:rPr>
              <a:t> mahdollistamiseksi – </a:t>
            </a:r>
            <a:r>
              <a:rPr lang="fi-FI" sz="2800" dirty="0" err="1" smtClean="0">
                <a:latin typeface="Berlin Sans FB Demi" pitchFamily="34" charset="0"/>
              </a:rPr>
              <a:t>DPSS:n</a:t>
            </a:r>
            <a:r>
              <a:rPr lang="fi-FI" sz="2800" dirty="0" smtClean="0">
                <a:latin typeface="Berlin Sans FB Demi" pitchFamily="34" charset="0"/>
              </a:rPr>
              <a:t> </a:t>
            </a:r>
            <a:r>
              <a:rPr lang="fi-FI" sz="2800" smtClean="0">
                <a:latin typeface="Berlin Sans FB Demi" pitchFamily="34" charset="0"/>
              </a:rPr>
              <a:t>perhetyön kurssi</a:t>
            </a:r>
            <a:endParaRPr lang="fi-FI" sz="2800" dirty="0" smtClean="0">
              <a:latin typeface="Berlin Sans FB Demi" pitchFamily="34" charset="0"/>
            </a:endParaRPr>
          </a:p>
          <a:p>
            <a:pPr marL="0" indent="0">
              <a:buNone/>
            </a:pPr>
            <a:endParaRPr lang="fi-FI" sz="2800" dirty="0" smtClean="0">
              <a:latin typeface="Berlin Sans FB Demi" pitchFamily="34" charset="0"/>
            </a:endParaRPr>
          </a:p>
          <a:p>
            <a:pPr marL="0" indent="0">
              <a:buNone/>
            </a:pPr>
            <a:r>
              <a:rPr lang="fi-FI" sz="2800" dirty="0" smtClean="0">
                <a:latin typeface="Berlin Sans FB Demi" pitchFamily="34" charset="0"/>
              </a:rPr>
              <a:t> 2) Järjestää maahanmuuttajille </a:t>
            </a:r>
            <a:r>
              <a:rPr lang="fi-FI" sz="2800" dirty="0" err="1" smtClean="0">
                <a:latin typeface="Berlin Sans FB Demi" pitchFamily="34" charset="0"/>
              </a:rPr>
              <a:t>mentorointikoulutusta</a:t>
            </a:r>
            <a:endParaRPr lang="fi-FI" sz="2800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388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110</Words>
  <Application>Microsoft Office PowerPoint</Application>
  <PresentationFormat>Näytössä katseltava diaesitys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5" baseType="lpstr">
      <vt:lpstr>Office-teema</vt:lpstr>
      <vt:lpstr>MENTOROINTIPILOTTI</vt:lpstr>
      <vt:lpstr>PowerPoint-esitys</vt:lpstr>
      <vt:lpstr>Keskeiset esille tulleet asiat: </vt:lpstr>
      <vt:lpstr>Mentorointipilotin käynnistäminen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MENTOROINTIPILOTTI</dc:title>
  <dc:creator>Kirsi Lautala</dc:creator>
  <cp:lastModifiedBy>Kirsi Lautala</cp:lastModifiedBy>
  <cp:revision>26</cp:revision>
  <cp:lastPrinted>2010-10-05T06:11:49Z</cp:lastPrinted>
  <dcterms:created xsi:type="dcterms:W3CDTF">2010-09-29T08:44:30Z</dcterms:created>
  <dcterms:modified xsi:type="dcterms:W3CDTF">2010-10-05T06:15:25Z</dcterms:modified>
</cp:coreProperties>
</file>