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9" r:id="rId3"/>
    <p:sldId id="261" r:id="rId4"/>
    <p:sldId id="257" r:id="rId5"/>
    <p:sldId id="260" r:id="rId6"/>
    <p:sldId id="262" r:id="rId7"/>
    <p:sldId id="263" r:id="rId8"/>
    <p:sldId id="258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fi-F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0" autoAdjust="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61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7C058F-B58F-4FEF-9DAF-A54036B6F920}" type="datetimeFigureOut">
              <a:rPr lang="fi-FI" smtClean="0"/>
              <a:t>8.10.2010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ACD76B-D440-4EE4-850E-E99DA5591A2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5933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orakulmio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Pyöristetty suorakulmio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Alaotsikko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i-FI" smtClean="0"/>
              <a:t>Muokkaa alaotsikon perustyyliä napsautt.</a:t>
            </a:r>
            <a:endParaRPr kumimoji="0" lang="en-US"/>
          </a:p>
        </p:txBody>
      </p:sp>
      <p:sp>
        <p:nvSpPr>
          <p:cNvPr id="28" name="Päivämäärän paikkamerkki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5BCA19-154D-476B-8263-B49C4E6B3F95}" type="datetime1">
              <a:rPr lang="fi-FI" smtClean="0"/>
              <a:t>8.10.2010</a:t>
            </a:fld>
            <a:endParaRPr lang="fi-FI"/>
          </a:p>
        </p:txBody>
      </p:sp>
      <p:sp>
        <p:nvSpPr>
          <p:cNvPr id="17" name="Alatunnisteen paikkamerkki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Osmos -seminaari MNyman</a:t>
            </a:r>
            <a:endParaRPr lang="fi-FI"/>
          </a:p>
        </p:txBody>
      </p:sp>
      <p:sp>
        <p:nvSpPr>
          <p:cNvPr id="29" name="Dian numeron paikkamerkki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6557749-594D-454F-AE08-23F7925FF68A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  <p:sp>
        <p:nvSpPr>
          <p:cNvPr id="7" name="Suorakulmio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Suorakulmio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uorakulmio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tsikko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EA1C8C-E549-40FB-9E36-FD3F55F074A4}" type="datetime1">
              <a:rPr lang="fi-FI" smtClean="0"/>
              <a:t>8.10.2010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Osmos -seminaari MNyman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2B2590-37F0-4CDF-8AD9-0BCDDE6637E7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5B6E59-82D7-4172-B304-B83DE57AF266}" type="datetime1">
              <a:rPr lang="fi-FI" smtClean="0"/>
              <a:t>8.10.2010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Osmos -seminaari MNyman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BBEE11-AAAE-4674-A762-EA00CD2F7306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EEDF115-9DD9-4A89-BD29-72825892A5CB}" type="datetime1">
              <a:rPr lang="fi-FI" smtClean="0"/>
              <a:t>8.10.2010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Osmos -seminaari MNyman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3C77D5-F973-4EE5-BDB5-295E1185AFF9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  <p:sp>
        <p:nvSpPr>
          <p:cNvPr id="8" name="Sisällön paikkamerkki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Osan ylätunnist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orakulmio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Pyöristetty suorakulmio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8B7DF0-1FFB-4F08-B875-D70D567252CA}" type="datetime1">
              <a:rPr lang="fi-FI" smtClean="0"/>
              <a:t>8.10.2010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pPr>
              <a:defRPr/>
            </a:pPr>
            <a:r>
              <a:rPr lang="fi-FI" smtClean="0"/>
              <a:t>Osmos -seminaari MNyman</a:t>
            </a:r>
            <a:endParaRPr lang="fi-FI"/>
          </a:p>
        </p:txBody>
      </p:sp>
      <p:sp>
        <p:nvSpPr>
          <p:cNvPr id="7" name="Suorakulmio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Suorakulmio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orakulmio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7FA152F9-55F0-418F-B4C3-A0D340CE7EF0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2B121E-0C40-4201-83E5-A5F6DF2A3356}" type="datetime1">
              <a:rPr lang="fi-FI" smtClean="0"/>
              <a:t>8.10.2010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Osmos -seminaari MNyman</a:t>
            </a:r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044154-51A1-4BFC-904B-CD9C0DDF458E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  <p:sp>
        <p:nvSpPr>
          <p:cNvPr id="9" name="Sisällön paikkamerkki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11" name="Sisällön paikkamerkki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38DBD3-F6BB-47C2-8B85-FBE58217DE4A}" type="datetime1">
              <a:rPr lang="fi-FI" smtClean="0"/>
              <a:t>8.10.2010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Osmos -seminaari MNyman</a:t>
            </a:r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AFC746-10D1-4864-8233-EE342F8BF8D8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  <p:sp>
        <p:nvSpPr>
          <p:cNvPr id="11" name="Sisällön paikkamerkki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13" name="Sisällön paikkamerkki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8B6D3F-FA4B-4283-A66D-7819A04172B8}" type="datetime1">
              <a:rPr lang="fi-FI" smtClean="0"/>
              <a:t>8.10.2010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Osmos -seminaari MNyman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5DB78B-8BFF-410C-9781-258E50464856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3D6CE9-ACB9-47EE-B47E-37EECEA69341}" type="datetime1">
              <a:rPr lang="fi-FI" smtClean="0"/>
              <a:t>8.10.2010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Osmos -seminaari MNyman</a:t>
            </a:r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8C9633-AF09-4DDA-9071-2D8AA4B058C8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orakulmio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Pyöristetty suorakulmio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0A0F122-8EEE-41E7-8272-E64E2001BBFA}" type="datetime1">
              <a:rPr lang="fi-FI" smtClean="0"/>
              <a:t>8.10.2010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Osmos -seminaari MNyman</a:t>
            </a:r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D98B18-38E8-4808-9D14-6815D6D9E0E6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  <p:sp>
        <p:nvSpPr>
          <p:cNvPr id="11" name="Sisällön paikkamerkki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DC1ABAA-A29F-4C6A-B7E7-3AC4E4DC4384}" type="datetime1">
              <a:rPr lang="fi-FI" smtClean="0"/>
              <a:t>8.10.2010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pPr>
              <a:defRPr/>
            </a:pPr>
            <a:r>
              <a:rPr lang="fi-FI" smtClean="0"/>
              <a:t>Osmos -seminaari MNyman</a:t>
            </a:r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9746DE7B-1297-4157-A08E-54153BBF33C6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  <p:sp>
        <p:nvSpPr>
          <p:cNvPr id="11" name="Suorakulmio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uorakulmio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uorakulmio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i-FI" smtClean="0"/>
              <a:t>Lisää kuva napsauttamalla kuvaketta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orakulmio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Pyöristetty suorakulmio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Otsikon paikkamerkki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13" name="Tekstin paikkamerkki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  <a:p>
            <a:pPr lvl="1" eaLnBrk="1" latinLnBrk="0" hangingPunct="1"/>
            <a:r>
              <a:rPr kumimoji="0" lang="fi-FI" smtClean="0"/>
              <a:t>toinen taso</a:t>
            </a:r>
          </a:p>
          <a:p>
            <a:pPr lvl="2" eaLnBrk="1" latinLnBrk="0" hangingPunct="1"/>
            <a:r>
              <a:rPr kumimoji="0" lang="fi-FI" smtClean="0"/>
              <a:t>kolmas taso</a:t>
            </a:r>
          </a:p>
          <a:p>
            <a:pPr lvl="3" eaLnBrk="1" latinLnBrk="0" hangingPunct="1"/>
            <a:r>
              <a:rPr kumimoji="0" lang="fi-FI" smtClean="0"/>
              <a:t>neljäs taso</a:t>
            </a:r>
          </a:p>
          <a:p>
            <a:pPr lvl="4" eaLnBrk="1" latinLnBrk="0" hangingPunct="1"/>
            <a:r>
              <a:rPr kumimoji="0" lang="fi-FI" smtClean="0"/>
              <a:t>viides taso</a:t>
            </a:r>
            <a:endParaRPr kumimoji="0" lang="en-US"/>
          </a:p>
        </p:txBody>
      </p:sp>
      <p:sp>
        <p:nvSpPr>
          <p:cNvPr id="14" name="Päivämäärän paikkamerkki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A2ED143-3F22-4FF4-B943-E96EA553E5C7}" type="datetime1">
              <a:rPr lang="fi-FI" smtClean="0"/>
              <a:t>8.10.2010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i-FI" smtClean="0"/>
              <a:t>Osmos -seminaari MNyman</a:t>
            </a:r>
            <a:endParaRPr lang="fi-FI"/>
          </a:p>
        </p:txBody>
      </p:sp>
      <p:sp>
        <p:nvSpPr>
          <p:cNvPr id="23" name="Dian numeron paikkamerkki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66BAFCFC-DEC2-4E46-B959-01CE0718920B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717032"/>
            <a:ext cx="6400800" cy="19217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i-FI" dirty="0" smtClean="0"/>
              <a:t>Tapaustarkastelua ja hahmotelmaa  </a:t>
            </a:r>
            <a:r>
              <a:rPr lang="fi-FI" dirty="0" err="1" smtClean="0"/>
              <a:t>Osmos</a:t>
            </a:r>
            <a:r>
              <a:rPr lang="fi-FI" dirty="0" smtClean="0"/>
              <a:t>  –hankkeen kokemusten pohjalta</a:t>
            </a:r>
          </a:p>
        </p:txBody>
      </p:sp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252028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i-FI" dirty="0" smtClean="0"/>
              <a:t/>
            </a:r>
            <a:br>
              <a:rPr lang="fi-FI" dirty="0" smtClean="0"/>
            </a:br>
            <a:r>
              <a:rPr lang="fi-FI" dirty="0" smtClean="0"/>
              <a:t> Opetuksen työelämäintegraatiosta </a:t>
            </a:r>
            <a:br>
              <a:rPr lang="fi-FI" dirty="0" smtClean="0"/>
            </a:br>
            <a:r>
              <a:rPr lang="fi-FI" dirty="0" smtClean="0"/>
              <a:t/>
            </a:r>
            <a:br>
              <a:rPr lang="fi-FI" dirty="0" smtClean="0"/>
            </a:br>
            <a:r>
              <a:rPr lang="fi-FI" dirty="0" smtClean="0"/>
              <a:t>Kohti ”opetusklinikkaa”?</a:t>
            </a:r>
            <a:br>
              <a:rPr lang="fi-FI" dirty="0" smtClean="0"/>
            </a:br>
            <a:endParaRPr lang="fi-FI" dirty="0" smtClean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2BDFDB-88CC-4572-B8FC-CA4E83655526}" type="datetime1">
              <a:rPr lang="fi-FI" smtClean="0"/>
              <a:t>8.10.2010</a:t>
            </a:fld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57749-594D-454F-AE08-23F7925FF68A}" type="slidenum">
              <a:rPr lang="fi-FI" smtClean="0"/>
              <a:pPr>
                <a:defRPr/>
              </a:pPr>
              <a:t>1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Osmos -seminaari MNyman</a:t>
            </a:r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914400" y="188640"/>
            <a:ext cx="7772400" cy="864096"/>
          </a:xfrm>
        </p:spPr>
        <p:txBody>
          <a:bodyPr>
            <a:noAutofit/>
          </a:bodyPr>
          <a:lstStyle/>
          <a:p>
            <a:r>
              <a:rPr lang="fi-FI" sz="2800" dirty="0" smtClean="0"/>
              <a:t>Opetusklinikan toteuttamisen näkökulmia ja vaihtoehtoja</a:t>
            </a:r>
            <a:endParaRPr lang="fi-FI" sz="2800" dirty="0"/>
          </a:p>
        </p:txBody>
      </p:sp>
      <p:sp>
        <p:nvSpPr>
          <p:cNvPr id="3" name="Sisällön paikkamerkki 2"/>
          <p:cNvSpPr>
            <a:spLocks noGrp="1"/>
          </p:cNvSpPr>
          <p:nvPr>
            <p:ph sz="quarter" idx="1"/>
          </p:nvPr>
        </p:nvSpPr>
        <p:spPr>
          <a:xfrm>
            <a:off x="914400" y="1196752"/>
            <a:ext cx="7772400" cy="4823048"/>
          </a:xfrm>
        </p:spPr>
        <p:txBody>
          <a:bodyPr>
            <a:normAutofit/>
          </a:bodyPr>
          <a:lstStyle/>
          <a:p>
            <a:r>
              <a:rPr lang="fi-FI" dirty="0" smtClean="0"/>
              <a:t>Yhteistyökumppanit ovat toiminnalle välttämätön edellytys</a:t>
            </a:r>
          </a:p>
          <a:p>
            <a:pPr lvl="3"/>
            <a:r>
              <a:rPr lang="fi-FI" dirty="0" smtClean="0"/>
              <a:t>Perhekeskuksen toimijat – varhainen tuki, leikkipuistot ja lastensuojelu  - Itäinen perhekeskus. Muut perhepalvelut</a:t>
            </a:r>
          </a:p>
          <a:p>
            <a:pPr lvl="3"/>
            <a:r>
              <a:rPr lang="fi-FI" dirty="0" smtClean="0"/>
              <a:t>Yhteys palvelun käyttäjiin – sosiaalialan toimipisteet ja esimerkiksi asukastalot ja –tilat </a:t>
            </a:r>
          </a:p>
          <a:p>
            <a:r>
              <a:rPr lang="fi-FI" dirty="0" smtClean="0"/>
              <a:t>Opetusklinikan fyysiset puitteet kentällä?</a:t>
            </a:r>
          </a:p>
          <a:p>
            <a:r>
              <a:rPr lang="fi-FI" dirty="0" smtClean="0"/>
              <a:t>Yhteistyön tiivistäminen ammattikorkeakoulun omien hankkeiden ja toimintojen (Liittyvä voima, </a:t>
            </a:r>
            <a:r>
              <a:rPr lang="fi-FI" dirty="0" err="1" smtClean="0"/>
              <a:t>Positia</a:t>
            </a:r>
            <a:r>
              <a:rPr lang="fi-FI" dirty="0" smtClean="0"/>
              <a:t>) kanssa ja samoin  muiden tahojen, kuten esimerkiksi yliopiston ja sosiaaliviraston Praksis –toimipisteiden kanssa</a:t>
            </a:r>
          </a:p>
          <a:p>
            <a:pPr>
              <a:buNone/>
            </a:pPr>
            <a:endParaRPr lang="fi-FI" dirty="0" smtClean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69E165-78A1-492C-9A81-4057BE719331}" type="datetime1">
              <a:rPr lang="fi-FI" smtClean="0"/>
              <a:t>8.10.2010</a:t>
            </a:fld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3C77D5-F973-4EE5-BDB5-295E1185AFF9}" type="slidenum">
              <a:rPr lang="fi-FI" smtClean="0"/>
              <a:pPr>
                <a:defRPr/>
              </a:pPr>
              <a:t>10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Osmos -seminaari MNyman</a:t>
            </a:r>
            <a:endParaRPr lang="fi-FI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Kirjallisuus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i-FI" dirty="0" smtClean="0"/>
              <a:t>Anis, Merja. 2008. Sosiaalityö ja maahanmuuttajat. Lastensuojelun ammattilaisten ja asiakkaiden vuorovaikutus ja tulkinnat. </a:t>
            </a:r>
            <a:endParaRPr lang="en-US" dirty="0" smtClean="0"/>
          </a:p>
          <a:p>
            <a:r>
              <a:rPr lang="en-US" dirty="0" err="1" smtClean="0"/>
              <a:t>Engeström</a:t>
            </a:r>
            <a:r>
              <a:rPr lang="en-US" dirty="0" smtClean="0"/>
              <a:t>, </a:t>
            </a:r>
            <a:r>
              <a:rPr lang="en-US" dirty="0" err="1" smtClean="0"/>
              <a:t>Yrjö</a:t>
            </a:r>
            <a:r>
              <a:rPr lang="en-US" dirty="0" smtClean="0"/>
              <a:t>. 2004.Ekspansiivinen </a:t>
            </a:r>
            <a:r>
              <a:rPr lang="en-US" dirty="0" err="1" smtClean="0"/>
              <a:t>oppiminen</a:t>
            </a:r>
            <a:r>
              <a:rPr lang="en-US" dirty="0" smtClean="0"/>
              <a:t> </a:t>
            </a:r>
            <a:r>
              <a:rPr lang="en-US" dirty="0" err="1" smtClean="0"/>
              <a:t>ja</a:t>
            </a:r>
            <a:r>
              <a:rPr lang="en-US" dirty="0" smtClean="0"/>
              <a:t> </a:t>
            </a:r>
            <a:r>
              <a:rPr lang="en-US" dirty="0" err="1" smtClean="0"/>
              <a:t>yhteiskehittely</a:t>
            </a:r>
            <a:r>
              <a:rPr lang="en-US" dirty="0" smtClean="0"/>
              <a:t> </a:t>
            </a:r>
            <a:r>
              <a:rPr lang="en-US" dirty="0" err="1" smtClean="0"/>
              <a:t>työssä</a:t>
            </a:r>
            <a:endParaRPr lang="en-US" dirty="0" smtClean="0"/>
          </a:p>
          <a:p>
            <a:r>
              <a:rPr lang="en-US" dirty="0" err="1" smtClean="0"/>
              <a:t>Hinkka</a:t>
            </a:r>
            <a:r>
              <a:rPr lang="en-US" dirty="0" smtClean="0"/>
              <a:t>, </a:t>
            </a:r>
            <a:r>
              <a:rPr lang="en-US" dirty="0" err="1" smtClean="0"/>
              <a:t>Terhi-Juvonen</a:t>
            </a:r>
            <a:r>
              <a:rPr lang="en-US" dirty="0" smtClean="0"/>
              <a:t>, </a:t>
            </a:r>
            <a:r>
              <a:rPr lang="en-US" dirty="0" err="1" smtClean="0"/>
              <a:t>Tarja-Kangas</a:t>
            </a:r>
            <a:r>
              <a:rPr lang="en-US" dirty="0" smtClean="0"/>
              <a:t>, </a:t>
            </a:r>
            <a:r>
              <a:rPr lang="en-US" dirty="0" err="1" smtClean="0"/>
              <a:t>Saija</a:t>
            </a:r>
            <a:r>
              <a:rPr lang="en-US" dirty="0" smtClean="0"/>
              <a:t>- </a:t>
            </a:r>
            <a:r>
              <a:rPr lang="en-US" dirty="0" err="1" smtClean="0"/>
              <a:t>Mustonen</a:t>
            </a:r>
            <a:r>
              <a:rPr lang="en-US" dirty="0" smtClean="0"/>
              <a:t>, </a:t>
            </a:r>
            <a:r>
              <a:rPr lang="en-US" dirty="0" err="1" smtClean="0"/>
              <a:t>Tiina</a:t>
            </a:r>
            <a:r>
              <a:rPr lang="en-US" dirty="0" smtClean="0"/>
              <a:t>- </a:t>
            </a:r>
            <a:r>
              <a:rPr lang="en-US" dirty="0" err="1" smtClean="0"/>
              <a:t>Saurama</a:t>
            </a:r>
            <a:r>
              <a:rPr lang="en-US" dirty="0" smtClean="0"/>
              <a:t>, </a:t>
            </a:r>
            <a:r>
              <a:rPr lang="en-US" dirty="0" err="1" smtClean="0"/>
              <a:t>Erja-Tapola-Tuohikumpu,Sirpa-Yliruka</a:t>
            </a:r>
            <a:r>
              <a:rPr lang="en-US" dirty="0" smtClean="0"/>
              <a:t>, Laura (</a:t>
            </a:r>
            <a:r>
              <a:rPr lang="en-US" dirty="0" err="1" smtClean="0"/>
              <a:t>toim</a:t>
            </a:r>
            <a:r>
              <a:rPr lang="en-US" dirty="0" smtClean="0"/>
              <a:t>.)2009. </a:t>
            </a:r>
            <a:r>
              <a:rPr lang="en-US" dirty="0" err="1" smtClean="0"/>
              <a:t>Praksis</a:t>
            </a:r>
            <a:r>
              <a:rPr lang="en-US" dirty="0" smtClean="0"/>
              <a:t>. </a:t>
            </a:r>
            <a:r>
              <a:rPr lang="en-US" dirty="0" err="1" smtClean="0"/>
              <a:t>Sosiaalityön</a:t>
            </a:r>
            <a:r>
              <a:rPr lang="en-US" dirty="0" smtClean="0"/>
              <a:t> </a:t>
            </a:r>
            <a:r>
              <a:rPr lang="en-US" dirty="0" err="1" smtClean="0"/>
              <a:t>käytännön</a:t>
            </a:r>
            <a:r>
              <a:rPr lang="en-US" dirty="0" smtClean="0"/>
              <a:t> </a:t>
            </a:r>
            <a:r>
              <a:rPr lang="en-US" dirty="0" err="1" smtClean="0"/>
              <a:t>opetus</a:t>
            </a:r>
            <a:r>
              <a:rPr lang="en-US" dirty="0" smtClean="0"/>
              <a:t> </a:t>
            </a:r>
            <a:r>
              <a:rPr lang="en-US" dirty="0" err="1" smtClean="0"/>
              <a:t>ja</a:t>
            </a:r>
            <a:r>
              <a:rPr lang="en-US" dirty="0" smtClean="0"/>
              <a:t> </a:t>
            </a:r>
            <a:r>
              <a:rPr lang="en-US" dirty="0" err="1" smtClean="0"/>
              <a:t>oppimisen</a:t>
            </a:r>
            <a:r>
              <a:rPr lang="en-US" dirty="0" smtClean="0"/>
              <a:t> </a:t>
            </a:r>
            <a:r>
              <a:rPr lang="en-US" dirty="0" err="1" smtClean="0"/>
              <a:t>tutkimus</a:t>
            </a:r>
            <a:endParaRPr lang="en-US" dirty="0" smtClean="0"/>
          </a:p>
          <a:p>
            <a:r>
              <a:rPr lang="en-US" dirty="0" smtClean="0"/>
              <a:t>Kolb. D. A. 1984.Experiential learning: Experience as a source of learning and development. Englewood Cliffs, NJ: Prentice-Hall.</a:t>
            </a:r>
          </a:p>
          <a:p>
            <a:r>
              <a:rPr lang="en-US" dirty="0" err="1" smtClean="0"/>
              <a:t>Liebkind</a:t>
            </a:r>
            <a:r>
              <a:rPr lang="en-US" dirty="0" smtClean="0"/>
              <a:t>, </a:t>
            </a:r>
            <a:r>
              <a:rPr lang="en-US" dirty="0" err="1" smtClean="0"/>
              <a:t>Karmela</a:t>
            </a:r>
            <a:r>
              <a:rPr lang="en-US" dirty="0" smtClean="0"/>
              <a:t> (</a:t>
            </a:r>
            <a:r>
              <a:rPr lang="en-US" dirty="0" err="1" smtClean="0"/>
              <a:t>toim</a:t>
            </a:r>
            <a:r>
              <a:rPr lang="en-US" dirty="0" smtClean="0"/>
              <a:t>.) 2000. </a:t>
            </a:r>
            <a:r>
              <a:rPr lang="en-US" dirty="0" err="1" smtClean="0"/>
              <a:t>Monikulttuurinen</a:t>
            </a:r>
            <a:r>
              <a:rPr lang="en-US" dirty="0" smtClean="0"/>
              <a:t> </a:t>
            </a:r>
            <a:r>
              <a:rPr lang="en-US" dirty="0" err="1" smtClean="0"/>
              <a:t>Suomi</a:t>
            </a:r>
            <a:r>
              <a:rPr lang="en-US" dirty="0" smtClean="0"/>
              <a:t>: </a:t>
            </a:r>
            <a:r>
              <a:rPr lang="en-US" dirty="0" err="1" smtClean="0"/>
              <a:t>Etniset</a:t>
            </a:r>
            <a:r>
              <a:rPr lang="en-US" dirty="0" smtClean="0"/>
              <a:t> </a:t>
            </a:r>
            <a:r>
              <a:rPr lang="en-US" dirty="0" err="1" smtClean="0"/>
              <a:t>suhteet</a:t>
            </a:r>
            <a:r>
              <a:rPr lang="en-US" dirty="0" smtClean="0"/>
              <a:t> </a:t>
            </a:r>
            <a:r>
              <a:rPr lang="en-US" dirty="0" err="1" smtClean="0"/>
              <a:t>tutkimuksen</a:t>
            </a:r>
            <a:r>
              <a:rPr lang="en-US" dirty="0" smtClean="0"/>
              <a:t> </a:t>
            </a:r>
            <a:r>
              <a:rPr lang="en-US" dirty="0" err="1" smtClean="0"/>
              <a:t>valossa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9BD718-9F56-4BF1-AEF8-143EA3CCD4FD}" type="datetime1">
              <a:rPr lang="fi-FI" smtClean="0"/>
              <a:t>8.10.2010</a:t>
            </a:fld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3C77D5-F973-4EE5-BDB5-295E1185AFF9}" type="slidenum">
              <a:rPr lang="fi-FI" smtClean="0"/>
              <a:pPr>
                <a:defRPr/>
              </a:pPr>
              <a:t>11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Osmos -seminaari MNyman</a:t>
            </a:r>
            <a:endParaRPr lang="fi-FI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i-FI" dirty="0" smtClean="0"/>
              <a:t>Mihin tarpeisiin pyritään vastaamaan?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sz="quarter" idx="1"/>
          </p:nvPr>
        </p:nvSpPr>
        <p:spPr/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dirty="0" smtClean="0"/>
              <a:t>Ammattikorkeakoulun opetuksen kehittämistarve 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fi-FI" dirty="0" smtClean="0"/>
              <a:t>Työelämälähtöisyys, opetuksen ajantasaisuus ja tulevaisuusorientoituneisuus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fi-FI" dirty="0" smtClean="0"/>
              <a:t>Sosiaaliohjauksen ja sen osaamisen kehittäminen erityisesti monikulttuurisuuden ja </a:t>
            </a:r>
            <a:r>
              <a:rPr lang="fi-FI" dirty="0" err="1" smtClean="0"/>
              <a:t>maahanmuuttajuuden</a:t>
            </a:r>
            <a:r>
              <a:rPr lang="fi-FI" dirty="0" smtClean="0"/>
              <a:t> kysymyksissä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fi-FI" dirty="0" smtClean="0"/>
              <a:t>Opiskelijoiden oppimisen ja asiantuntijuuden korkean laadun takaaminen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fi-FI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dirty="0" smtClean="0"/>
              <a:t>Maahanmuuttajien palvelujen kehittämistarve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fi-FI" dirty="0" smtClean="0"/>
              <a:t>Määrällinen – mistä ja miten riittävästi tukea?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fi-FI" dirty="0" smtClean="0"/>
              <a:t>Intensiivisen tuen tarve, joka korostuu erityisesti kotoutumisen alkuvaiheessa ja kriisitilanteissa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fi-FI" dirty="0" smtClean="0"/>
              <a:t>Laadullinen -  mistä ja miten oikeanlaisia ja –aikaisia  palveluja?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fi-FI" dirty="0" smtClean="0"/>
              <a:t>Mistä ja miten kulttuurisensitiivisesti osaavia ja asiantuntevia työntekijöitä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i-FI" dirty="0" smtClean="0"/>
              <a:t>    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fi-FI" dirty="0" smtClean="0"/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fi-FI" dirty="0" smtClean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A52AD87-A436-4835-B66E-44E353760A45}" type="datetime1">
              <a:rPr lang="fi-FI" smtClean="0"/>
              <a:t>8.10.2010</a:t>
            </a:fld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3C77D5-F973-4EE5-BDB5-295E1185AFF9}" type="slidenum">
              <a:rPr lang="fi-FI" smtClean="0"/>
              <a:pPr>
                <a:defRPr/>
              </a:pPr>
              <a:t>2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Osmos -seminaari MNyman</a:t>
            </a:r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06090"/>
          </a:xfrm>
        </p:spPr>
        <p:txBody>
          <a:bodyPr>
            <a:normAutofit fontScale="90000"/>
          </a:bodyPr>
          <a:lstStyle/>
          <a:p>
            <a:r>
              <a:rPr lang="fi-FI" dirty="0" smtClean="0"/>
              <a:t>Opetuksen integraatio </a:t>
            </a:r>
            <a:r>
              <a:rPr lang="fi-FI" dirty="0" err="1" smtClean="0"/>
              <a:t>Osmoksessa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sz="quarter" idx="1"/>
          </p:nvPr>
        </p:nvSpPr>
        <p:spPr>
          <a:xfrm>
            <a:off x="914400" y="1052736"/>
            <a:ext cx="7772400" cy="4967064"/>
          </a:xfrm>
        </p:spPr>
        <p:txBody>
          <a:bodyPr>
            <a:normAutofit/>
          </a:bodyPr>
          <a:lstStyle/>
          <a:p>
            <a:r>
              <a:rPr lang="fi-FI" dirty="0" smtClean="0"/>
              <a:t>Palvelunkäyttäjät perhepalveluiden piiristä – varhainen tuki, lastensuojelu ja leikkipuistot</a:t>
            </a:r>
          </a:p>
          <a:p>
            <a:r>
              <a:rPr lang="fi-FI" dirty="0" smtClean="0"/>
              <a:t>Opintojaksokohtaisia toteutuskokeiluja </a:t>
            </a:r>
          </a:p>
          <a:p>
            <a:pPr lvl="4"/>
            <a:r>
              <a:rPr lang="fi-FI" dirty="0" smtClean="0"/>
              <a:t>(Vahvistaminen, Monikulttuurisuus ja yhdenvertaisuus, Ryhmien käyttö, Palveluohjaus, Laadulliset tutkimusmenetelmät, </a:t>
            </a:r>
            <a:r>
              <a:rPr lang="fi-FI" dirty="0" err="1" smtClean="0"/>
              <a:t>Dialogi,Moniku</a:t>
            </a:r>
            <a:r>
              <a:rPr lang="fi-FI" dirty="0" smtClean="0"/>
              <a:t>)</a:t>
            </a:r>
          </a:p>
          <a:p>
            <a:r>
              <a:rPr lang="fi-FI" dirty="0" smtClean="0"/>
              <a:t>Toiminnan perusperiaatteet ja lähestymistapa: Osallisuus ja voimavarasuuntautuneisuus</a:t>
            </a:r>
          </a:p>
          <a:p>
            <a:pPr lvl="4"/>
            <a:r>
              <a:rPr lang="fi-FI" dirty="0" smtClean="0"/>
              <a:t>Palvelunkäyttäjien oma näkökulma: tarpeet ja voimavarat; arjenläheisyys</a:t>
            </a:r>
          </a:p>
          <a:p>
            <a:pPr lvl="4"/>
            <a:r>
              <a:rPr lang="fi-FI" dirty="0" smtClean="0"/>
              <a:t>Yhdessä toimiminen ja kumppanuuteen pyrkiminen kaikkien osallisten kesken – kentän työntekijät ja asiakkaat, opiskelijat ja opettajat</a:t>
            </a:r>
          </a:p>
          <a:p>
            <a:pPr lvl="3"/>
            <a:endParaRPr lang="fi-FI" dirty="0" smtClean="0"/>
          </a:p>
          <a:p>
            <a:pPr lvl="3"/>
            <a:endParaRPr lang="fi-FI" dirty="0" smtClean="0"/>
          </a:p>
          <a:p>
            <a:pPr lvl="3"/>
            <a:endParaRPr lang="fi-FI" dirty="0" smtClean="0"/>
          </a:p>
          <a:p>
            <a:pPr lvl="3"/>
            <a:endParaRPr lang="fi-FI" dirty="0" smtClean="0"/>
          </a:p>
          <a:p>
            <a:pPr lvl="3">
              <a:buNone/>
            </a:pPr>
            <a:endParaRPr lang="fi-FI" sz="2200" dirty="0" smtClean="0"/>
          </a:p>
          <a:p>
            <a:pPr>
              <a:buNone/>
            </a:pPr>
            <a:endParaRPr lang="fi-FI" sz="1800" dirty="0" smtClean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E1808B-3A8C-4627-8EA0-ADA669044E42}" type="datetime1">
              <a:rPr lang="fi-FI" smtClean="0"/>
              <a:t>8.10.2010</a:t>
            </a:fld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3C77D5-F973-4EE5-BDB5-295E1185AFF9}" type="slidenum">
              <a:rPr lang="fi-FI" smtClean="0"/>
              <a:pPr>
                <a:defRPr/>
              </a:pPr>
              <a:t>3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Osmos -seminaari MNyman</a:t>
            </a:r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i-FI" dirty="0" smtClean="0"/>
              <a:t>Palveluohjaus/Case management- opintojakso esimerkki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sz="quarter" idx="1"/>
          </p:nvPr>
        </p:nvSpPr>
        <p:spPr/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dirty="0" smtClean="0"/>
              <a:t>4 opintopistettä, opintojen keskivälillä eli 2. tai 3. vuoden opintoja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dirty="0" smtClean="0"/>
              <a:t>Osana jaksoa pienryhmissä toteutettu maahanmuuttaja-asiakkaan palveluohjausprosessi, opiskelijaryhmät olleet suomenkielisiä ja englanninkielisiä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dirty="0" smtClean="0"/>
              <a:t>Yhteistyökumppanina Itäisen perhekeskuksen leikkipuistot ja varhainen tuki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dirty="0" smtClean="0"/>
              <a:t>Suunnittelu, toteutus ja arviointi yhdessä kentän työntekijöiden kanssa.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dirty="0" smtClean="0"/>
              <a:t>Syksyllä 2010 on meneillään 5 kerta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dirty="0" smtClean="0"/>
              <a:t>Asiakkaat ovat olleet varhaisen tuen sosiaaliohjauksen asiakkaita ja asukaspuiston kielikurssien osanottajia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dirty="0" smtClean="0"/>
              <a:t>Oheinen esimerkki yhdestä toteutuneesta jaksosta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A230EE4-E4F2-4DFB-B339-B42018C6C7FB}" type="datetime1">
              <a:rPr lang="fi-FI" smtClean="0"/>
              <a:t>8.10.2010</a:t>
            </a:fld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3C77D5-F973-4EE5-BDB5-295E1185AFF9}" type="slidenum">
              <a:rPr lang="fi-FI" smtClean="0"/>
              <a:pPr>
                <a:defRPr/>
              </a:pPr>
              <a:t>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Osmos -seminaari MNyman</a:t>
            </a:r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fi-FI" dirty="0" smtClean="0"/>
              <a:t>Opiskeluprosessin kulku </a:t>
            </a:r>
            <a:r>
              <a:rPr lang="fi-FI" sz="2000" dirty="0" smtClean="0"/>
              <a:t>(vrt. </a:t>
            </a:r>
            <a:r>
              <a:rPr lang="fi-FI" sz="2000" dirty="0" err="1" smtClean="0"/>
              <a:t>Kolb</a:t>
            </a:r>
            <a:r>
              <a:rPr lang="fi-FI" sz="2000" dirty="0" smtClean="0"/>
              <a:t> 1984)</a:t>
            </a:r>
          </a:p>
        </p:txBody>
      </p:sp>
      <p:sp>
        <p:nvSpPr>
          <p:cNvPr id="6146" name="Dian numeron paikkamerkki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C7729D5-A848-4F11-9255-52D7220CB577}" type="slidenum">
              <a:rPr lang="fi-FI"/>
              <a:pPr/>
              <a:t>5</a:t>
            </a:fld>
            <a:endParaRPr lang="fi-FI"/>
          </a:p>
        </p:txBody>
      </p:sp>
      <p:sp>
        <p:nvSpPr>
          <p:cNvPr id="6148" name="Rectangle 5"/>
          <p:cNvSpPr>
            <a:spLocks noGrp="1" noChangeArrowheads="1"/>
          </p:cNvSpPr>
          <p:nvPr>
            <p:ph sz="quarter" idx="1"/>
          </p:nvPr>
        </p:nvSpPr>
        <p:spPr>
          <a:xfrm>
            <a:off x="755576" y="1556792"/>
            <a:ext cx="7696200" cy="4753123"/>
          </a:xfrm>
        </p:spPr>
        <p:txBody>
          <a:bodyPr/>
          <a:lstStyle/>
          <a:p>
            <a:pPr eaLnBrk="1" hangingPunct="1"/>
            <a:endParaRPr lang="fi-FI" dirty="0" smtClean="0"/>
          </a:p>
        </p:txBody>
      </p:sp>
      <p:sp>
        <p:nvSpPr>
          <p:cNvPr id="6149" name="AutoShape 6"/>
          <p:cNvSpPr>
            <a:spLocks noChangeArrowheads="1"/>
          </p:cNvSpPr>
          <p:nvPr/>
        </p:nvSpPr>
        <p:spPr bwMode="auto">
          <a:xfrm>
            <a:off x="1835150" y="2205038"/>
            <a:ext cx="485775" cy="4318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i-FI"/>
          </a:p>
        </p:txBody>
      </p:sp>
      <p:sp>
        <p:nvSpPr>
          <p:cNvPr id="6150" name="AutoShape 7"/>
          <p:cNvSpPr>
            <a:spLocks noChangeArrowheads="1"/>
          </p:cNvSpPr>
          <p:nvPr/>
        </p:nvSpPr>
        <p:spPr bwMode="auto">
          <a:xfrm>
            <a:off x="1835150" y="2924175"/>
            <a:ext cx="485775" cy="504825"/>
          </a:xfrm>
          <a:prstGeom prst="downArrow">
            <a:avLst>
              <a:gd name="adj1" fmla="val 50000"/>
              <a:gd name="adj2" fmla="val 2598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i-FI"/>
          </a:p>
        </p:txBody>
      </p:sp>
      <p:sp>
        <p:nvSpPr>
          <p:cNvPr id="6151" name="AutoShape 8"/>
          <p:cNvSpPr>
            <a:spLocks noChangeArrowheads="1"/>
          </p:cNvSpPr>
          <p:nvPr/>
        </p:nvSpPr>
        <p:spPr bwMode="auto">
          <a:xfrm>
            <a:off x="1835150" y="3716338"/>
            <a:ext cx="485775" cy="1008062"/>
          </a:xfrm>
          <a:prstGeom prst="downArrow">
            <a:avLst>
              <a:gd name="adj1" fmla="val 50000"/>
              <a:gd name="adj2" fmla="val 5187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i-FI"/>
          </a:p>
        </p:txBody>
      </p:sp>
      <p:sp>
        <p:nvSpPr>
          <p:cNvPr id="6152" name="AutoShape 9"/>
          <p:cNvSpPr>
            <a:spLocks noChangeArrowheads="1"/>
          </p:cNvSpPr>
          <p:nvPr/>
        </p:nvSpPr>
        <p:spPr bwMode="auto">
          <a:xfrm>
            <a:off x="1835150" y="5084763"/>
            <a:ext cx="485775" cy="40005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i-FI"/>
          </a:p>
        </p:txBody>
      </p:sp>
      <p:sp>
        <p:nvSpPr>
          <p:cNvPr id="6153" name="Text Box 11"/>
          <p:cNvSpPr txBox="1">
            <a:spLocks noChangeArrowheads="1"/>
          </p:cNvSpPr>
          <p:nvPr/>
        </p:nvSpPr>
        <p:spPr bwMode="auto">
          <a:xfrm>
            <a:off x="3779838" y="215265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i-FI"/>
          </a:p>
        </p:txBody>
      </p:sp>
      <p:sp>
        <p:nvSpPr>
          <p:cNvPr id="6154" name="Text Box 12"/>
          <p:cNvSpPr txBox="1">
            <a:spLocks noChangeArrowheads="1"/>
          </p:cNvSpPr>
          <p:nvPr/>
        </p:nvSpPr>
        <p:spPr bwMode="auto">
          <a:xfrm>
            <a:off x="2915816" y="2132856"/>
            <a:ext cx="367240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i-FI" sz="1600" dirty="0"/>
              <a:t>Orientaatio</a:t>
            </a:r>
          </a:p>
          <a:p>
            <a:r>
              <a:rPr lang="fi-FI" sz="1600" dirty="0" smtClean="0"/>
              <a:t>Teorialuennot ja harjoitukset</a:t>
            </a:r>
            <a:endParaRPr lang="fi-FI" sz="1600" dirty="0"/>
          </a:p>
        </p:txBody>
      </p:sp>
      <p:sp>
        <p:nvSpPr>
          <p:cNvPr id="6155" name="Text Box 13"/>
          <p:cNvSpPr txBox="1">
            <a:spLocks noChangeArrowheads="1"/>
          </p:cNvSpPr>
          <p:nvPr/>
        </p:nvSpPr>
        <p:spPr bwMode="auto">
          <a:xfrm>
            <a:off x="3400425" y="2873375"/>
            <a:ext cx="11001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i-FI"/>
          </a:p>
        </p:txBody>
      </p:sp>
      <p:sp>
        <p:nvSpPr>
          <p:cNvPr id="6156" name="Text Box 14"/>
          <p:cNvSpPr txBox="1">
            <a:spLocks noChangeArrowheads="1"/>
          </p:cNvSpPr>
          <p:nvPr/>
        </p:nvSpPr>
        <p:spPr bwMode="auto">
          <a:xfrm>
            <a:off x="2916238" y="2781300"/>
            <a:ext cx="482411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i-FI" sz="1600" dirty="0" smtClean="0"/>
              <a:t>Lakitehtävä – tietämyksen syventämistä</a:t>
            </a:r>
            <a:endParaRPr lang="fi-FI" sz="1600" dirty="0"/>
          </a:p>
          <a:p>
            <a:r>
              <a:rPr lang="fi-FI" sz="1600" dirty="0"/>
              <a:t>Palvelujen kartoitusta </a:t>
            </a:r>
          </a:p>
        </p:txBody>
      </p:sp>
      <p:sp>
        <p:nvSpPr>
          <p:cNvPr id="6157" name="Text Box 16"/>
          <p:cNvSpPr txBox="1">
            <a:spLocks noChangeArrowheads="1"/>
          </p:cNvSpPr>
          <p:nvPr/>
        </p:nvSpPr>
        <p:spPr bwMode="auto">
          <a:xfrm>
            <a:off x="2843213" y="3429000"/>
            <a:ext cx="460851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i-FI" sz="1600" dirty="0"/>
              <a:t>Tutustuminen asiakkaisiin</a:t>
            </a:r>
          </a:p>
          <a:p>
            <a:r>
              <a:rPr lang="fi-FI" sz="1600" dirty="0"/>
              <a:t>Työskentely, ohjaus tarvittaessa</a:t>
            </a:r>
          </a:p>
          <a:p>
            <a:r>
              <a:rPr lang="fi-FI" sz="1600" dirty="0" err="1"/>
              <a:t>Reflektio</a:t>
            </a:r>
            <a:r>
              <a:rPr lang="fi-FI" sz="1600" dirty="0"/>
              <a:t> yhdessä, kenttätyöntekijä </a:t>
            </a:r>
            <a:r>
              <a:rPr lang="fi-FI" sz="1600" dirty="0" smtClean="0"/>
              <a:t>mukana</a:t>
            </a:r>
          </a:p>
          <a:p>
            <a:r>
              <a:rPr lang="fi-FI" sz="1600" dirty="0" smtClean="0"/>
              <a:t>Työskentely jatkuu</a:t>
            </a:r>
            <a:endParaRPr lang="fi-FI" sz="1600" dirty="0"/>
          </a:p>
          <a:p>
            <a:r>
              <a:rPr lang="fi-FI" sz="1600" dirty="0"/>
              <a:t>Raportointi ja arviointi yhdessä</a:t>
            </a:r>
          </a:p>
          <a:p>
            <a:r>
              <a:rPr lang="fi-FI" sz="1600" dirty="0"/>
              <a:t>Kirjallinen raportointi</a:t>
            </a:r>
          </a:p>
        </p:txBody>
      </p:sp>
      <p:sp>
        <p:nvSpPr>
          <p:cNvPr id="6158" name="Text Box 18"/>
          <p:cNvSpPr txBox="1">
            <a:spLocks noChangeArrowheads="1"/>
          </p:cNvSpPr>
          <p:nvPr/>
        </p:nvSpPr>
        <p:spPr bwMode="auto">
          <a:xfrm>
            <a:off x="2843808" y="5013176"/>
            <a:ext cx="267059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i-FI" sz="1600" dirty="0"/>
              <a:t>Opintojakson loppuarviointi</a:t>
            </a:r>
          </a:p>
        </p:txBody>
      </p:sp>
      <p:sp>
        <p:nvSpPr>
          <p:cNvPr id="15" name="Päivämäärän paikkamerkki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0856CE-43F8-4FB9-876D-E61901254343}" type="datetime1">
              <a:rPr lang="fi-FI" smtClean="0"/>
              <a:t>8.10.2010</a:t>
            </a:fld>
            <a:endParaRPr lang="fi-FI"/>
          </a:p>
        </p:txBody>
      </p:sp>
      <p:sp>
        <p:nvSpPr>
          <p:cNvPr id="16" name="Alatunnisteen paikkamerkki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Osmos -seminaari MNyman</a:t>
            </a:r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ian numeron paikkamerkki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4D535FA-A2C3-4784-A79E-DC331216E31C}" type="slidenum">
              <a:rPr lang="fi-FI"/>
              <a:pPr/>
              <a:t>6</a:t>
            </a:fld>
            <a:endParaRPr lang="fi-FI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88641"/>
            <a:ext cx="7770813" cy="936898"/>
          </a:xfrm>
        </p:spPr>
        <p:txBody>
          <a:bodyPr>
            <a:normAutofit/>
          </a:bodyPr>
          <a:lstStyle/>
          <a:p>
            <a:pPr eaLnBrk="1" hangingPunct="1"/>
            <a:r>
              <a:rPr lang="fi-FI" sz="2000" dirty="0" smtClean="0"/>
              <a:t>Opiskelijoiden tuottamia arvioita ja huomioita kokemuksistaan – onnistumisia: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i-FI" sz="1600" smtClean="0"/>
              <a:t>Kaikki arvioivat kokemuksensa hyödylliseksi oman oppimisensa kannalta</a:t>
            </a:r>
          </a:p>
          <a:p>
            <a:pPr eaLnBrk="1" hangingPunct="1"/>
            <a:r>
              <a:rPr lang="fi-FI" sz="1600" smtClean="0"/>
              <a:t>Mahdollisuuden saada kenttätyöntekijän ohjausta ja palautetta opiskelijat kokivat arvokkaana</a:t>
            </a:r>
          </a:p>
          <a:p>
            <a:pPr eaLnBrk="1" hangingPunct="1"/>
            <a:r>
              <a:rPr lang="fi-FI" sz="1600" smtClean="0"/>
              <a:t>Opiskelijat kokivat onnistuneensa suhteen luomisessa ja tavoitteen rajauksessa ja arvioivat kykynsä kommunikoida ihmisten kanssa hyviksi</a:t>
            </a:r>
          </a:p>
          <a:p>
            <a:pPr eaLnBrk="1" hangingPunct="1"/>
            <a:r>
              <a:rPr lang="fi-FI" sz="1600" smtClean="0"/>
              <a:t>He näkivät voivansa menestyksellisesti yhdistää tähän mennessä oppimaansa ja myös case managementin toimintaperiaatteita käytäntöön</a:t>
            </a:r>
          </a:p>
          <a:p>
            <a:pPr eaLnBrk="1" hangingPunct="1"/>
            <a:r>
              <a:rPr lang="fi-FI" sz="1600" smtClean="0"/>
              <a:t>Asiakaskeskeisyys oli esillä kaikkien raportissa – olla hyödyksi asiakkaalle oli kaikissa tavoitteena ja huolena. Asiakkailta saadun palautteen perusteella he olivat tässä onnistuneet</a:t>
            </a:r>
          </a:p>
          <a:p>
            <a:pPr eaLnBrk="1" hangingPunct="1"/>
            <a:r>
              <a:rPr lang="fi-FI" sz="1600" smtClean="0"/>
              <a:t>Kaikki pyrkivät tietoisesti osallistamaan asiakkaita. </a:t>
            </a:r>
          </a:p>
          <a:p>
            <a:pPr eaLnBrk="1" hangingPunct="1"/>
            <a:r>
              <a:rPr lang="fi-FI" sz="1600" smtClean="0"/>
              <a:t>Omaa ammatillisuutta reflektoitiin aktiivisesti ja useimmat oivalsivat itsestään tulevina ammattilaisina uusia asioita – kehitettäviä ja vahvuuksia </a:t>
            </a:r>
          </a:p>
          <a:p>
            <a:pPr eaLnBrk="1" hangingPunct="1"/>
            <a:r>
              <a:rPr lang="fi-FI" sz="1600" smtClean="0"/>
              <a:t>Opiskelijat kokivat onnistuneensa tehtävässä myös ryhmänä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31DEA67-B7F0-406E-946D-696D60837932}" type="datetime1">
              <a:rPr lang="fi-FI" smtClean="0"/>
              <a:t>8.10.2010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Osmos -seminaari MNyman</a:t>
            </a:r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ian numeron paikkamerkki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32F867F-0801-49A4-9794-703561467BA2}" type="slidenum">
              <a:rPr lang="fi-FI"/>
              <a:pPr/>
              <a:t>7</a:t>
            </a:fld>
            <a:endParaRPr lang="fi-FI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548680"/>
            <a:ext cx="7772400" cy="504056"/>
          </a:xfrm>
        </p:spPr>
        <p:txBody>
          <a:bodyPr>
            <a:normAutofit/>
          </a:bodyPr>
          <a:lstStyle/>
          <a:p>
            <a:pPr eaLnBrk="1" hangingPunct="1"/>
            <a:r>
              <a:rPr lang="fi-FI" sz="2000" dirty="0" smtClean="0"/>
              <a:t>Oppimiskokemuksia 2: Monikulttuurisuus ja haasteet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268760"/>
            <a:ext cx="7772400" cy="4536504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fi-FI" sz="1800" dirty="0" smtClean="0"/>
          </a:p>
          <a:p>
            <a:pPr>
              <a:lnSpc>
                <a:spcPct val="80000"/>
              </a:lnSpc>
            </a:pPr>
            <a:r>
              <a:rPr lang="fi-FI" sz="1800" dirty="0" smtClean="0"/>
              <a:t>Kieli ja kielitaidon tärkeys</a:t>
            </a:r>
          </a:p>
          <a:p>
            <a:pPr>
              <a:lnSpc>
                <a:spcPct val="80000"/>
              </a:lnSpc>
            </a:pPr>
            <a:r>
              <a:rPr lang="fi-FI" sz="1800" dirty="0" smtClean="0"/>
              <a:t>Toisesta kulttuurista tuleva ihminen herättää mielenkiintoa ja positiivista uteliaisuutta, on mielenkiintoista tutustua uusiin asioihin</a:t>
            </a:r>
          </a:p>
          <a:p>
            <a:pPr>
              <a:lnSpc>
                <a:spcPct val="80000"/>
              </a:lnSpc>
            </a:pPr>
            <a:r>
              <a:rPr lang="fi-FI" sz="1800" dirty="0" smtClean="0"/>
              <a:t>Maahan </a:t>
            </a:r>
            <a:r>
              <a:rPr lang="fi-FI" sz="1800" dirty="0" err="1" smtClean="0"/>
              <a:t>muuttajuus</a:t>
            </a:r>
            <a:r>
              <a:rPr lang="fi-FI" sz="1800" dirty="0" smtClean="0"/>
              <a:t> on ihmisen elämässä suuri ja kokonaisvaltainen kokemus. Oma maahanmuuttajatausta auttaa asiakkaan tilanteeseen eläytymistä</a:t>
            </a:r>
          </a:p>
          <a:p>
            <a:pPr>
              <a:lnSpc>
                <a:spcPct val="80000"/>
              </a:lnSpc>
            </a:pPr>
            <a:r>
              <a:rPr lang="fi-FI" sz="1800" dirty="0" smtClean="0"/>
              <a:t>Suomalainen yhteiskunta ei kohtaa maahanmuuttajia riittävän ymmärtävästi</a:t>
            </a:r>
          </a:p>
          <a:p>
            <a:pPr>
              <a:lnSpc>
                <a:spcPct val="80000"/>
              </a:lnSpc>
            </a:pPr>
            <a:r>
              <a:rPr lang="fi-FI" sz="1800" dirty="0" smtClean="0"/>
              <a:t>Viranomaisten osaamiseen ei voi aina luottaa (?)</a:t>
            </a:r>
          </a:p>
          <a:p>
            <a:pPr>
              <a:lnSpc>
                <a:spcPct val="80000"/>
              </a:lnSpc>
            </a:pPr>
            <a:r>
              <a:rPr lang="fi-FI" sz="1800" dirty="0" smtClean="0"/>
              <a:t>Vieraasta kulttuurista tuleva kohtaa arjessa esteitä, joita ei usein tule edes ajatelleeksi – kulkeminen asiakkaan kanssa ” käsi kädessä” voi olla usein tarpeen</a:t>
            </a:r>
          </a:p>
          <a:p>
            <a:pPr>
              <a:lnSpc>
                <a:spcPct val="80000"/>
              </a:lnSpc>
            </a:pPr>
            <a:r>
              <a:rPr lang="fi-FI" sz="1800" dirty="0" smtClean="0"/>
              <a:t>Monet maahanmuuttajat kaipaavat ennen kaikkea sosiaalisia kontakteja ja ystäviä </a:t>
            </a:r>
          </a:p>
          <a:p>
            <a:pPr>
              <a:lnSpc>
                <a:spcPct val="80000"/>
              </a:lnSpc>
            </a:pPr>
            <a:r>
              <a:rPr lang="fi-FI" sz="1800" dirty="0" smtClean="0"/>
              <a:t>Maahanmuuttajien osaamista ei kyetä riittävästi hyödyntämään</a:t>
            </a:r>
          </a:p>
          <a:p>
            <a:pPr>
              <a:lnSpc>
                <a:spcPct val="80000"/>
              </a:lnSpc>
            </a:pPr>
            <a:endParaRPr lang="fi-FI" sz="1800" dirty="0" smtClean="0"/>
          </a:p>
          <a:p>
            <a:pPr eaLnBrk="1" hangingPunct="1">
              <a:lnSpc>
                <a:spcPct val="80000"/>
              </a:lnSpc>
            </a:pPr>
            <a:endParaRPr lang="fi-FI" sz="1800" dirty="0" smtClean="0"/>
          </a:p>
          <a:p>
            <a:pPr eaLnBrk="1" hangingPunct="1">
              <a:lnSpc>
                <a:spcPct val="80000"/>
              </a:lnSpc>
            </a:pPr>
            <a:endParaRPr lang="fi-FI" sz="1800" dirty="0" smtClean="0"/>
          </a:p>
          <a:p>
            <a:pPr eaLnBrk="1" hangingPunct="1">
              <a:lnSpc>
                <a:spcPct val="80000"/>
              </a:lnSpc>
            </a:pPr>
            <a:endParaRPr lang="fi-FI" sz="1800" dirty="0" smtClean="0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F809B8F-D3C7-4CDE-B698-D9F07EFCFAAC}" type="datetime1">
              <a:rPr lang="fi-FI" smtClean="0"/>
              <a:t>8.10.2010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Osmos -seminaari MNyman</a:t>
            </a:r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Otsikko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7272808" cy="1008112"/>
          </a:xfrm>
        </p:spPr>
        <p:txBody>
          <a:bodyPr>
            <a:normAutofit/>
          </a:bodyPr>
          <a:lstStyle/>
          <a:p>
            <a:r>
              <a:rPr lang="fi-FI" sz="2400" dirty="0" smtClean="0"/>
              <a:t>Opetusklinikka sosiaaliohjauksen jatkuvan ja systemaattisen kehittelyn areenana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sz="quarter" idx="1"/>
          </p:nvPr>
        </p:nvSpPr>
        <p:spPr>
          <a:xfrm>
            <a:off x="755576" y="1628800"/>
            <a:ext cx="7772400" cy="424847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fi-FI" sz="2000" dirty="0" smtClean="0"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fi-FI" sz="2000" dirty="0" smtClean="0"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sz="2000" dirty="0" smtClean="0">
                <a:latin typeface="Arial" pitchFamily="34" charset="0"/>
                <a:cs typeface="Arial" pitchFamily="34" charset="0"/>
              </a:rPr>
              <a:t>Dokumentoidaan ja tutkitaan opiskelijoiden oppimiskokemuksia ammattikorkeakoulun ja työelämän yhteisellä rajavyöhykkeellä jatkokehittelyn tueksi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fi-FI" sz="2000" dirty="0" smtClean="0">
                <a:latin typeface="Arial" pitchFamily="34" charset="0"/>
                <a:cs typeface="Arial" pitchFamily="34" charset="0"/>
              </a:rPr>
              <a:t>Tutkitaan ja kehitetään sosiaaliohjauksen työmalleja/käytäntöjä  ja niiden mahdollisuuksia yhteistyössä ja osana oppimis- ja opetustoimintaa </a:t>
            </a:r>
          </a:p>
          <a:p>
            <a:pPr lvl="4">
              <a:buFont typeface="Arial" pitchFamily="34" charset="0"/>
              <a:buChar char="•"/>
              <a:defRPr/>
            </a:pPr>
            <a:r>
              <a:rPr lang="fi-FI" dirty="0" smtClean="0">
                <a:latin typeface="Arial" pitchFamily="34" charset="0"/>
                <a:cs typeface="Arial" pitchFamily="34" charset="0"/>
              </a:rPr>
              <a:t>Esimerkiksi intensiivisen sosiaaliohjauksen malli, </a:t>
            </a:r>
            <a:r>
              <a:rPr lang="fi-FI" dirty="0" err="1" smtClean="0">
                <a:latin typeface="Arial" pitchFamily="34" charset="0"/>
                <a:cs typeface="Arial" pitchFamily="34" charset="0"/>
              </a:rPr>
              <a:t>mentorointi</a:t>
            </a:r>
            <a:r>
              <a:rPr lang="fi-FI" dirty="0" smtClean="0">
                <a:latin typeface="Arial" pitchFamily="34" charset="0"/>
                <a:cs typeface="Arial" pitchFamily="34" charset="0"/>
              </a:rPr>
              <a:t>, ryhmätoiminnat jne.</a:t>
            </a:r>
          </a:p>
          <a:p>
            <a:pPr>
              <a:buNone/>
              <a:defRPr/>
            </a:pPr>
            <a:r>
              <a:rPr lang="fi-FI" sz="20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endParaRPr lang="fi-FI" sz="2800" dirty="0" smtClean="0"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fi-FI" sz="1400" dirty="0" smtClean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8E27F9F-B11F-4BDF-B880-B24F6D3DC9B5}" type="datetime1">
              <a:rPr lang="fi-FI" smtClean="0"/>
              <a:t>8.10.2010</a:t>
            </a:fld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3C77D5-F973-4EE5-BDB5-295E1185AFF9}" type="slidenum">
              <a:rPr lang="fi-FI" smtClean="0"/>
              <a:pPr>
                <a:defRPr/>
              </a:pPr>
              <a:t>8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Osmos -seminaari MNyman</a:t>
            </a:r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06090"/>
          </a:xfrm>
        </p:spPr>
        <p:txBody>
          <a:bodyPr>
            <a:normAutofit fontScale="90000"/>
          </a:bodyPr>
          <a:lstStyle/>
          <a:p>
            <a:r>
              <a:rPr lang="fi-FI" dirty="0" smtClean="0"/>
              <a:t>Tavoitteena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sz="quarter" idx="1"/>
          </p:nvPr>
        </p:nvSpPr>
        <p:spPr>
          <a:xfrm>
            <a:off x="914400" y="1124744"/>
            <a:ext cx="7772400" cy="4895056"/>
          </a:xfrm>
        </p:spPr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fi-FI" sz="2000" dirty="0" smtClean="0">
                <a:latin typeface="Arial" pitchFamily="34" charset="0"/>
                <a:cs typeface="Arial" pitchFamily="34" charset="0"/>
              </a:rPr>
              <a:t>Luoda yhteinen, vakiintuva malli toteuttaa opetusta yhdessä kentän toimijoiden kanssa</a:t>
            </a:r>
          </a:p>
          <a:p>
            <a:pPr lvl="1">
              <a:buFont typeface="Arial" pitchFamily="34" charset="0"/>
              <a:buChar char="–"/>
              <a:defRPr/>
            </a:pPr>
            <a:r>
              <a:rPr lang="fi-FI" sz="2000" dirty="0" smtClean="0">
                <a:latin typeface="Arial" pitchFamily="34" charset="0"/>
                <a:cs typeface="Arial" pitchFamily="34" charset="0"/>
              </a:rPr>
              <a:t>Tavoitellaan  ”kaikki hyötyvät”  tilannetta, jossa paitsi opiskelijat, myös muut oppivat, palvelunkäyttäjät saavat tarvitsemaansa tukea ja työntekijät voivat jakaa asiakkuustaakkojaan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fi-FI" sz="2000" dirty="0" smtClean="0">
                <a:latin typeface="Arial" pitchFamily="34" charset="0"/>
                <a:cs typeface="Arial" pitchFamily="34" charset="0"/>
              </a:rPr>
              <a:t>Tarjota opiskelijoille uusia mahdollisuuksia </a:t>
            </a:r>
          </a:p>
          <a:p>
            <a:pPr lvl="1">
              <a:buFont typeface="Arial" pitchFamily="34" charset="0"/>
              <a:buChar char="–"/>
              <a:defRPr/>
            </a:pPr>
            <a:r>
              <a:rPr lang="fi-FI" sz="2000" dirty="0" smtClean="0">
                <a:latin typeface="Arial" pitchFamily="34" charset="0"/>
                <a:cs typeface="Arial" pitchFamily="34" charset="0"/>
              </a:rPr>
              <a:t>autenttiseen asiakaskohtaamiseen </a:t>
            </a:r>
          </a:p>
          <a:p>
            <a:pPr lvl="1">
              <a:buFont typeface="Arial" pitchFamily="34" charset="0"/>
              <a:buChar char="–"/>
              <a:defRPr/>
            </a:pPr>
            <a:r>
              <a:rPr lang="fi-FI" sz="2000" dirty="0" smtClean="0">
                <a:latin typeface="Arial" pitchFamily="34" charset="0"/>
                <a:cs typeface="Arial" pitchFamily="34" charset="0"/>
              </a:rPr>
              <a:t> työskentelyyn (maahanmuuttaja-)asiakkaiden kanssa: yhteinen tilannearviointi, kumppanuus ja arviointi, palaute asiakkaalta</a:t>
            </a:r>
          </a:p>
          <a:p>
            <a:pPr lvl="1">
              <a:buFont typeface="Arial" pitchFamily="34" charset="0"/>
              <a:buChar char="–"/>
              <a:defRPr/>
            </a:pPr>
            <a:r>
              <a:rPr lang="fi-FI" sz="2000" dirty="0" smtClean="0">
                <a:latin typeface="Arial" pitchFamily="34" charset="0"/>
                <a:cs typeface="Arial" pitchFamily="34" charset="0"/>
              </a:rPr>
              <a:t>soveltaa tähän asti oppimaansa käytäntöön</a:t>
            </a:r>
          </a:p>
          <a:p>
            <a:pPr lvl="1">
              <a:buFont typeface="Arial" pitchFamily="34" charset="0"/>
              <a:buChar char="–"/>
              <a:defRPr/>
            </a:pPr>
            <a:r>
              <a:rPr lang="fi-FI" sz="2000" dirty="0" smtClean="0">
                <a:latin typeface="Arial" pitchFamily="34" charset="0"/>
                <a:cs typeface="Arial" pitchFamily="34" charset="0"/>
              </a:rPr>
              <a:t>Opitun reflektointi ja palautteen saaminen kentän työntekijältä teoriaopintoihin integroituna 	</a:t>
            </a:r>
          </a:p>
          <a:p>
            <a:pPr lvl="1">
              <a:buFont typeface="Arial" pitchFamily="34" charset="0"/>
              <a:buChar char="–"/>
              <a:defRPr/>
            </a:pPr>
            <a:r>
              <a:rPr lang="fi-FI" sz="2000" dirty="0" smtClean="0">
                <a:latin typeface="Arial" pitchFamily="34" charset="0"/>
                <a:cs typeface="Arial" pitchFamily="34" charset="0"/>
              </a:rPr>
              <a:t>Yhteisen oppimisprosessin mahdollistuminen</a:t>
            </a:r>
          </a:p>
          <a:p>
            <a:pPr lvl="1">
              <a:buFont typeface="Arial" pitchFamily="34" charset="0"/>
              <a:buChar char="–"/>
              <a:defRPr/>
            </a:pPr>
            <a:endParaRPr lang="fi-FI" sz="2000" dirty="0" smtClean="0">
              <a:latin typeface="Arial" pitchFamily="34" charset="0"/>
              <a:cs typeface="Arial" pitchFamily="34" charset="0"/>
            </a:endParaRPr>
          </a:p>
          <a:p>
            <a:pPr lvl="1">
              <a:buNone/>
              <a:defRPr/>
            </a:pPr>
            <a:endParaRPr lang="fi-FI" sz="1600" dirty="0" smtClean="0">
              <a:latin typeface="Arial" pitchFamily="34" charset="0"/>
              <a:cs typeface="Arial" pitchFamily="34" charset="0"/>
            </a:endParaRPr>
          </a:p>
          <a:p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19F6A0-0756-4CC8-B048-49D0FAB13DF2}" type="datetime1">
              <a:rPr lang="fi-FI" smtClean="0"/>
              <a:t>8.10.2010</a:t>
            </a:fld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3C77D5-F973-4EE5-BDB5-295E1185AFF9}" type="slidenum">
              <a:rPr lang="fi-FI" smtClean="0"/>
              <a:pPr>
                <a:defRPr/>
              </a:pPr>
              <a:t>9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Osmos -seminaari MNyman</a:t>
            </a:r>
            <a:endParaRPr lang="fi-FI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247</TotalTime>
  <Words>726</Words>
  <Application>Microsoft Office PowerPoint</Application>
  <PresentationFormat>On-screen Show (4:3)</PresentationFormat>
  <Paragraphs>128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Equity</vt:lpstr>
      <vt:lpstr>  Opetuksen työelämäintegraatiosta   Kohti ”opetusklinikkaa”? </vt:lpstr>
      <vt:lpstr>Mihin tarpeisiin pyritään vastaamaan?</vt:lpstr>
      <vt:lpstr>Opetuksen integraatio Osmoksessa</vt:lpstr>
      <vt:lpstr>Palveluohjaus/Case management- opintojakso esimerkki</vt:lpstr>
      <vt:lpstr>Opiskeluprosessin kulku (vrt. Kolb 1984)</vt:lpstr>
      <vt:lpstr>Opiskelijoiden tuottamia arvioita ja huomioita kokemuksistaan – onnistumisia:</vt:lpstr>
      <vt:lpstr>Oppimiskokemuksia 2: Monikulttuurisuus ja haasteet</vt:lpstr>
      <vt:lpstr>Opetusklinikka sosiaaliohjauksen jatkuvan ja systemaattisen kehittelyn areenana</vt:lpstr>
      <vt:lpstr>Tavoitteena</vt:lpstr>
      <vt:lpstr>Opetusklinikan toteuttamisen näkökulmia ja vaihtoehtoja</vt:lpstr>
      <vt:lpstr>Kirjallisuus</vt:lpstr>
    </vt:vector>
  </TitlesOfParts>
  <Company>Helsingin kaupunki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Opiskelijoiden antama palveluohjaus maahanmuuttaja-asiakkaille</dc:title>
  <dc:creator>EXT-NYMANME</dc:creator>
  <cp:lastModifiedBy>Yasmin Yusuf</cp:lastModifiedBy>
  <cp:revision>43</cp:revision>
  <dcterms:created xsi:type="dcterms:W3CDTF">2010-05-31T05:36:01Z</dcterms:created>
  <dcterms:modified xsi:type="dcterms:W3CDTF">2010-10-08T05:37:07Z</dcterms:modified>
</cp:coreProperties>
</file>