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01" autoAdjust="0"/>
    <p:restoredTop sz="94660"/>
  </p:normalViewPr>
  <p:slideViewPr>
    <p:cSldViewPr>
      <p:cViewPr varScale="1">
        <p:scale>
          <a:sx n="38" d="100"/>
          <a:sy n="38" d="100"/>
        </p:scale>
        <p:origin x="-10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78511631-0FCD-4AA4-888D-4268E71DADE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1AD53B7F-A4DD-4D34-82A0-B4A115C269D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väestöliitto_logo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7050" y="2349500"/>
            <a:ext cx="3008313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4581525"/>
            <a:ext cx="8207375" cy="1008063"/>
          </a:xfrm>
        </p:spPr>
        <p:txBody>
          <a:bodyPr/>
          <a:lstStyle>
            <a:lvl1pPr algn="ctr"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5661025"/>
            <a:ext cx="8207375" cy="5048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1116013" y="6381750"/>
            <a:ext cx="7559675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68313" y="6381750"/>
            <a:ext cx="647700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9E2AA-BB4D-4B73-B592-20295B043D3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2"/>
          </p:nvPr>
        </p:nvSpPr>
        <p:spPr>
          <a:xfrm>
            <a:off x="468313" y="260350"/>
            <a:ext cx="8207375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2CA87-758B-43BD-B8EF-4AED3EE5565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911975" y="1052513"/>
            <a:ext cx="1763713" cy="496887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1619250" y="1052513"/>
            <a:ext cx="5140325" cy="496887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C9CDC-D7A8-41DA-84F9-42F1525478D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12046-EAB7-4D26-BC5F-185C30A3CEA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13813-C01E-4B69-9EB0-720AD306560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619250" y="2205038"/>
            <a:ext cx="3451225" cy="3816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222875" y="2205038"/>
            <a:ext cx="3452813" cy="3816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AE026-5AF6-49A7-AF1A-39023DB8B79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0BAE7-C038-441B-9E9E-18F3C0CDA5F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23EFD-02E7-442B-B835-529AB074CF3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74D72-0CC0-4E43-B740-1E7E8AB5A90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60591-F354-49CC-8D25-66F5F2D1081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i-FI" noProof="0" smtClean="0"/>
              <a:t>Lisää kuva napsauttamalla kuvaketta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F5387-69B2-426F-B9DA-B3B9601043F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5705475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052513"/>
            <a:ext cx="7056438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0" y="2205038"/>
            <a:ext cx="705643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66950" y="6381750"/>
            <a:ext cx="43211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500"/>
              </a:lnSpc>
              <a:defRPr sz="12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i-FI"/>
              <a:t>24.11.2009 Eeva Suomenaro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19250" y="260350"/>
            <a:ext cx="7056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500"/>
              </a:lnSpc>
              <a:defRPr sz="12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i-FI"/>
              <a:t>Monikulttuurinen osaamiskeskus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19250" y="6381750"/>
            <a:ext cx="647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500"/>
              </a:lnSpc>
              <a:defRPr sz="12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0467F18-801D-425E-BB25-D408B9595AE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pic>
        <p:nvPicPr>
          <p:cNvPr id="1032" name="Picture 9" descr="väestöliitto_logo_rgb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24675" y="6267450"/>
            <a:ext cx="1751013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hf hdr="0"/>
  <p:txStyles>
    <p:titleStyle>
      <a:lvl1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179388" indent="-1793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38163" indent="-1793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896938" indent="-1793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255713" indent="-1793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612900" indent="-1778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070100" indent="-1778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527300" indent="-1778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984500" indent="-1778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441700" indent="-1778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eeva.suomenaro@vaestoliitto.f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Kunniaan liittyvät konfliktit – uhat ja mahdollisuudet asiakastyössä</a:t>
            </a:r>
          </a:p>
        </p:txBody>
      </p:sp>
      <p:sp>
        <p:nvSpPr>
          <p:cNvPr id="3075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fi-FI" smtClean="0"/>
              <a:t>Eeva Suomenaro</a:t>
            </a:r>
          </a:p>
          <a:p>
            <a:pPr eaLnBrk="1" hangingPunct="1"/>
            <a:r>
              <a:rPr lang="fi-FI" smtClean="0"/>
              <a:t>Monikulttuurisuuden asiantuntija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Nuoret uudessa maassa:</a:t>
            </a:r>
          </a:p>
        </p:txBody>
      </p:sp>
      <p:sp>
        <p:nvSpPr>
          <p:cNvPr id="12291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mtClean="0"/>
              <a:t>Identiteettikriisit</a:t>
            </a:r>
          </a:p>
          <a:p>
            <a:pPr eaLnBrk="1" hangingPunct="1"/>
            <a:r>
              <a:rPr lang="fi-FI" smtClean="0"/>
              <a:t>Ennakkoluulot</a:t>
            </a:r>
          </a:p>
          <a:p>
            <a:pPr eaLnBrk="1" hangingPunct="1"/>
            <a:r>
              <a:rPr lang="fi-FI" smtClean="0"/>
              <a:t>Kotoutumisen eriasteisuus</a:t>
            </a:r>
          </a:p>
          <a:p>
            <a:pPr eaLnBrk="1" hangingPunct="1"/>
            <a:r>
              <a:rPr lang="fi-FI" smtClean="0"/>
              <a:t>Uudenlainen perhedynamiikka: lapset joutuvat hoitamaan vanhempiensa asiat</a:t>
            </a:r>
          </a:p>
          <a:p>
            <a:pPr eaLnBrk="1" hangingPunct="1"/>
            <a:r>
              <a:rPr lang="fi-FI" smtClean="0"/>
              <a:t>Omien oikeuksien tiedostaminen</a:t>
            </a:r>
          </a:p>
          <a:p>
            <a:pPr eaLnBrk="1" hangingPunct="1"/>
            <a:r>
              <a:rPr lang="fi-FI" smtClean="0"/>
              <a:t>Syrjäytyminen</a:t>
            </a:r>
          </a:p>
          <a:p>
            <a:pPr eaLnBrk="1" hangingPunct="1"/>
            <a:r>
              <a:rPr lang="fi-FI" smtClean="0"/>
              <a:t>Rasismi</a:t>
            </a:r>
          </a:p>
          <a:p>
            <a:pPr eaLnBrk="1" hangingPunct="1"/>
            <a:r>
              <a:rPr lang="fi-FI" smtClean="0"/>
              <a:t>Normikäsitysten muuttuminen</a:t>
            </a:r>
          </a:p>
        </p:txBody>
      </p:sp>
      <p:sp>
        <p:nvSpPr>
          <p:cNvPr id="12292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24.11.2009 Eeva Suomenaro</a:t>
            </a:r>
          </a:p>
        </p:txBody>
      </p:sp>
      <p:sp>
        <p:nvSpPr>
          <p:cNvPr id="12293" name="Alatunnisteen paikkamerkki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Monikulttuurinen osaamiskeskus</a:t>
            </a:r>
          </a:p>
        </p:txBody>
      </p:sp>
      <p:sp>
        <p:nvSpPr>
          <p:cNvPr id="12294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A43D40-7E2F-4AA5-B040-03E4A2C5FC77}" type="slidenum">
              <a:rPr lang="fi-FI" smtClean="0"/>
              <a:pPr/>
              <a:t>10</a:t>
            </a:fld>
            <a:endParaRPr lang="fi-FI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Kunniaan liittyvät konfliktit – uhat ja mahdollisuudet</a:t>
            </a:r>
          </a:p>
        </p:txBody>
      </p:sp>
      <p:sp>
        <p:nvSpPr>
          <p:cNvPr id="13315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mtClean="0"/>
              <a:t>Mitä ”kunnia” on?</a:t>
            </a:r>
          </a:p>
          <a:p>
            <a:pPr eaLnBrk="1" hangingPunct="1">
              <a:buFontTx/>
              <a:buNone/>
            </a:pPr>
            <a:endParaRPr lang="fi-FI" smtClean="0"/>
          </a:p>
          <a:p>
            <a:pPr eaLnBrk="1" hangingPunct="1"/>
            <a:r>
              <a:rPr lang="fi-FI" smtClean="0"/>
              <a:t>Historiallinen tausta</a:t>
            </a:r>
          </a:p>
          <a:p>
            <a:pPr eaLnBrk="1" hangingPunct="1">
              <a:buFontTx/>
              <a:buNone/>
            </a:pPr>
            <a:endParaRPr lang="fi-FI" smtClean="0"/>
          </a:p>
          <a:p>
            <a:pPr eaLnBrk="1" hangingPunct="1"/>
            <a:r>
              <a:rPr lang="fi-FI" smtClean="0"/>
              <a:t>Yhteisöllinen ja patriarkaalinen kulttuuri</a:t>
            </a:r>
          </a:p>
          <a:p>
            <a:pPr eaLnBrk="1" hangingPunct="1">
              <a:buFontTx/>
              <a:buNone/>
            </a:pPr>
            <a:endParaRPr lang="fi-FI" smtClean="0"/>
          </a:p>
          <a:p>
            <a:pPr eaLnBrk="1" hangingPunct="1"/>
            <a:r>
              <a:rPr lang="fi-FI" smtClean="0"/>
              <a:t>Uhat ja mahdollisuudet asiakastyössä</a:t>
            </a:r>
          </a:p>
          <a:p>
            <a:pPr eaLnBrk="1" hangingPunct="1"/>
            <a:endParaRPr lang="fi-FI" smtClean="0"/>
          </a:p>
          <a:p>
            <a:pPr eaLnBrk="1" hangingPunct="1"/>
            <a:r>
              <a:rPr lang="fi-FI" smtClean="0"/>
              <a:t>Vanhemmat uudessa yhteiskunnassa</a:t>
            </a:r>
          </a:p>
          <a:p>
            <a:pPr eaLnBrk="1" hangingPunct="1">
              <a:buFontTx/>
              <a:buNone/>
            </a:pPr>
            <a:endParaRPr lang="fi-FI" smtClean="0"/>
          </a:p>
          <a:p>
            <a:pPr eaLnBrk="1" hangingPunct="1"/>
            <a:r>
              <a:rPr lang="fi-FI" smtClean="0"/>
              <a:t>Nuoret uudessa maassa</a:t>
            </a:r>
          </a:p>
          <a:p>
            <a:endParaRPr lang="fi-FI" smtClean="0"/>
          </a:p>
        </p:txBody>
      </p:sp>
      <p:sp>
        <p:nvSpPr>
          <p:cNvPr id="13316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24.11.2009 Eeva Suomenaro</a:t>
            </a:r>
          </a:p>
        </p:txBody>
      </p:sp>
      <p:sp>
        <p:nvSpPr>
          <p:cNvPr id="13317" name="Alatunnisteen paikkamerkki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Monikulttuurinen osaamiskeskus</a:t>
            </a:r>
          </a:p>
        </p:txBody>
      </p:sp>
      <p:sp>
        <p:nvSpPr>
          <p:cNvPr id="13318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C64650-04E5-4AE6-A35B-DF80B813A945}" type="slidenum">
              <a:rPr lang="fi-FI" smtClean="0"/>
              <a:pPr/>
              <a:t>11</a:t>
            </a:fld>
            <a:endParaRPr lang="fi-FI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sz="4000" smtClean="0"/>
              <a:t>Kiitos!</a:t>
            </a:r>
          </a:p>
        </p:txBody>
      </p:sp>
      <p:sp>
        <p:nvSpPr>
          <p:cNvPr id="14339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fi-FI" smtClean="0"/>
              <a:t>Eeva Suomenaro</a:t>
            </a:r>
          </a:p>
          <a:p>
            <a:pPr algn="ctr">
              <a:buFontTx/>
              <a:buNone/>
            </a:pPr>
            <a:r>
              <a:rPr lang="fi-FI" smtClean="0"/>
              <a:t>Monikulttuurisuuden asiantuntija</a:t>
            </a:r>
          </a:p>
          <a:p>
            <a:pPr algn="ctr">
              <a:buFontTx/>
              <a:buNone/>
            </a:pPr>
            <a:r>
              <a:rPr lang="fi-FI" smtClean="0"/>
              <a:t>Väestöliitto / Monikulttuurinen osaamiskeskus</a:t>
            </a:r>
          </a:p>
          <a:p>
            <a:pPr algn="ctr">
              <a:buFontTx/>
              <a:buNone/>
            </a:pPr>
            <a:endParaRPr lang="fi-FI" smtClean="0"/>
          </a:p>
          <a:p>
            <a:pPr algn="ctr">
              <a:buFontTx/>
              <a:buNone/>
            </a:pPr>
            <a:r>
              <a:rPr lang="fi-FI" smtClean="0">
                <a:hlinkClick r:id="rId2"/>
              </a:rPr>
              <a:t>eeva.suomenaro@vaestoliitto.fi</a:t>
            </a:r>
            <a:r>
              <a:rPr lang="fi-FI" smtClean="0"/>
              <a:t> p. 040 179 79 89</a:t>
            </a:r>
          </a:p>
        </p:txBody>
      </p:sp>
      <p:sp>
        <p:nvSpPr>
          <p:cNvPr id="14340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24.11.2009 Eeva Suomenaro</a:t>
            </a:r>
          </a:p>
        </p:txBody>
      </p:sp>
      <p:sp>
        <p:nvSpPr>
          <p:cNvPr id="14341" name="Alatunnisteen paikkamerkki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Monikulttuurinen osaamiskeskus</a:t>
            </a:r>
          </a:p>
        </p:txBody>
      </p:sp>
      <p:sp>
        <p:nvSpPr>
          <p:cNvPr id="14342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BA42BD-F5C4-4D96-BB75-A240D96CA421}" type="slidenum">
              <a:rPr lang="fi-FI" smtClean="0"/>
              <a:pPr/>
              <a:t>12</a:t>
            </a:fld>
            <a:endParaRPr lang="fi-FI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Sisältö:</a:t>
            </a:r>
          </a:p>
        </p:txBody>
      </p:sp>
      <p:sp>
        <p:nvSpPr>
          <p:cNvPr id="4099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z="1800" smtClean="0"/>
              <a:t>Mitä ”kunnia” on?</a:t>
            </a:r>
          </a:p>
          <a:p>
            <a:pPr eaLnBrk="1" hangingPunct="1">
              <a:buFontTx/>
              <a:buNone/>
            </a:pPr>
            <a:endParaRPr lang="fi-FI" sz="1800" smtClean="0"/>
          </a:p>
          <a:p>
            <a:pPr eaLnBrk="1" hangingPunct="1"/>
            <a:r>
              <a:rPr lang="fi-FI" sz="1800" smtClean="0"/>
              <a:t>Historiallinen tausta</a:t>
            </a:r>
          </a:p>
          <a:p>
            <a:pPr eaLnBrk="1" hangingPunct="1">
              <a:buFontTx/>
              <a:buNone/>
            </a:pPr>
            <a:endParaRPr lang="fi-FI" sz="1800" smtClean="0"/>
          </a:p>
          <a:p>
            <a:pPr eaLnBrk="1" hangingPunct="1"/>
            <a:r>
              <a:rPr lang="fi-FI" sz="1800" smtClean="0"/>
              <a:t>Yhteisöllinen ja patriarkaalinen kulttuuri</a:t>
            </a:r>
          </a:p>
          <a:p>
            <a:pPr eaLnBrk="1" hangingPunct="1">
              <a:buFontTx/>
              <a:buNone/>
            </a:pPr>
            <a:endParaRPr lang="fi-FI" sz="1800" smtClean="0"/>
          </a:p>
          <a:p>
            <a:pPr eaLnBrk="1" hangingPunct="1"/>
            <a:r>
              <a:rPr lang="fi-FI" sz="1800" smtClean="0"/>
              <a:t>Uhat ja mahdollisuudet asiakastyössä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Vanhemmat uudessa yhteiskunnassa</a:t>
            </a:r>
          </a:p>
          <a:p>
            <a:pPr eaLnBrk="1" hangingPunct="1">
              <a:buFontTx/>
              <a:buNone/>
            </a:pPr>
            <a:endParaRPr lang="fi-FI" sz="1800" smtClean="0"/>
          </a:p>
          <a:p>
            <a:pPr eaLnBrk="1" hangingPunct="1"/>
            <a:r>
              <a:rPr lang="fi-FI" sz="1800" smtClean="0"/>
              <a:t>Nuoret uudessa maassa</a:t>
            </a:r>
          </a:p>
          <a:p>
            <a:pPr eaLnBrk="1" hangingPunct="1"/>
            <a:endParaRPr lang="fi-FI" smtClean="0"/>
          </a:p>
        </p:txBody>
      </p:sp>
      <p:sp>
        <p:nvSpPr>
          <p:cNvPr id="4100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24.11.2009 Eeva Suomenaro</a:t>
            </a:r>
          </a:p>
        </p:txBody>
      </p:sp>
      <p:sp>
        <p:nvSpPr>
          <p:cNvPr id="4101" name="Alatunnisteen paikkamerkki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Monikulttuurinen osaamiskeskus</a:t>
            </a:r>
          </a:p>
        </p:txBody>
      </p:sp>
      <p:sp>
        <p:nvSpPr>
          <p:cNvPr id="4102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E0D795-B5A6-4609-AB7C-BAAD3D174014}" type="slidenum">
              <a:rPr lang="fi-FI" smtClean="0"/>
              <a:pPr/>
              <a:t>2</a:t>
            </a:fld>
            <a:endParaRPr lang="fi-FI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Kunnia?</a:t>
            </a:r>
          </a:p>
        </p:txBody>
      </p:sp>
      <p:sp>
        <p:nvSpPr>
          <p:cNvPr id="512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z="1800" smtClean="0"/>
              <a:t>”Kunniaan liittyvä väkivalta on henkistä tai psyykkistä painostusta silloin kun epäillään, että henkilö on loukannut yhteisöllisiä siveysperiaatteita jollakin teolla.</a:t>
            </a:r>
          </a:p>
          <a:p>
            <a:pPr eaLnBrk="1" hangingPunct="1"/>
            <a:r>
              <a:rPr lang="fi-FI" sz="1800" smtClean="0"/>
              <a:t>Teko on tuomittava (patriarkaalisen arvomaailman näkökulmasta)”. </a:t>
            </a:r>
            <a:r>
              <a:rPr lang="fi-FI" sz="1100" smtClean="0"/>
              <a:t>(Rebwar Karimi)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Kunnia? Häpeä? </a:t>
            </a:r>
          </a:p>
          <a:p>
            <a:pPr eaLnBrk="1" hangingPunct="1"/>
            <a:r>
              <a:rPr lang="fi-FI" sz="1800" smtClean="0"/>
              <a:t>Namus vs. seref</a:t>
            </a:r>
          </a:p>
          <a:p>
            <a:pPr eaLnBrk="1" hangingPunct="1">
              <a:buFontTx/>
              <a:buNone/>
            </a:pPr>
            <a:endParaRPr lang="fi-FI" sz="1800" smtClean="0"/>
          </a:p>
        </p:txBody>
      </p:sp>
      <p:sp>
        <p:nvSpPr>
          <p:cNvPr id="5124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24.11.2009 Eeva Suomenaro</a:t>
            </a:r>
          </a:p>
        </p:txBody>
      </p:sp>
      <p:sp>
        <p:nvSpPr>
          <p:cNvPr id="5125" name="Alatunnisteen paikkamerkki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Monikulttuurinen osaamiskeskus</a:t>
            </a:r>
          </a:p>
        </p:txBody>
      </p:sp>
      <p:sp>
        <p:nvSpPr>
          <p:cNvPr id="5126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ABEDE9-FDD5-4509-BF2C-51CAE8211333}" type="slidenum">
              <a:rPr lang="fi-FI" smtClean="0"/>
              <a:pPr/>
              <a:t>3</a:t>
            </a:fld>
            <a:endParaRPr lang="fi-FI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Historiallinen tausta:</a:t>
            </a:r>
          </a:p>
        </p:txBody>
      </p:sp>
      <p:sp>
        <p:nvSpPr>
          <p:cNvPr id="6147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z="1800" smtClean="0"/>
              <a:t>Perisynti</a:t>
            </a:r>
          </a:p>
          <a:p>
            <a:pPr eaLnBrk="1" hangingPunct="1">
              <a:buFontTx/>
              <a:buNone/>
            </a:pPr>
            <a:endParaRPr lang="fi-FI" sz="1800" smtClean="0"/>
          </a:p>
          <a:p>
            <a:pPr eaLnBrk="1" hangingPunct="1"/>
            <a:r>
              <a:rPr lang="fi-FI" sz="1800" smtClean="0"/>
              <a:t>Patriarkaalinen yhteisö: nainen on miehen omaisuutta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Yhteiskunnallinen näkökulma: naista täytyy kontrolloida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Keski-aika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Suomalainen agraariyhteiskunta</a:t>
            </a:r>
          </a:p>
        </p:txBody>
      </p:sp>
      <p:sp>
        <p:nvSpPr>
          <p:cNvPr id="6148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24.11.2009 Eeva Suomenaro</a:t>
            </a:r>
          </a:p>
        </p:txBody>
      </p:sp>
      <p:sp>
        <p:nvSpPr>
          <p:cNvPr id="6149" name="Alatunnisteen paikkamerkki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Monikulttuurinen osaamiskeskus</a:t>
            </a:r>
          </a:p>
        </p:txBody>
      </p:sp>
      <p:sp>
        <p:nvSpPr>
          <p:cNvPr id="6150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BB39F0-41B2-4655-AE2A-ACCF1ABC4DD4}" type="slidenum">
              <a:rPr lang="fi-FI" smtClean="0"/>
              <a:pPr/>
              <a:t>4</a:t>
            </a:fld>
            <a:endParaRPr lang="fi-FI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Yhteisöllinen ja patriarkaalinen kulttuuri</a:t>
            </a:r>
          </a:p>
        </p:txBody>
      </p:sp>
      <p:sp>
        <p:nvSpPr>
          <p:cNvPr id="7171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z="1800" smtClean="0"/>
              <a:t>Yhteisö on yksilön peili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Yhteisön normit ja mielipiteet tärkeitä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Isät ja veljet päättävät perheen asioista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Laajennetun perheen miesten rooli </a:t>
            </a:r>
          </a:p>
        </p:txBody>
      </p:sp>
      <p:sp>
        <p:nvSpPr>
          <p:cNvPr id="7172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24.11.2009 Eeva Suomenaro</a:t>
            </a:r>
          </a:p>
        </p:txBody>
      </p:sp>
      <p:sp>
        <p:nvSpPr>
          <p:cNvPr id="7173" name="Alatunnisteen paikkamerkki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Monikulttuurinen osaamiskeskus</a:t>
            </a:r>
          </a:p>
        </p:txBody>
      </p:sp>
      <p:sp>
        <p:nvSpPr>
          <p:cNvPr id="7174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EBC6A8-5885-488B-AE63-42FB58775883}" type="slidenum">
              <a:rPr lang="fi-FI" smtClean="0"/>
              <a:pPr/>
              <a:t>5</a:t>
            </a:fld>
            <a:endParaRPr lang="fi-FI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Uhat asiakastyössä:</a:t>
            </a:r>
          </a:p>
        </p:txBody>
      </p:sp>
      <p:sp>
        <p:nvSpPr>
          <p:cNvPr id="8195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z="1800" smtClean="0"/>
              <a:t>Henkilö itse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Perhe: isä, veli, äiti?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Sukulaiset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Yhteisö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Onko kunniakonflikti perhe –tai lähisuhdeväkivalta?</a:t>
            </a:r>
          </a:p>
          <a:p>
            <a:pPr eaLnBrk="1" hangingPunct="1"/>
            <a:endParaRPr lang="fi-FI" sz="1800" smtClean="0"/>
          </a:p>
          <a:p>
            <a:pPr eaLnBrk="1" hangingPunct="1"/>
            <a:r>
              <a:rPr lang="fi-FI" sz="1800" smtClean="0"/>
              <a:t>Miten konflikti ilmenee: rajoittaminen, uhkailu, pakkoavioliitto</a:t>
            </a:r>
          </a:p>
          <a:p>
            <a:pPr eaLnBrk="1" hangingPunct="1">
              <a:buFontTx/>
              <a:buNone/>
            </a:pPr>
            <a:endParaRPr lang="fi-FI" sz="1800" smtClean="0"/>
          </a:p>
          <a:p>
            <a:pPr eaLnBrk="1" hangingPunct="1"/>
            <a:endParaRPr lang="fi-FI" sz="1800" smtClean="0"/>
          </a:p>
          <a:p>
            <a:pPr eaLnBrk="1" hangingPunct="1"/>
            <a:endParaRPr lang="fi-FI" smtClean="0"/>
          </a:p>
        </p:txBody>
      </p:sp>
      <p:sp>
        <p:nvSpPr>
          <p:cNvPr id="8196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24.11.2009 Eeva Suomenaro</a:t>
            </a:r>
          </a:p>
        </p:txBody>
      </p:sp>
      <p:sp>
        <p:nvSpPr>
          <p:cNvPr id="8197" name="Alatunnisteen paikkamerkki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Monikulttuurinen osaamiskeskus</a:t>
            </a:r>
          </a:p>
        </p:txBody>
      </p:sp>
      <p:sp>
        <p:nvSpPr>
          <p:cNvPr id="8198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BF058E-BD8A-42B5-9EE2-EFB560766BFD}" type="slidenum">
              <a:rPr lang="fi-FI" smtClean="0"/>
              <a:pPr/>
              <a:t>6</a:t>
            </a:fld>
            <a:endParaRPr lang="fi-FI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Uhat asiakastyössä:</a:t>
            </a:r>
          </a:p>
        </p:txBody>
      </p:sp>
      <p:sp>
        <p:nvSpPr>
          <p:cNvPr id="9219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z="2000" smtClean="0"/>
              <a:t>Viranomaiset:  </a:t>
            </a:r>
          </a:p>
          <a:p>
            <a:pPr eaLnBrk="1" hangingPunct="1">
              <a:buFontTx/>
              <a:buNone/>
            </a:pPr>
            <a:r>
              <a:rPr lang="fi-FI" smtClean="0"/>
              <a:t>(lastensuojelu, poliisi, koulu, sosiaalitoimi ym.)</a:t>
            </a:r>
          </a:p>
          <a:p>
            <a:pPr eaLnBrk="1" hangingPunct="1">
              <a:buFontTx/>
              <a:buNone/>
            </a:pPr>
            <a:r>
              <a:rPr lang="fi-FI" smtClean="0"/>
              <a:t>   -luottamuksen saavuttaminen</a:t>
            </a:r>
          </a:p>
          <a:p>
            <a:pPr eaLnBrk="1" hangingPunct="1">
              <a:buFontTx/>
              <a:buNone/>
            </a:pPr>
            <a:r>
              <a:rPr lang="fi-FI" smtClean="0"/>
              <a:t>   -ilmiön tunnistaminen </a:t>
            </a:r>
          </a:p>
          <a:p>
            <a:pPr eaLnBrk="1" hangingPunct="1">
              <a:buFontTx/>
              <a:buNone/>
            </a:pPr>
            <a:r>
              <a:rPr lang="fi-FI" smtClean="0"/>
              <a:t>   -ennakkoluulot </a:t>
            </a:r>
          </a:p>
          <a:p>
            <a:pPr eaLnBrk="1" hangingPunct="1">
              <a:buFontTx/>
              <a:buNone/>
            </a:pPr>
            <a:r>
              <a:rPr lang="fi-FI" smtClean="0"/>
              <a:t>   -ylireagointi</a:t>
            </a:r>
          </a:p>
          <a:p>
            <a:pPr eaLnBrk="1" hangingPunct="1">
              <a:buFontTx/>
              <a:buNone/>
            </a:pPr>
            <a:r>
              <a:rPr lang="fi-FI" smtClean="0"/>
              <a:t>   -aliarviointi </a:t>
            </a:r>
          </a:p>
          <a:p>
            <a:pPr eaLnBrk="1" hangingPunct="1">
              <a:buFontTx/>
              <a:buNone/>
            </a:pPr>
            <a:r>
              <a:rPr lang="fi-FI" smtClean="0"/>
              <a:t>   -sensitiivisyyden puuttuminen </a:t>
            </a:r>
          </a:p>
          <a:p>
            <a:pPr eaLnBrk="1" hangingPunct="1">
              <a:buFontTx/>
              <a:buNone/>
            </a:pPr>
            <a:r>
              <a:rPr lang="fi-FI" smtClean="0"/>
              <a:t>   -työkalujen puuttuminen </a:t>
            </a:r>
          </a:p>
          <a:p>
            <a:pPr eaLnBrk="1" hangingPunct="1">
              <a:buFontTx/>
              <a:buNone/>
            </a:pPr>
            <a:r>
              <a:rPr lang="fi-FI" smtClean="0"/>
              <a:t>   -tiedon puuttuminen </a:t>
            </a:r>
          </a:p>
          <a:p>
            <a:pPr eaLnBrk="1" hangingPunct="1">
              <a:buFontTx/>
              <a:buNone/>
            </a:pPr>
            <a:r>
              <a:rPr lang="fi-FI" smtClean="0"/>
              <a:t>   -yhteistyö muiden toimijoiden kanssa</a:t>
            </a:r>
          </a:p>
          <a:p>
            <a:pPr eaLnBrk="1" hangingPunct="1"/>
            <a:endParaRPr lang="fi-FI" smtClean="0"/>
          </a:p>
        </p:txBody>
      </p:sp>
      <p:sp>
        <p:nvSpPr>
          <p:cNvPr id="9220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24.11.2009 Eeva Suomenaro</a:t>
            </a:r>
          </a:p>
        </p:txBody>
      </p:sp>
      <p:sp>
        <p:nvSpPr>
          <p:cNvPr id="9221" name="Alatunnisteen paikkamerkki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Monikulttuurinen osaamiskeskus</a:t>
            </a:r>
          </a:p>
        </p:txBody>
      </p:sp>
      <p:sp>
        <p:nvSpPr>
          <p:cNvPr id="9222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5AAE64-DFFC-41BB-8B87-33E4563D2EB3}" type="slidenum">
              <a:rPr lang="fi-FI" smtClean="0"/>
              <a:pPr/>
              <a:t>7</a:t>
            </a:fld>
            <a:endParaRPr lang="fi-FI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Mahdollisuudet asiakastyössä</a:t>
            </a:r>
          </a:p>
        </p:txBody>
      </p:sp>
      <p:sp>
        <p:nvSpPr>
          <p:cNvPr id="1024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mtClean="0"/>
              <a:t>Asiakastyön onnistuminen riippuu monesta tekijästä</a:t>
            </a:r>
          </a:p>
          <a:p>
            <a:pPr eaLnBrk="1" hangingPunct="1"/>
            <a:r>
              <a:rPr lang="fi-FI" smtClean="0"/>
              <a:t>Rauhallinen suhtautuminen (vaarassa olevaa täytyy suojata)</a:t>
            </a:r>
          </a:p>
          <a:p>
            <a:pPr eaLnBrk="1" hangingPunct="1"/>
            <a:r>
              <a:rPr lang="fi-FI" smtClean="0"/>
              <a:t>Taustojen selvittäminen</a:t>
            </a:r>
          </a:p>
          <a:p>
            <a:pPr eaLnBrk="1" hangingPunct="1"/>
            <a:r>
              <a:rPr lang="fi-FI" smtClean="0"/>
              <a:t>Kuka uhri on? Tyttö, äiti, isä, poika?</a:t>
            </a:r>
          </a:p>
          <a:p>
            <a:pPr eaLnBrk="1" hangingPunct="1"/>
            <a:r>
              <a:rPr lang="fi-FI" smtClean="0"/>
              <a:t>Yhteisön ja sukulaisten tuki (auktoriteetti yhteisössä) </a:t>
            </a:r>
          </a:p>
          <a:p>
            <a:pPr eaLnBrk="1" hangingPunct="1"/>
            <a:r>
              <a:rPr lang="fi-FI" smtClean="0"/>
              <a:t>Avoin suhtautuminen uusiin ratkaisumalleihin</a:t>
            </a:r>
          </a:p>
          <a:p>
            <a:pPr eaLnBrk="1" hangingPunct="1"/>
            <a:r>
              <a:rPr lang="fi-FI" smtClean="0"/>
              <a:t>Yhteistyö muiden toimijoiden kanssa</a:t>
            </a:r>
          </a:p>
          <a:p>
            <a:pPr eaLnBrk="1" hangingPunct="1"/>
            <a:r>
              <a:rPr lang="fi-FI" smtClean="0"/>
              <a:t>Asiakkaan toiveiden kunnioittaminen</a:t>
            </a:r>
          </a:p>
          <a:p>
            <a:pPr eaLnBrk="1" hangingPunct="1"/>
            <a:endParaRPr lang="fi-FI" smtClean="0"/>
          </a:p>
        </p:txBody>
      </p:sp>
      <p:sp>
        <p:nvSpPr>
          <p:cNvPr id="10244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24.11.2009 Eeva Suomenaro</a:t>
            </a:r>
          </a:p>
        </p:txBody>
      </p:sp>
      <p:sp>
        <p:nvSpPr>
          <p:cNvPr id="10245" name="Alatunnisteen paikkamerkki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Monikulttuurinen osaamiskeskus</a:t>
            </a:r>
          </a:p>
        </p:txBody>
      </p:sp>
      <p:sp>
        <p:nvSpPr>
          <p:cNvPr id="10246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341D9F-163C-4299-849C-CF950F0AF43E}" type="slidenum">
              <a:rPr lang="fi-FI" smtClean="0"/>
              <a:pPr/>
              <a:t>8</a:t>
            </a:fld>
            <a:endParaRPr lang="fi-FI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Vanhemmat uudessa yhteiskunnassa:</a:t>
            </a:r>
          </a:p>
        </p:txBody>
      </p:sp>
      <p:sp>
        <p:nvSpPr>
          <p:cNvPr id="11267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i-FI" smtClean="0"/>
              <a:t>Kotoutumisen vaihe</a:t>
            </a:r>
          </a:p>
          <a:p>
            <a:pPr eaLnBrk="1" hangingPunct="1"/>
            <a:r>
              <a:rPr lang="fi-FI" smtClean="0"/>
              <a:t>Traumaattiset kokemukset lähtömaassa</a:t>
            </a:r>
          </a:p>
          <a:p>
            <a:pPr eaLnBrk="1" hangingPunct="1"/>
            <a:r>
              <a:rPr lang="fi-FI" smtClean="0"/>
              <a:t>Suhtautuminen viranomaisiin</a:t>
            </a:r>
          </a:p>
          <a:p>
            <a:pPr eaLnBrk="1" hangingPunct="1"/>
            <a:r>
              <a:rPr lang="fi-FI" smtClean="0"/>
              <a:t>Maahanmuuton psykososiaalinen vaikutus</a:t>
            </a:r>
          </a:p>
          <a:p>
            <a:pPr eaLnBrk="1" hangingPunct="1"/>
            <a:r>
              <a:rPr lang="fi-FI" smtClean="0"/>
              <a:t>Ennakkoluulot uutta maata kohti</a:t>
            </a:r>
          </a:p>
          <a:p>
            <a:pPr eaLnBrk="1" hangingPunct="1"/>
            <a:r>
              <a:rPr lang="fi-FI" smtClean="0"/>
              <a:t>Perhedynamiikan muuttuminen</a:t>
            </a:r>
          </a:p>
          <a:p>
            <a:pPr eaLnBrk="1" hangingPunct="1"/>
            <a:r>
              <a:rPr lang="fi-FI" smtClean="0"/>
              <a:t>Syrjäytyminen</a:t>
            </a:r>
          </a:p>
          <a:p>
            <a:pPr eaLnBrk="1" hangingPunct="1"/>
            <a:r>
              <a:rPr lang="fi-FI" smtClean="0"/>
              <a:t>Masennus</a:t>
            </a:r>
          </a:p>
          <a:p>
            <a:pPr eaLnBrk="1" hangingPunct="1"/>
            <a:r>
              <a:rPr lang="fi-FI" smtClean="0"/>
              <a:t>Puolustuskeino, oman kulttuurin ääriaineisiin turvautuminen</a:t>
            </a:r>
          </a:p>
          <a:p>
            <a:pPr eaLnBrk="1" hangingPunct="1"/>
            <a:r>
              <a:rPr lang="fi-FI" smtClean="0"/>
              <a:t>Tukiverkoston ja sosiaalisen verkoston puuttuminen</a:t>
            </a:r>
          </a:p>
        </p:txBody>
      </p:sp>
      <p:sp>
        <p:nvSpPr>
          <p:cNvPr id="11268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24.11.2009 Eeva Suomenaro</a:t>
            </a:r>
          </a:p>
        </p:txBody>
      </p:sp>
      <p:sp>
        <p:nvSpPr>
          <p:cNvPr id="11269" name="Alatunnisteen paikkamerkki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Monikulttuurinen osaamiskeskus</a:t>
            </a:r>
          </a:p>
        </p:txBody>
      </p:sp>
      <p:sp>
        <p:nvSpPr>
          <p:cNvPr id="11270" name="Dian numeron paikkamerkki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E72611-AF20-4C33-BF56-C85B9D4F8C6D}" type="slidenum">
              <a:rPr lang="fi-FI" smtClean="0"/>
              <a:pPr/>
              <a:t>9</a:t>
            </a:fld>
            <a:endParaRPr lang="fi-FI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4.11kunnia">
  <a:themeElements>
    <a:clrScheme name="Väestöliitto 1">
      <a:dk1>
        <a:srgbClr val="000000"/>
      </a:dk1>
      <a:lt1>
        <a:srgbClr val="FFFFFF"/>
      </a:lt1>
      <a:dk2>
        <a:srgbClr val="6ABE28"/>
      </a:dk2>
      <a:lt2>
        <a:srgbClr val="28A6E6"/>
      </a:lt2>
      <a:accent1>
        <a:srgbClr val="E98300"/>
      </a:accent1>
      <a:accent2>
        <a:srgbClr val="A90061"/>
      </a:accent2>
      <a:accent3>
        <a:srgbClr val="FFFFFF"/>
      </a:accent3>
      <a:accent4>
        <a:srgbClr val="000000"/>
      </a:accent4>
      <a:accent5>
        <a:srgbClr val="F2C1AA"/>
      </a:accent5>
      <a:accent6>
        <a:srgbClr val="990057"/>
      </a:accent6>
      <a:hlink>
        <a:srgbClr val="DA3D7E"/>
      </a:hlink>
      <a:folHlink>
        <a:srgbClr val="EEAF00"/>
      </a:folHlink>
    </a:clrScheme>
    <a:fontScheme name="Väestöliitt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äestöliitto 1">
        <a:dk1>
          <a:srgbClr val="000000"/>
        </a:dk1>
        <a:lt1>
          <a:srgbClr val="FFFFFF"/>
        </a:lt1>
        <a:dk2>
          <a:srgbClr val="6ABE28"/>
        </a:dk2>
        <a:lt2>
          <a:srgbClr val="28A6E6"/>
        </a:lt2>
        <a:accent1>
          <a:srgbClr val="E98300"/>
        </a:accent1>
        <a:accent2>
          <a:srgbClr val="A90061"/>
        </a:accent2>
        <a:accent3>
          <a:srgbClr val="FFFFFF"/>
        </a:accent3>
        <a:accent4>
          <a:srgbClr val="000000"/>
        </a:accent4>
        <a:accent5>
          <a:srgbClr val="F2C1AA"/>
        </a:accent5>
        <a:accent6>
          <a:srgbClr val="990057"/>
        </a:accent6>
        <a:hlink>
          <a:srgbClr val="DA3D7E"/>
        </a:hlink>
        <a:folHlink>
          <a:srgbClr val="EEA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6ABE28"/>
      </a:dk2>
      <a:lt2>
        <a:srgbClr val="28A6E6"/>
      </a:lt2>
      <a:accent1>
        <a:srgbClr val="E98300"/>
      </a:accent1>
      <a:accent2>
        <a:srgbClr val="A90061"/>
      </a:accent2>
      <a:accent3>
        <a:srgbClr val="FFFFFF"/>
      </a:accent3>
      <a:accent4>
        <a:srgbClr val="000000"/>
      </a:accent4>
      <a:accent5>
        <a:srgbClr val="F2C1AA"/>
      </a:accent5>
      <a:accent6>
        <a:srgbClr val="990057"/>
      </a:accent6>
      <a:hlink>
        <a:srgbClr val="DA3D7E"/>
      </a:hlink>
      <a:folHlink>
        <a:srgbClr val="EEAF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6ABE28"/>
      </a:dk2>
      <a:lt2>
        <a:srgbClr val="28A6E6"/>
      </a:lt2>
      <a:accent1>
        <a:srgbClr val="E98300"/>
      </a:accent1>
      <a:accent2>
        <a:srgbClr val="A90061"/>
      </a:accent2>
      <a:accent3>
        <a:srgbClr val="FFFFFF"/>
      </a:accent3>
      <a:accent4>
        <a:srgbClr val="000000"/>
      </a:accent4>
      <a:accent5>
        <a:srgbClr val="F2C1AA"/>
      </a:accent5>
      <a:accent6>
        <a:srgbClr val="990057"/>
      </a:accent6>
      <a:hlink>
        <a:srgbClr val="DA3D7E"/>
      </a:hlink>
      <a:folHlink>
        <a:srgbClr val="EEAF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24.11kunnia</Template>
  <TotalTime>76</TotalTime>
  <Words>420</Words>
  <Application>Microsoft Office PowerPoint</Application>
  <PresentationFormat>Näytössä katseltava diaesitys (4:3)</PresentationFormat>
  <Paragraphs>144</Paragraphs>
  <Slides>12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1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14" baseType="lpstr">
      <vt:lpstr>Arial</vt:lpstr>
      <vt:lpstr>24.11kunnia</vt:lpstr>
      <vt:lpstr>Kunniaan liittyvät konfliktit – uhat ja mahdollisuudet asiakastyössä</vt:lpstr>
      <vt:lpstr>Sisältö:</vt:lpstr>
      <vt:lpstr>Kunnia?</vt:lpstr>
      <vt:lpstr>Historiallinen tausta:</vt:lpstr>
      <vt:lpstr>Yhteisöllinen ja patriarkaalinen kulttuuri</vt:lpstr>
      <vt:lpstr>Uhat asiakastyössä:</vt:lpstr>
      <vt:lpstr>Uhat asiakastyössä:</vt:lpstr>
      <vt:lpstr>Mahdollisuudet asiakastyössä</vt:lpstr>
      <vt:lpstr>Vanhemmat uudessa yhteiskunnassa:</vt:lpstr>
      <vt:lpstr>Nuoret uudessa maassa:</vt:lpstr>
      <vt:lpstr>Kunniaan liittyvät konfliktit – uhat ja mahdollisuudet</vt:lpstr>
      <vt:lpstr>Kiitos!</vt:lpstr>
    </vt:vector>
  </TitlesOfParts>
  <Manager>Sirpa Perälä / Dynamo</Manager>
  <Company>Väestöliitto 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Kunniaan liittyvät konfliktit – uhat ja mahdollisuudet asiakastyössä</dc:title>
  <dc:creator>eesu</dc:creator>
  <cp:lastModifiedBy>kaljp</cp:lastModifiedBy>
  <cp:revision>15</cp:revision>
  <dcterms:created xsi:type="dcterms:W3CDTF">2009-11-20T09:33:14Z</dcterms:created>
  <dcterms:modified xsi:type="dcterms:W3CDTF">2010-10-24T19:03:07Z</dcterms:modified>
</cp:coreProperties>
</file>