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 autoAdjust="0"/>
    <p:restoredTop sz="94767" autoAdjust="0"/>
  </p:normalViewPr>
  <p:slideViewPr>
    <p:cSldViewPr>
      <p:cViewPr varScale="1">
        <p:scale>
          <a:sx n="70" d="100"/>
          <a:sy n="70" d="100"/>
        </p:scale>
        <p:origin x="-11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9C5F9D-30C7-45FA-9AAD-C80DE1FD2667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9E07764E-26B6-412C-B445-54CCB17BFCE1}">
      <dgm:prSet phldrT="[Teksti]"/>
      <dgm:spPr/>
      <dgm:t>
        <a:bodyPr/>
        <a:lstStyle/>
        <a:p>
          <a:r>
            <a:rPr lang="fi-FI" dirty="0" smtClean="0"/>
            <a:t>Orientaatio</a:t>
          </a:r>
        </a:p>
        <a:p>
          <a:r>
            <a:rPr lang="fi-FI" dirty="0" smtClean="0"/>
            <a:t>Nykytilan analyysi</a:t>
          </a:r>
          <a:endParaRPr lang="fi-FI" dirty="0"/>
        </a:p>
      </dgm:t>
    </dgm:pt>
    <dgm:pt modelId="{9AA20619-949A-4623-9F63-B9FD6672F53A}" type="parTrans" cxnId="{DE553B0C-C608-48B8-9CAF-8E66E7C5F816}">
      <dgm:prSet/>
      <dgm:spPr/>
      <dgm:t>
        <a:bodyPr/>
        <a:lstStyle/>
        <a:p>
          <a:endParaRPr lang="fi-FI"/>
        </a:p>
      </dgm:t>
    </dgm:pt>
    <dgm:pt modelId="{4A8C20D3-633C-47D4-A511-6F4C2EDE11D3}" type="sibTrans" cxnId="{DE553B0C-C608-48B8-9CAF-8E66E7C5F816}">
      <dgm:prSet/>
      <dgm:spPr/>
      <dgm:t>
        <a:bodyPr/>
        <a:lstStyle/>
        <a:p>
          <a:endParaRPr lang="fi-FI"/>
        </a:p>
      </dgm:t>
    </dgm:pt>
    <dgm:pt modelId="{3088DF8A-67C9-4442-A653-DF479F50C78C}">
      <dgm:prSet phldrT="[Teksti]"/>
      <dgm:spPr/>
      <dgm:t>
        <a:bodyPr/>
        <a:lstStyle/>
        <a:p>
          <a:r>
            <a:rPr lang="fi-FI" dirty="0" smtClean="0"/>
            <a:t>ristiriitojen </a:t>
          </a:r>
        </a:p>
        <a:p>
          <a:r>
            <a:rPr lang="fi-FI" dirty="0" smtClean="0"/>
            <a:t>analyysi</a:t>
          </a:r>
          <a:endParaRPr lang="fi-FI" dirty="0"/>
        </a:p>
      </dgm:t>
    </dgm:pt>
    <dgm:pt modelId="{52F229CB-5462-46E2-9633-899E7594CB6E}" type="parTrans" cxnId="{05ADC70B-636E-46E3-9C28-07E48799A980}">
      <dgm:prSet/>
      <dgm:spPr/>
      <dgm:t>
        <a:bodyPr/>
        <a:lstStyle/>
        <a:p>
          <a:endParaRPr lang="fi-FI"/>
        </a:p>
      </dgm:t>
    </dgm:pt>
    <dgm:pt modelId="{D469B111-939A-4334-8A1C-0D82AB3B93DF}" type="sibTrans" cxnId="{05ADC70B-636E-46E3-9C28-07E48799A980}">
      <dgm:prSet/>
      <dgm:spPr/>
      <dgm:t>
        <a:bodyPr/>
        <a:lstStyle/>
        <a:p>
          <a:endParaRPr lang="fi-FI"/>
        </a:p>
      </dgm:t>
    </dgm:pt>
    <dgm:pt modelId="{4013363D-D940-40AD-A627-5C13415FE790}">
      <dgm:prSet phldrT="[Teksti]"/>
      <dgm:spPr/>
      <dgm:t>
        <a:bodyPr/>
        <a:lstStyle/>
        <a:p>
          <a:r>
            <a:rPr lang="fi-FI" dirty="0" smtClean="0"/>
            <a:t>Uusien ratkaisujen etsiminen</a:t>
          </a:r>
          <a:endParaRPr lang="fi-FI" dirty="0"/>
        </a:p>
      </dgm:t>
    </dgm:pt>
    <dgm:pt modelId="{4242D2FE-235A-4C62-BADB-6CAC2A1ABA01}" type="parTrans" cxnId="{CF670024-0315-48FE-B54F-94C7B2EC5B3C}">
      <dgm:prSet/>
      <dgm:spPr/>
      <dgm:t>
        <a:bodyPr/>
        <a:lstStyle/>
        <a:p>
          <a:endParaRPr lang="fi-FI"/>
        </a:p>
      </dgm:t>
    </dgm:pt>
    <dgm:pt modelId="{A85F2F1F-3368-45FF-89FE-E06E8C416A20}" type="sibTrans" cxnId="{CF670024-0315-48FE-B54F-94C7B2EC5B3C}">
      <dgm:prSet/>
      <dgm:spPr/>
      <dgm:t>
        <a:bodyPr/>
        <a:lstStyle/>
        <a:p>
          <a:endParaRPr lang="fi-FI"/>
        </a:p>
      </dgm:t>
    </dgm:pt>
    <dgm:pt modelId="{68E9E7CA-6B6F-41C0-BDC9-40EAC954D2A8}">
      <dgm:prSet phldrT="[Teksti]"/>
      <dgm:spPr/>
      <dgm:t>
        <a:bodyPr/>
        <a:lstStyle/>
        <a:p>
          <a:r>
            <a:rPr lang="fi-FI" dirty="0" smtClean="0"/>
            <a:t>pilottien</a:t>
          </a:r>
        </a:p>
        <a:p>
          <a:r>
            <a:rPr lang="fi-FI" dirty="0" smtClean="0"/>
            <a:t>kehittely</a:t>
          </a:r>
        </a:p>
        <a:p>
          <a:r>
            <a:rPr lang="fi-FI" dirty="0" smtClean="0"/>
            <a:t>ja kokeilu</a:t>
          </a:r>
          <a:endParaRPr lang="fi-FI" dirty="0"/>
        </a:p>
      </dgm:t>
    </dgm:pt>
    <dgm:pt modelId="{1C9503D2-DA52-4C05-A5C7-244B25E037E0}" type="parTrans" cxnId="{B7662502-7395-4417-9CF2-18F5A8FF82D9}">
      <dgm:prSet/>
      <dgm:spPr/>
      <dgm:t>
        <a:bodyPr/>
        <a:lstStyle/>
        <a:p>
          <a:endParaRPr lang="fi-FI"/>
        </a:p>
      </dgm:t>
    </dgm:pt>
    <dgm:pt modelId="{56035ABD-DADA-48DF-9CD3-D0D19EE63A6B}" type="sibTrans" cxnId="{B7662502-7395-4417-9CF2-18F5A8FF82D9}">
      <dgm:prSet/>
      <dgm:spPr/>
      <dgm:t>
        <a:bodyPr/>
        <a:lstStyle/>
        <a:p>
          <a:endParaRPr lang="fi-FI"/>
        </a:p>
      </dgm:t>
    </dgm:pt>
    <dgm:pt modelId="{2A00C07F-E482-4830-B7CD-490325F20294}">
      <dgm:prSet phldrT="[Teksti]" custT="1"/>
      <dgm:spPr/>
      <dgm:t>
        <a:bodyPr/>
        <a:lstStyle/>
        <a:p>
          <a:r>
            <a:rPr lang="fi-FI" sz="1600" dirty="0" smtClean="0"/>
            <a:t>uusien käytäntöjen</a:t>
          </a:r>
        </a:p>
        <a:p>
          <a:r>
            <a:rPr lang="fi-FI" sz="1600" dirty="0" err="1" smtClean="0"/>
            <a:t>juurruttaaminen</a:t>
          </a:r>
          <a:r>
            <a:rPr lang="fi-FI" sz="1600" dirty="0" smtClean="0"/>
            <a:t> ja levittäminen</a:t>
          </a:r>
          <a:endParaRPr lang="fi-FI" sz="1600" dirty="0"/>
        </a:p>
      </dgm:t>
    </dgm:pt>
    <dgm:pt modelId="{4C893D67-42B7-4E4D-8F0C-1CF60C6D4C84}" type="parTrans" cxnId="{6F30E801-FE8A-46DE-9F97-CB1C68EF7024}">
      <dgm:prSet/>
      <dgm:spPr/>
      <dgm:t>
        <a:bodyPr/>
        <a:lstStyle/>
        <a:p>
          <a:endParaRPr lang="fi-FI"/>
        </a:p>
      </dgm:t>
    </dgm:pt>
    <dgm:pt modelId="{E6C48869-8EF1-4304-BC34-3614FCE2FC29}" type="sibTrans" cxnId="{6F30E801-FE8A-46DE-9F97-CB1C68EF7024}">
      <dgm:prSet/>
      <dgm:spPr/>
      <dgm:t>
        <a:bodyPr/>
        <a:lstStyle/>
        <a:p>
          <a:endParaRPr lang="fi-FI"/>
        </a:p>
      </dgm:t>
    </dgm:pt>
    <dgm:pt modelId="{7298A0C0-154D-4FB9-97E2-7BED1FD9FF53}" type="pres">
      <dgm:prSet presAssocID="{B79C5F9D-30C7-45FA-9AAD-C80DE1FD266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27F3F2B5-185B-45DA-B09E-236F7B60A92E}" type="pres">
      <dgm:prSet presAssocID="{9E07764E-26B6-412C-B445-54CCB17BFCE1}" presName="dummy" presStyleCnt="0"/>
      <dgm:spPr/>
    </dgm:pt>
    <dgm:pt modelId="{0FFC4F70-12D2-4687-9584-22283D002BCB}" type="pres">
      <dgm:prSet presAssocID="{9E07764E-26B6-412C-B445-54CCB17BFCE1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F5516FBF-4D44-4CC5-B371-6D12AB822F3D}" type="pres">
      <dgm:prSet presAssocID="{4A8C20D3-633C-47D4-A511-6F4C2EDE11D3}" presName="sibTrans" presStyleLbl="node1" presStyleIdx="0" presStyleCnt="5"/>
      <dgm:spPr/>
      <dgm:t>
        <a:bodyPr/>
        <a:lstStyle/>
        <a:p>
          <a:endParaRPr lang="fi-FI"/>
        </a:p>
      </dgm:t>
    </dgm:pt>
    <dgm:pt modelId="{F0097B6A-AEDC-4DF5-B168-8A121DFFC6E2}" type="pres">
      <dgm:prSet presAssocID="{3088DF8A-67C9-4442-A653-DF479F50C78C}" presName="dummy" presStyleCnt="0"/>
      <dgm:spPr/>
    </dgm:pt>
    <dgm:pt modelId="{DEDCD7FF-CA75-4E96-984B-CAAB99C89D14}" type="pres">
      <dgm:prSet presAssocID="{3088DF8A-67C9-4442-A653-DF479F50C78C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13E5B205-F3D3-431B-9E64-ABFFB7D0AB73}" type="pres">
      <dgm:prSet presAssocID="{D469B111-939A-4334-8A1C-0D82AB3B93DF}" presName="sibTrans" presStyleLbl="node1" presStyleIdx="1" presStyleCnt="5"/>
      <dgm:spPr/>
      <dgm:t>
        <a:bodyPr/>
        <a:lstStyle/>
        <a:p>
          <a:endParaRPr lang="fi-FI"/>
        </a:p>
      </dgm:t>
    </dgm:pt>
    <dgm:pt modelId="{9F06FEF1-B59C-4C76-A0C7-1F738DCE695E}" type="pres">
      <dgm:prSet presAssocID="{4013363D-D940-40AD-A627-5C13415FE790}" presName="dummy" presStyleCnt="0"/>
      <dgm:spPr/>
    </dgm:pt>
    <dgm:pt modelId="{EED5FFA1-661C-42A0-A72B-4EDCC54071C5}" type="pres">
      <dgm:prSet presAssocID="{4013363D-D940-40AD-A627-5C13415FE790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39254CB1-0A7E-4678-AD3D-8EA7A46C67BC}" type="pres">
      <dgm:prSet presAssocID="{A85F2F1F-3368-45FF-89FE-E06E8C416A20}" presName="sibTrans" presStyleLbl="node1" presStyleIdx="2" presStyleCnt="5"/>
      <dgm:spPr/>
      <dgm:t>
        <a:bodyPr/>
        <a:lstStyle/>
        <a:p>
          <a:endParaRPr lang="fi-FI"/>
        </a:p>
      </dgm:t>
    </dgm:pt>
    <dgm:pt modelId="{CBD3AED8-AB63-4611-84C7-1E04B7C91AC7}" type="pres">
      <dgm:prSet presAssocID="{68E9E7CA-6B6F-41C0-BDC9-40EAC954D2A8}" presName="dummy" presStyleCnt="0"/>
      <dgm:spPr/>
    </dgm:pt>
    <dgm:pt modelId="{F13200BB-B6E6-4D03-979E-E9C72FF2AD9F}" type="pres">
      <dgm:prSet presAssocID="{68E9E7CA-6B6F-41C0-BDC9-40EAC954D2A8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6995B92B-BB73-49EC-A99E-459DCFFE70F6}" type="pres">
      <dgm:prSet presAssocID="{56035ABD-DADA-48DF-9CD3-D0D19EE63A6B}" presName="sibTrans" presStyleLbl="node1" presStyleIdx="3" presStyleCnt="5"/>
      <dgm:spPr/>
      <dgm:t>
        <a:bodyPr/>
        <a:lstStyle/>
        <a:p>
          <a:endParaRPr lang="fi-FI"/>
        </a:p>
      </dgm:t>
    </dgm:pt>
    <dgm:pt modelId="{79442257-ADD7-489C-8C59-C8A8E0771625}" type="pres">
      <dgm:prSet presAssocID="{2A00C07F-E482-4830-B7CD-490325F20294}" presName="dummy" presStyleCnt="0"/>
      <dgm:spPr/>
    </dgm:pt>
    <dgm:pt modelId="{E0FBDE38-37EF-4A6A-9AE3-D2259069C4C7}" type="pres">
      <dgm:prSet presAssocID="{2A00C07F-E482-4830-B7CD-490325F20294}" presName="node" presStyleLbl="revTx" presStyleIdx="4" presStyleCnt="5" custScaleX="151693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089CDF68-A9FE-4B6C-9C39-10B0BA28505A}" type="pres">
      <dgm:prSet presAssocID="{E6C48869-8EF1-4304-BC34-3614FCE2FC29}" presName="sibTrans" presStyleLbl="node1" presStyleIdx="4" presStyleCnt="5" custLinFactNeighborX="-1841" custLinFactNeighborY="827"/>
      <dgm:spPr/>
      <dgm:t>
        <a:bodyPr/>
        <a:lstStyle/>
        <a:p>
          <a:endParaRPr lang="fi-FI"/>
        </a:p>
      </dgm:t>
    </dgm:pt>
  </dgm:ptLst>
  <dgm:cxnLst>
    <dgm:cxn modelId="{0A0617E8-5BDF-4DD5-A4AB-9FC1F8161F47}" type="presOf" srcId="{9E07764E-26B6-412C-B445-54CCB17BFCE1}" destId="{0FFC4F70-12D2-4687-9584-22283D002BCB}" srcOrd="0" destOrd="0" presId="urn:microsoft.com/office/officeart/2005/8/layout/cycle1"/>
    <dgm:cxn modelId="{6F30E801-FE8A-46DE-9F97-CB1C68EF7024}" srcId="{B79C5F9D-30C7-45FA-9AAD-C80DE1FD2667}" destId="{2A00C07F-E482-4830-B7CD-490325F20294}" srcOrd="4" destOrd="0" parTransId="{4C893D67-42B7-4E4D-8F0C-1CF60C6D4C84}" sibTransId="{E6C48869-8EF1-4304-BC34-3614FCE2FC29}"/>
    <dgm:cxn modelId="{AB71BD09-15A5-4B29-A55F-0B8DB73B9652}" type="presOf" srcId="{D469B111-939A-4334-8A1C-0D82AB3B93DF}" destId="{13E5B205-F3D3-431B-9E64-ABFFB7D0AB73}" srcOrd="0" destOrd="0" presId="urn:microsoft.com/office/officeart/2005/8/layout/cycle1"/>
    <dgm:cxn modelId="{DE553B0C-C608-48B8-9CAF-8E66E7C5F816}" srcId="{B79C5F9D-30C7-45FA-9AAD-C80DE1FD2667}" destId="{9E07764E-26B6-412C-B445-54CCB17BFCE1}" srcOrd="0" destOrd="0" parTransId="{9AA20619-949A-4623-9F63-B9FD6672F53A}" sibTransId="{4A8C20D3-633C-47D4-A511-6F4C2EDE11D3}"/>
    <dgm:cxn modelId="{05ADC70B-636E-46E3-9C28-07E48799A980}" srcId="{B79C5F9D-30C7-45FA-9AAD-C80DE1FD2667}" destId="{3088DF8A-67C9-4442-A653-DF479F50C78C}" srcOrd="1" destOrd="0" parTransId="{52F229CB-5462-46E2-9633-899E7594CB6E}" sibTransId="{D469B111-939A-4334-8A1C-0D82AB3B93DF}"/>
    <dgm:cxn modelId="{2AD13A15-3082-4E23-B59B-97388E7D3943}" type="presOf" srcId="{B79C5F9D-30C7-45FA-9AAD-C80DE1FD2667}" destId="{7298A0C0-154D-4FB9-97E2-7BED1FD9FF53}" srcOrd="0" destOrd="0" presId="urn:microsoft.com/office/officeart/2005/8/layout/cycle1"/>
    <dgm:cxn modelId="{0F3F0673-F937-4092-8FB9-024B9581D58F}" type="presOf" srcId="{4A8C20D3-633C-47D4-A511-6F4C2EDE11D3}" destId="{F5516FBF-4D44-4CC5-B371-6D12AB822F3D}" srcOrd="0" destOrd="0" presId="urn:microsoft.com/office/officeart/2005/8/layout/cycle1"/>
    <dgm:cxn modelId="{DA4244B2-FBD9-4E0A-AE06-D722BC4E05DD}" type="presOf" srcId="{4013363D-D940-40AD-A627-5C13415FE790}" destId="{EED5FFA1-661C-42A0-A72B-4EDCC54071C5}" srcOrd="0" destOrd="0" presId="urn:microsoft.com/office/officeart/2005/8/layout/cycle1"/>
    <dgm:cxn modelId="{249D02F9-B497-445F-8A52-E062551C30FD}" type="presOf" srcId="{E6C48869-8EF1-4304-BC34-3614FCE2FC29}" destId="{089CDF68-A9FE-4B6C-9C39-10B0BA28505A}" srcOrd="0" destOrd="0" presId="urn:microsoft.com/office/officeart/2005/8/layout/cycle1"/>
    <dgm:cxn modelId="{30535EB6-C2EB-4E4E-9FDA-C62E6DD71F64}" type="presOf" srcId="{3088DF8A-67C9-4442-A653-DF479F50C78C}" destId="{DEDCD7FF-CA75-4E96-984B-CAAB99C89D14}" srcOrd="0" destOrd="0" presId="urn:microsoft.com/office/officeart/2005/8/layout/cycle1"/>
    <dgm:cxn modelId="{FE4B4BBE-6DEC-4DD1-B635-7460E64DAF06}" type="presOf" srcId="{68E9E7CA-6B6F-41C0-BDC9-40EAC954D2A8}" destId="{F13200BB-B6E6-4D03-979E-E9C72FF2AD9F}" srcOrd="0" destOrd="0" presId="urn:microsoft.com/office/officeart/2005/8/layout/cycle1"/>
    <dgm:cxn modelId="{7CB1D332-A1B3-456D-A75A-8AB4FB9BFFBA}" type="presOf" srcId="{2A00C07F-E482-4830-B7CD-490325F20294}" destId="{E0FBDE38-37EF-4A6A-9AE3-D2259069C4C7}" srcOrd="0" destOrd="0" presId="urn:microsoft.com/office/officeart/2005/8/layout/cycle1"/>
    <dgm:cxn modelId="{B7662502-7395-4417-9CF2-18F5A8FF82D9}" srcId="{B79C5F9D-30C7-45FA-9AAD-C80DE1FD2667}" destId="{68E9E7CA-6B6F-41C0-BDC9-40EAC954D2A8}" srcOrd="3" destOrd="0" parTransId="{1C9503D2-DA52-4C05-A5C7-244B25E037E0}" sibTransId="{56035ABD-DADA-48DF-9CD3-D0D19EE63A6B}"/>
    <dgm:cxn modelId="{E2CA5C8F-BF49-4C30-A4B6-261AEFB6C8E1}" type="presOf" srcId="{A85F2F1F-3368-45FF-89FE-E06E8C416A20}" destId="{39254CB1-0A7E-4678-AD3D-8EA7A46C67BC}" srcOrd="0" destOrd="0" presId="urn:microsoft.com/office/officeart/2005/8/layout/cycle1"/>
    <dgm:cxn modelId="{725A3405-C3BC-4A1E-A0B7-91DE88B1317F}" type="presOf" srcId="{56035ABD-DADA-48DF-9CD3-D0D19EE63A6B}" destId="{6995B92B-BB73-49EC-A99E-459DCFFE70F6}" srcOrd="0" destOrd="0" presId="urn:microsoft.com/office/officeart/2005/8/layout/cycle1"/>
    <dgm:cxn modelId="{CF670024-0315-48FE-B54F-94C7B2EC5B3C}" srcId="{B79C5F9D-30C7-45FA-9AAD-C80DE1FD2667}" destId="{4013363D-D940-40AD-A627-5C13415FE790}" srcOrd="2" destOrd="0" parTransId="{4242D2FE-235A-4C62-BADB-6CAC2A1ABA01}" sibTransId="{A85F2F1F-3368-45FF-89FE-E06E8C416A20}"/>
    <dgm:cxn modelId="{8609D8FF-EA7E-4248-93B6-37E7745EC3C8}" type="presParOf" srcId="{7298A0C0-154D-4FB9-97E2-7BED1FD9FF53}" destId="{27F3F2B5-185B-45DA-B09E-236F7B60A92E}" srcOrd="0" destOrd="0" presId="urn:microsoft.com/office/officeart/2005/8/layout/cycle1"/>
    <dgm:cxn modelId="{523D7709-EA76-45D6-BC6D-21F36B25DC25}" type="presParOf" srcId="{7298A0C0-154D-4FB9-97E2-7BED1FD9FF53}" destId="{0FFC4F70-12D2-4687-9584-22283D002BCB}" srcOrd="1" destOrd="0" presId="urn:microsoft.com/office/officeart/2005/8/layout/cycle1"/>
    <dgm:cxn modelId="{3E8C5F4B-E000-41BD-BB53-AE887142AA1E}" type="presParOf" srcId="{7298A0C0-154D-4FB9-97E2-7BED1FD9FF53}" destId="{F5516FBF-4D44-4CC5-B371-6D12AB822F3D}" srcOrd="2" destOrd="0" presId="urn:microsoft.com/office/officeart/2005/8/layout/cycle1"/>
    <dgm:cxn modelId="{94B6D76E-449D-44B6-B661-47585ABC4227}" type="presParOf" srcId="{7298A0C0-154D-4FB9-97E2-7BED1FD9FF53}" destId="{F0097B6A-AEDC-4DF5-B168-8A121DFFC6E2}" srcOrd="3" destOrd="0" presId="urn:microsoft.com/office/officeart/2005/8/layout/cycle1"/>
    <dgm:cxn modelId="{CD203558-0034-4C3D-B267-F4BA1EF340D5}" type="presParOf" srcId="{7298A0C0-154D-4FB9-97E2-7BED1FD9FF53}" destId="{DEDCD7FF-CA75-4E96-984B-CAAB99C89D14}" srcOrd="4" destOrd="0" presId="urn:microsoft.com/office/officeart/2005/8/layout/cycle1"/>
    <dgm:cxn modelId="{CD3B9E8B-D62E-4918-883E-4F157F7A344C}" type="presParOf" srcId="{7298A0C0-154D-4FB9-97E2-7BED1FD9FF53}" destId="{13E5B205-F3D3-431B-9E64-ABFFB7D0AB73}" srcOrd="5" destOrd="0" presId="urn:microsoft.com/office/officeart/2005/8/layout/cycle1"/>
    <dgm:cxn modelId="{530FF368-B7FB-4EA8-A271-C3DA19A2D421}" type="presParOf" srcId="{7298A0C0-154D-4FB9-97E2-7BED1FD9FF53}" destId="{9F06FEF1-B59C-4C76-A0C7-1F738DCE695E}" srcOrd="6" destOrd="0" presId="urn:microsoft.com/office/officeart/2005/8/layout/cycle1"/>
    <dgm:cxn modelId="{9DCD5C30-6106-4A9B-A95A-6D218A9DCE70}" type="presParOf" srcId="{7298A0C0-154D-4FB9-97E2-7BED1FD9FF53}" destId="{EED5FFA1-661C-42A0-A72B-4EDCC54071C5}" srcOrd="7" destOrd="0" presId="urn:microsoft.com/office/officeart/2005/8/layout/cycle1"/>
    <dgm:cxn modelId="{734A4562-D0AD-4F28-87AC-C3D3767D3242}" type="presParOf" srcId="{7298A0C0-154D-4FB9-97E2-7BED1FD9FF53}" destId="{39254CB1-0A7E-4678-AD3D-8EA7A46C67BC}" srcOrd="8" destOrd="0" presId="urn:microsoft.com/office/officeart/2005/8/layout/cycle1"/>
    <dgm:cxn modelId="{16DB07FD-E20E-4E48-BDD1-515F5CBF35D1}" type="presParOf" srcId="{7298A0C0-154D-4FB9-97E2-7BED1FD9FF53}" destId="{CBD3AED8-AB63-4611-84C7-1E04B7C91AC7}" srcOrd="9" destOrd="0" presId="urn:microsoft.com/office/officeart/2005/8/layout/cycle1"/>
    <dgm:cxn modelId="{082C5CB7-3751-4527-ABA4-7B966E8C1E9F}" type="presParOf" srcId="{7298A0C0-154D-4FB9-97E2-7BED1FD9FF53}" destId="{F13200BB-B6E6-4D03-979E-E9C72FF2AD9F}" srcOrd="10" destOrd="0" presId="urn:microsoft.com/office/officeart/2005/8/layout/cycle1"/>
    <dgm:cxn modelId="{D5608FCB-1081-4698-8DC4-9B84E0CB3A62}" type="presParOf" srcId="{7298A0C0-154D-4FB9-97E2-7BED1FD9FF53}" destId="{6995B92B-BB73-49EC-A99E-459DCFFE70F6}" srcOrd="11" destOrd="0" presId="urn:microsoft.com/office/officeart/2005/8/layout/cycle1"/>
    <dgm:cxn modelId="{091434D7-F625-455B-8300-23ACDCC9E84E}" type="presParOf" srcId="{7298A0C0-154D-4FB9-97E2-7BED1FD9FF53}" destId="{79442257-ADD7-489C-8C59-C8A8E0771625}" srcOrd="12" destOrd="0" presId="urn:microsoft.com/office/officeart/2005/8/layout/cycle1"/>
    <dgm:cxn modelId="{E3057FEF-066B-4FDC-9BD1-4BC84500E244}" type="presParOf" srcId="{7298A0C0-154D-4FB9-97E2-7BED1FD9FF53}" destId="{E0FBDE38-37EF-4A6A-9AE3-D2259069C4C7}" srcOrd="13" destOrd="0" presId="urn:microsoft.com/office/officeart/2005/8/layout/cycle1"/>
    <dgm:cxn modelId="{B05E81D5-5B2D-4956-B62A-204FD8F22A0A}" type="presParOf" srcId="{7298A0C0-154D-4FB9-97E2-7BED1FD9FF53}" destId="{089CDF68-A9FE-4B6C-9C39-10B0BA28505A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C4F70-12D2-4687-9584-22283D002BCB}">
      <dsp:nvSpPr>
        <dsp:cNvPr id="0" name=""/>
        <dsp:cNvSpPr/>
      </dsp:nvSpPr>
      <dsp:spPr>
        <a:xfrm>
          <a:off x="4382543" y="31066"/>
          <a:ext cx="1036066" cy="10360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600" kern="1200" dirty="0" smtClean="0"/>
            <a:t>Orientaatio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600" kern="1200" dirty="0" smtClean="0"/>
            <a:t>Nykytilan analyysi</a:t>
          </a:r>
          <a:endParaRPr lang="fi-FI" sz="1600" kern="1200" dirty="0"/>
        </a:p>
      </dsp:txBody>
      <dsp:txXfrm>
        <a:off x="4382543" y="31066"/>
        <a:ext cx="1036066" cy="1036066"/>
      </dsp:txXfrm>
    </dsp:sp>
    <dsp:sp modelId="{F5516FBF-4D44-4CC5-B371-6D12AB822F3D}">
      <dsp:nvSpPr>
        <dsp:cNvPr id="0" name=""/>
        <dsp:cNvSpPr/>
      </dsp:nvSpPr>
      <dsp:spPr>
        <a:xfrm>
          <a:off x="1941569" y="639"/>
          <a:ext cx="3889260" cy="3889260"/>
        </a:xfrm>
        <a:prstGeom prst="circularArrow">
          <a:avLst>
            <a:gd name="adj1" fmla="val 5195"/>
            <a:gd name="adj2" fmla="val 335511"/>
            <a:gd name="adj3" fmla="val 21294880"/>
            <a:gd name="adj4" fmla="val 19764804"/>
            <a:gd name="adj5" fmla="val 60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DCD7FF-CA75-4E96-984B-CAAB99C89D14}">
      <dsp:nvSpPr>
        <dsp:cNvPr id="0" name=""/>
        <dsp:cNvSpPr/>
      </dsp:nvSpPr>
      <dsp:spPr>
        <a:xfrm>
          <a:off x="5009462" y="1960526"/>
          <a:ext cx="1036066" cy="10360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600" kern="1200" dirty="0" smtClean="0"/>
            <a:t>ristiriitojen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600" kern="1200" dirty="0" smtClean="0"/>
            <a:t>analyysi</a:t>
          </a:r>
          <a:endParaRPr lang="fi-FI" sz="1600" kern="1200" dirty="0"/>
        </a:p>
      </dsp:txBody>
      <dsp:txXfrm>
        <a:off x="5009462" y="1960526"/>
        <a:ext cx="1036066" cy="1036066"/>
      </dsp:txXfrm>
    </dsp:sp>
    <dsp:sp modelId="{13E5B205-F3D3-431B-9E64-ABFFB7D0AB73}">
      <dsp:nvSpPr>
        <dsp:cNvPr id="0" name=""/>
        <dsp:cNvSpPr/>
      </dsp:nvSpPr>
      <dsp:spPr>
        <a:xfrm>
          <a:off x="1941569" y="639"/>
          <a:ext cx="3889260" cy="3889260"/>
        </a:xfrm>
        <a:prstGeom prst="circularArrow">
          <a:avLst>
            <a:gd name="adj1" fmla="val 5195"/>
            <a:gd name="adj2" fmla="val 335511"/>
            <a:gd name="adj3" fmla="val 4016396"/>
            <a:gd name="adj4" fmla="val 2251874"/>
            <a:gd name="adj5" fmla="val 60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D5FFA1-661C-42A0-A72B-4EDCC54071C5}">
      <dsp:nvSpPr>
        <dsp:cNvPr id="0" name=""/>
        <dsp:cNvSpPr/>
      </dsp:nvSpPr>
      <dsp:spPr>
        <a:xfrm>
          <a:off x="3368166" y="3152997"/>
          <a:ext cx="1036066" cy="10360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600" kern="1200" dirty="0" smtClean="0"/>
            <a:t>Uusien ratkaisujen etsiminen</a:t>
          </a:r>
          <a:endParaRPr lang="fi-FI" sz="1600" kern="1200" dirty="0"/>
        </a:p>
      </dsp:txBody>
      <dsp:txXfrm>
        <a:off x="3368166" y="3152997"/>
        <a:ext cx="1036066" cy="1036066"/>
      </dsp:txXfrm>
    </dsp:sp>
    <dsp:sp modelId="{39254CB1-0A7E-4678-AD3D-8EA7A46C67BC}">
      <dsp:nvSpPr>
        <dsp:cNvPr id="0" name=""/>
        <dsp:cNvSpPr/>
      </dsp:nvSpPr>
      <dsp:spPr>
        <a:xfrm>
          <a:off x="1941569" y="639"/>
          <a:ext cx="3889260" cy="3889260"/>
        </a:xfrm>
        <a:prstGeom prst="circularArrow">
          <a:avLst>
            <a:gd name="adj1" fmla="val 5195"/>
            <a:gd name="adj2" fmla="val 335511"/>
            <a:gd name="adj3" fmla="val 8212615"/>
            <a:gd name="adj4" fmla="val 6448093"/>
            <a:gd name="adj5" fmla="val 60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3200BB-B6E6-4D03-979E-E9C72FF2AD9F}">
      <dsp:nvSpPr>
        <dsp:cNvPr id="0" name=""/>
        <dsp:cNvSpPr/>
      </dsp:nvSpPr>
      <dsp:spPr>
        <a:xfrm>
          <a:off x="1726870" y="1960526"/>
          <a:ext cx="1036066" cy="10360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600" kern="1200" dirty="0" smtClean="0"/>
            <a:t>pilottien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600" kern="1200" dirty="0" smtClean="0"/>
            <a:t>kehittely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600" kern="1200" dirty="0" smtClean="0"/>
            <a:t>ja kokeilu</a:t>
          </a:r>
          <a:endParaRPr lang="fi-FI" sz="1600" kern="1200" dirty="0"/>
        </a:p>
      </dsp:txBody>
      <dsp:txXfrm>
        <a:off x="1726870" y="1960526"/>
        <a:ext cx="1036066" cy="1036066"/>
      </dsp:txXfrm>
    </dsp:sp>
    <dsp:sp modelId="{6995B92B-BB73-49EC-A99E-459DCFFE70F6}">
      <dsp:nvSpPr>
        <dsp:cNvPr id="0" name=""/>
        <dsp:cNvSpPr/>
      </dsp:nvSpPr>
      <dsp:spPr>
        <a:xfrm>
          <a:off x="1941569" y="639"/>
          <a:ext cx="3889260" cy="3889260"/>
        </a:xfrm>
        <a:prstGeom prst="circularArrow">
          <a:avLst>
            <a:gd name="adj1" fmla="val 5195"/>
            <a:gd name="adj2" fmla="val 335511"/>
            <a:gd name="adj3" fmla="val 12299685"/>
            <a:gd name="adj4" fmla="val 10769609"/>
            <a:gd name="adj5" fmla="val 60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FBDE38-37EF-4A6A-9AE3-D2259069C4C7}">
      <dsp:nvSpPr>
        <dsp:cNvPr id="0" name=""/>
        <dsp:cNvSpPr/>
      </dsp:nvSpPr>
      <dsp:spPr>
        <a:xfrm>
          <a:off x="2086002" y="31066"/>
          <a:ext cx="1571641" cy="10360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600" kern="1200" dirty="0" smtClean="0"/>
            <a:t>uusien käytäntöjen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600" kern="1200" dirty="0" err="1" smtClean="0"/>
            <a:t>juurruttaaminen</a:t>
          </a:r>
          <a:r>
            <a:rPr lang="fi-FI" sz="1600" kern="1200" dirty="0" smtClean="0"/>
            <a:t> ja levittäminen</a:t>
          </a:r>
          <a:endParaRPr lang="fi-FI" sz="1600" kern="1200" dirty="0"/>
        </a:p>
      </dsp:txBody>
      <dsp:txXfrm>
        <a:off x="2086002" y="31066"/>
        <a:ext cx="1571641" cy="1036066"/>
      </dsp:txXfrm>
    </dsp:sp>
    <dsp:sp modelId="{089CDF68-A9FE-4B6C-9C39-10B0BA28505A}">
      <dsp:nvSpPr>
        <dsp:cNvPr id="0" name=""/>
        <dsp:cNvSpPr/>
      </dsp:nvSpPr>
      <dsp:spPr>
        <a:xfrm>
          <a:off x="1869968" y="32804"/>
          <a:ext cx="3889260" cy="3889260"/>
        </a:xfrm>
        <a:prstGeom prst="circularArrow">
          <a:avLst>
            <a:gd name="adj1" fmla="val 5195"/>
            <a:gd name="adj2" fmla="val 335511"/>
            <a:gd name="adj3" fmla="val 16867379"/>
            <a:gd name="adj4" fmla="val 15743370"/>
            <a:gd name="adj5" fmla="val 60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793B8-9D10-4ED9-BA52-2A664ACB7F8E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BE265-A363-4A15-BFD0-5D5C10C16750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12343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>
              <a:latin typeface="Lucida Grande" pitchFamily="-128" charset="0"/>
              <a:ea typeface="ヒラギノ角ゴ Pro W3" pitchFamily="-128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>
              <a:latin typeface="Lucida Grande" pitchFamily="-128" charset="0"/>
              <a:ea typeface="ヒラギノ角ゴ Pro W3" pitchFamily="-128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>
              <a:latin typeface="Lucida Grande" pitchFamily="-128" charset="0"/>
              <a:ea typeface="ヒラギノ角ゴ Pro W3" pitchFamily="-128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>
              <a:latin typeface="Lucida Grande" pitchFamily="-128" charset="0"/>
              <a:ea typeface="ヒラギノ角ゴ Pro W3" pitchFamily="-128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>
              <a:latin typeface="Lucida Grande" pitchFamily="-128" charset="0"/>
              <a:ea typeface="ヒラギノ角ゴ Pro W3" pitchFamily="-128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>
              <a:latin typeface="Lucida Grande" pitchFamily="-128" charset="0"/>
              <a:ea typeface="ヒラギノ角ゴ Pro W3" pitchFamily="-12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D4B4-73E3-4AFD-8EF2-17EB36EDDA50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BD20F-73A9-4531-9662-88E34458B80D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D4B4-73E3-4AFD-8EF2-17EB36EDDA50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BD20F-73A9-4531-9662-88E34458B80D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D4B4-73E3-4AFD-8EF2-17EB36EDDA50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BD20F-73A9-4531-9662-88E34458B80D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D4B4-73E3-4AFD-8EF2-17EB36EDDA50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BD20F-73A9-4531-9662-88E34458B80D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D4B4-73E3-4AFD-8EF2-17EB36EDDA50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BD20F-73A9-4531-9662-88E34458B80D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D4B4-73E3-4AFD-8EF2-17EB36EDDA50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BD20F-73A9-4531-9662-88E34458B80D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D4B4-73E3-4AFD-8EF2-17EB36EDDA50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BD20F-73A9-4531-9662-88E34458B80D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D4B4-73E3-4AFD-8EF2-17EB36EDDA50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BD20F-73A9-4531-9662-88E34458B80D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D4B4-73E3-4AFD-8EF2-17EB36EDDA50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BD20F-73A9-4531-9662-88E34458B80D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D4B4-73E3-4AFD-8EF2-17EB36EDDA50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BD20F-73A9-4531-9662-88E34458B80D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D4B4-73E3-4AFD-8EF2-17EB36EDDA50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BD20F-73A9-4531-9662-88E34458B80D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7D4B4-73E3-4AFD-8EF2-17EB36EDDA50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BD20F-73A9-4531-9662-88E34458B80D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50825" y="188913"/>
            <a:ext cx="6013450" cy="1800225"/>
          </a:xfrm>
        </p:spPr>
        <p:txBody>
          <a:bodyPr/>
          <a:lstStyle/>
          <a:p>
            <a:pPr algn="ctr" eaLnBrk="1" hangingPunct="1"/>
            <a:r>
              <a:rPr lang="fi-FI" sz="2400" b="1" dirty="0" smtClean="0"/>
              <a:t>OSMOS- </a:t>
            </a:r>
            <a:r>
              <a:rPr lang="fi-FI" sz="2400" b="1" dirty="0" err="1" smtClean="0"/>
              <a:t>OSallistava</a:t>
            </a:r>
            <a:r>
              <a:rPr lang="fi-FI" sz="2400" b="1" dirty="0" smtClean="0"/>
              <a:t> </a:t>
            </a:r>
            <a:r>
              <a:rPr lang="fi-FI" sz="2400" b="1" dirty="0" err="1" smtClean="0"/>
              <a:t>MOnikulttuurinen</a:t>
            </a:r>
            <a:r>
              <a:rPr lang="fi-FI" sz="2400" b="1" dirty="0" smtClean="0"/>
              <a:t> </a:t>
            </a:r>
            <a:br>
              <a:rPr lang="fi-FI" sz="2400" b="1" dirty="0" smtClean="0"/>
            </a:br>
            <a:r>
              <a:rPr lang="fi-FI" sz="2400" b="1" dirty="0" smtClean="0"/>
              <a:t>Sosiaaliohjaus –projekti </a:t>
            </a:r>
            <a:br>
              <a:rPr lang="fi-FI" sz="2400" b="1" dirty="0" smtClean="0"/>
            </a:br>
            <a:r>
              <a:rPr lang="fi-FI" sz="2400" b="1" dirty="0" smtClean="0"/>
              <a:t>v. 2009 – 2011</a:t>
            </a:r>
            <a:endParaRPr lang="fi-FI" sz="24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356100" y="2349500"/>
            <a:ext cx="4392613" cy="1439863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lnSpc>
                <a:spcPct val="80000"/>
              </a:lnSpc>
              <a:buFontTx/>
              <a:buNone/>
            </a:pPr>
            <a:r>
              <a:rPr lang="fi-FI" dirty="0" smtClean="0"/>
              <a:t>Metropolia ammattikorkeakoulun sosiaalialan koulutusohjelman ja </a:t>
            </a:r>
            <a:br>
              <a:rPr lang="fi-FI" dirty="0" smtClean="0"/>
            </a:br>
            <a:r>
              <a:rPr lang="fi-FI" dirty="0" smtClean="0"/>
              <a:t>Helsingin kaupungin Itäisen perhekeskuksen </a:t>
            </a:r>
            <a:br>
              <a:rPr lang="fi-FI" dirty="0" smtClean="0"/>
            </a:br>
            <a:r>
              <a:rPr lang="fi-FI" dirty="0" smtClean="0"/>
              <a:t>yhteistyöprojekti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endParaRPr lang="fi-FI" dirty="0" smtClean="0"/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fi-FI" dirty="0" smtClean="0"/>
              <a:t>	</a:t>
            </a:r>
            <a:endParaRPr lang="fi-FI" sz="1100" dirty="0" smtClean="0"/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fi-FI" sz="1100" dirty="0" smtClean="0"/>
          </a:p>
          <a:p>
            <a:pPr marL="0" indent="0" algn="ctr" eaLnBrk="1" hangingPunct="1">
              <a:buFontTx/>
              <a:buNone/>
            </a:pPr>
            <a:endParaRPr lang="fi-FI" dirty="0" smtClean="0"/>
          </a:p>
        </p:txBody>
      </p:sp>
      <p:pic>
        <p:nvPicPr>
          <p:cNvPr id="307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5732463"/>
            <a:ext cx="2171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i-FI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516563"/>
            <a:ext cx="1855788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8" descr="Metropolia_RGB_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975" y="5805488"/>
            <a:ext cx="1800225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i-FI" dirty="0" smtClean="0">
                <a:solidFill>
                  <a:schemeClr val="folHlink"/>
                </a:solidFill>
              </a:rPr>
              <a:t>Projektin keskeiset tavoitteet</a:t>
            </a:r>
            <a:endParaRPr lang="fi-FI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" y="1484313"/>
            <a:ext cx="4499992" cy="4753000"/>
          </a:xfrm>
        </p:spPr>
        <p:txBody>
          <a:bodyPr>
            <a:normAutofit fontScale="70000" lnSpcReduction="20000"/>
          </a:bodyPr>
          <a:lstStyle/>
          <a:p>
            <a:r>
              <a:rPr lang="fi-FI" dirty="0" smtClean="0"/>
              <a:t>monikulttuurisen sosiaaliohjauksen kehittäminen sekä ammattikorkeakoulun sosiaalialan koulutuksessa että perhepalveluissa </a:t>
            </a:r>
          </a:p>
          <a:p>
            <a:endParaRPr lang="fi-FI" dirty="0" smtClean="0"/>
          </a:p>
          <a:p>
            <a:r>
              <a:rPr lang="fi-FI" dirty="0" smtClean="0"/>
              <a:t>ammattikorkeakoulun ja työelämän yhteiskehittelyyn perustuvat työmallit ja rakenteet</a:t>
            </a:r>
          </a:p>
          <a:p>
            <a:pPr>
              <a:buFontTx/>
              <a:buNone/>
            </a:pPr>
            <a:endParaRPr lang="fi-FI" dirty="0" smtClean="0"/>
          </a:p>
          <a:p>
            <a:r>
              <a:rPr lang="fi-FI" dirty="0" smtClean="0"/>
              <a:t>valmistuvien opiskelijoiden entistä tehokkaampi rekrytoituminen monikulttuuriseen työhön</a:t>
            </a:r>
          </a:p>
          <a:p>
            <a:pPr>
              <a:buFontTx/>
              <a:buNone/>
            </a:pPr>
            <a:endParaRPr lang="fi-FI" dirty="0" smtClean="0"/>
          </a:p>
          <a:p>
            <a:endParaRPr lang="fi-FI" dirty="0" smtClean="0"/>
          </a:p>
          <a:p>
            <a:pPr eaLnBrk="1" hangingPunct="1">
              <a:buFontTx/>
              <a:buNone/>
            </a:pPr>
            <a:endParaRPr lang="fi-FI" dirty="0" smtClean="0"/>
          </a:p>
        </p:txBody>
      </p:sp>
      <p:pic>
        <p:nvPicPr>
          <p:cNvPr id="4100" name="Picture 8" descr="pih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2349500"/>
            <a:ext cx="41846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936625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Keskeiset työkalut tavoitteisiin pääsemiseksi</a:t>
            </a:r>
          </a:p>
        </p:txBody>
      </p:sp>
      <p:pic>
        <p:nvPicPr>
          <p:cNvPr id="5123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0563" y="1524000"/>
            <a:ext cx="4032250" cy="4191000"/>
          </a:xfrm>
        </p:spPr>
      </p:pic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395288" y="981075"/>
            <a:ext cx="3779837" cy="627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fi-FI" sz="1800" dirty="0"/>
              <a:t> </a:t>
            </a:r>
            <a:r>
              <a:rPr lang="fi-FI" sz="1600" dirty="0"/>
              <a:t>sosiaalialan koulutusohjelman monikulttuurisuuteen ja sosiaaliohjaukseen liittyvien opintojaksojen oppimistehtävien, harjoittelujen ja opinnäytetöiden integroiminen kiinteästi Helsingin Itäisen perhekeskuksen monikulttuuriseen työhön</a:t>
            </a:r>
            <a:r>
              <a:rPr lang="fi-FI" sz="1600" i="1" dirty="0"/>
              <a:t>.</a:t>
            </a:r>
          </a:p>
          <a:p>
            <a:pPr>
              <a:buFont typeface="Arial" charset="0"/>
              <a:buChar char="•"/>
            </a:pPr>
            <a:endParaRPr lang="fi-FI" sz="1600" i="1" dirty="0"/>
          </a:p>
          <a:p>
            <a:pPr>
              <a:buFont typeface="Arial" charset="0"/>
              <a:buChar char="•"/>
            </a:pPr>
            <a:r>
              <a:rPr lang="fi-FI" sz="1600" dirty="0"/>
              <a:t> kehittävän työntutkimuksen viitekehykseen niveltyvä, kuukausittain kokoontuva ’</a:t>
            </a:r>
            <a:r>
              <a:rPr lang="fi-FI" sz="1600" dirty="0" err="1"/>
              <a:t>oppimislaboratorio’-toiminta</a:t>
            </a:r>
            <a:endParaRPr lang="fi-FI" sz="1600" dirty="0"/>
          </a:p>
          <a:p>
            <a:pPr>
              <a:buFont typeface="Arial" charset="0"/>
              <a:buChar char="•"/>
            </a:pPr>
            <a:endParaRPr lang="fi-FI" sz="1600" dirty="0"/>
          </a:p>
          <a:p>
            <a:pPr>
              <a:buFont typeface="Arial" charset="0"/>
              <a:buChar char="•"/>
            </a:pPr>
            <a:r>
              <a:rPr lang="fi-FI" sz="1600" dirty="0"/>
              <a:t> 3  seminaaria </a:t>
            </a:r>
          </a:p>
          <a:p>
            <a:pPr>
              <a:buFont typeface="Arial" charset="0"/>
              <a:buChar char="•"/>
            </a:pPr>
            <a:endParaRPr lang="fi-FI" sz="1600" dirty="0"/>
          </a:p>
          <a:p>
            <a:pPr>
              <a:buFont typeface="Arial" charset="0"/>
              <a:buChar char="•"/>
            </a:pPr>
            <a:r>
              <a:rPr lang="fi-FI" sz="1600" dirty="0"/>
              <a:t> </a:t>
            </a:r>
            <a:r>
              <a:rPr lang="fi-FI" sz="1600" dirty="0" err="1"/>
              <a:t>Benchmarking</a:t>
            </a:r>
            <a:r>
              <a:rPr lang="fi-FI" sz="1600" dirty="0"/>
              <a:t> matkat Hollantiin ja Ruotsiin</a:t>
            </a:r>
          </a:p>
          <a:p>
            <a:pPr>
              <a:buFont typeface="Arial" charset="0"/>
              <a:buChar char="•"/>
            </a:pPr>
            <a:endParaRPr lang="fi-FI" sz="1600" dirty="0"/>
          </a:p>
          <a:p>
            <a:pPr>
              <a:buFont typeface="Arial" charset="0"/>
              <a:buChar char="•"/>
            </a:pPr>
            <a:r>
              <a:rPr lang="fi-FI" sz="1600" dirty="0"/>
              <a:t> monikulttuurista sosiaaliohjausta käsittelevä julkaisu ammattikorkeakoulun ja sosiaalialan työntekijöiden käyttöön</a:t>
            </a:r>
          </a:p>
          <a:p>
            <a:r>
              <a:rPr lang="fi-FI" sz="1600" dirty="0"/>
              <a:t> </a:t>
            </a:r>
          </a:p>
          <a:p>
            <a:endParaRPr lang="fi-FI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6921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fi-FI" dirty="0" smtClean="0"/>
              <a:t>Integroitu opetus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981075"/>
            <a:ext cx="7630616" cy="5876925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GB" dirty="0" smtClean="0"/>
              <a:t>	</a:t>
            </a:r>
            <a:r>
              <a:rPr lang="en-GB" sz="2100" dirty="0" err="1" smtClean="0"/>
              <a:t>Opintojaksojen</a:t>
            </a:r>
            <a:r>
              <a:rPr lang="en-GB" sz="2100" dirty="0" smtClean="0"/>
              <a:t> </a:t>
            </a:r>
            <a:r>
              <a:rPr lang="en-GB" sz="2100" dirty="0" err="1" smtClean="0"/>
              <a:t>aikana</a:t>
            </a:r>
            <a:r>
              <a:rPr lang="en-GB" sz="2100" dirty="0" smtClean="0"/>
              <a:t> </a:t>
            </a:r>
            <a:r>
              <a:rPr lang="en-GB" sz="2100" dirty="0" err="1" smtClean="0"/>
              <a:t>opiskelijat</a:t>
            </a:r>
            <a:r>
              <a:rPr lang="en-GB" sz="2100" dirty="0" smtClean="0"/>
              <a:t> </a:t>
            </a:r>
            <a:r>
              <a:rPr lang="en-GB" sz="2100" dirty="0" err="1" smtClean="0"/>
              <a:t>ovat</a:t>
            </a:r>
            <a:r>
              <a:rPr lang="en-GB" sz="2100" dirty="0" smtClean="0"/>
              <a:t> </a:t>
            </a:r>
            <a:r>
              <a:rPr lang="en-GB" sz="2100" dirty="0" err="1" smtClean="0"/>
              <a:t>haastatelleet</a:t>
            </a:r>
            <a:r>
              <a:rPr lang="en-GB" sz="2100" dirty="0" smtClean="0"/>
              <a:t> </a:t>
            </a:r>
            <a:r>
              <a:rPr lang="en-GB" sz="2100" dirty="0" err="1" smtClean="0"/>
              <a:t>oppimistehtävänään</a:t>
            </a:r>
            <a:r>
              <a:rPr lang="en-GB" sz="2100" dirty="0" smtClean="0"/>
              <a:t> </a:t>
            </a:r>
            <a:r>
              <a:rPr lang="en-GB" sz="2100" dirty="0" err="1" smtClean="0"/>
              <a:t>varhaisen</a:t>
            </a:r>
            <a:r>
              <a:rPr lang="en-GB" sz="2100" dirty="0" smtClean="0"/>
              <a:t> </a:t>
            </a:r>
            <a:r>
              <a:rPr lang="en-GB" sz="2100" dirty="0" err="1" smtClean="0"/>
              <a:t>tuen</a:t>
            </a:r>
            <a:r>
              <a:rPr lang="en-GB" sz="2100" dirty="0" smtClean="0"/>
              <a:t> </a:t>
            </a:r>
            <a:r>
              <a:rPr lang="en-GB" sz="2100" dirty="0" err="1" smtClean="0"/>
              <a:t>monikulttuurisia</a:t>
            </a:r>
            <a:r>
              <a:rPr lang="en-GB" sz="2100" dirty="0" smtClean="0"/>
              <a:t> </a:t>
            </a:r>
            <a:r>
              <a:rPr lang="en-GB" sz="2100" dirty="0" err="1" smtClean="0"/>
              <a:t>asiakasperheitä</a:t>
            </a:r>
            <a:r>
              <a:rPr lang="en-GB" sz="2100" dirty="0" smtClean="0"/>
              <a:t> </a:t>
            </a:r>
            <a:r>
              <a:rPr lang="en-GB" sz="2100" dirty="0" err="1" smtClean="0"/>
              <a:t>sekä</a:t>
            </a:r>
            <a:r>
              <a:rPr lang="en-GB" sz="2100" dirty="0" smtClean="0"/>
              <a:t> </a:t>
            </a:r>
            <a:r>
              <a:rPr lang="en-GB" sz="2100" dirty="0" err="1" smtClean="0"/>
              <a:t>lastensuojelun</a:t>
            </a:r>
            <a:r>
              <a:rPr lang="en-GB" sz="2100" dirty="0" smtClean="0"/>
              <a:t> </a:t>
            </a:r>
            <a:r>
              <a:rPr lang="en-GB" sz="2100" dirty="0" err="1" smtClean="0"/>
              <a:t>työntekijöitä</a:t>
            </a:r>
            <a:r>
              <a:rPr lang="en-GB" sz="2100" dirty="0" smtClean="0"/>
              <a:t> </a:t>
            </a:r>
            <a:r>
              <a:rPr lang="en-GB" sz="2100" dirty="0" err="1" smtClean="0"/>
              <a:t>etsien</a:t>
            </a:r>
            <a:r>
              <a:rPr lang="en-GB" sz="2100" dirty="0" smtClean="0"/>
              <a:t> </a:t>
            </a:r>
            <a:r>
              <a:rPr lang="en-GB" sz="2100" dirty="0" err="1" smtClean="0"/>
              <a:t>perheiden</a:t>
            </a:r>
            <a:r>
              <a:rPr lang="en-GB" sz="2100" dirty="0" smtClean="0"/>
              <a:t> </a:t>
            </a:r>
            <a:r>
              <a:rPr lang="en-GB" sz="2100" dirty="0" err="1" smtClean="0"/>
              <a:t>omia</a:t>
            </a:r>
            <a:r>
              <a:rPr lang="en-GB" sz="2100" dirty="0" smtClean="0"/>
              <a:t> </a:t>
            </a:r>
            <a:r>
              <a:rPr lang="en-GB" sz="2100" dirty="0" err="1" smtClean="0"/>
              <a:t>voimavaroja</a:t>
            </a:r>
            <a:r>
              <a:rPr lang="en-GB" sz="2100" dirty="0" smtClean="0"/>
              <a:t> </a:t>
            </a:r>
            <a:r>
              <a:rPr lang="en-GB" sz="2100" dirty="0" err="1" smtClean="0"/>
              <a:t>ja</a:t>
            </a:r>
            <a:r>
              <a:rPr lang="en-GB" sz="2100" dirty="0" smtClean="0"/>
              <a:t> </a:t>
            </a:r>
            <a:r>
              <a:rPr lang="en-GB" sz="2100" dirty="0" err="1" smtClean="0"/>
              <a:t>tuen</a:t>
            </a:r>
            <a:r>
              <a:rPr lang="en-GB" sz="2100" dirty="0" smtClean="0"/>
              <a:t> </a:t>
            </a:r>
            <a:r>
              <a:rPr lang="en-GB" sz="2100" dirty="0" err="1" smtClean="0"/>
              <a:t>tarpeita</a:t>
            </a:r>
            <a:r>
              <a:rPr lang="en-GB" sz="2100" dirty="0" smtClean="0"/>
              <a:t>, </a:t>
            </a:r>
            <a:r>
              <a:rPr lang="en-GB" sz="2100" dirty="0" err="1" smtClean="0"/>
              <a:t>järjestäneet</a:t>
            </a:r>
            <a:r>
              <a:rPr lang="en-GB" sz="2100" dirty="0" smtClean="0"/>
              <a:t> </a:t>
            </a:r>
            <a:r>
              <a:rPr lang="en-GB" sz="2100" dirty="0" err="1" smtClean="0"/>
              <a:t>alueellisen</a:t>
            </a:r>
            <a:r>
              <a:rPr lang="en-GB" sz="2100" dirty="0" smtClean="0"/>
              <a:t> ’ </a:t>
            </a:r>
            <a:r>
              <a:rPr lang="en-GB" sz="2100" dirty="0" err="1" smtClean="0"/>
              <a:t>Meidän</a:t>
            </a:r>
            <a:r>
              <a:rPr lang="en-GB" sz="2100" dirty="0" smtClean="0"/>
              <a:t> </a:t>
            </a:r>
            <a:r>
              <a:rPr lang="en-GB" sz="2100" dirty="0" err="1" smtClean="0"/>
              <a:t>Mellunmäki</a:t>
            </a:r>
            <a:r>
              <a:rPr lang="en-GB" sz="2100" dirty="0" smtClean="0"/>
              <a:t>’ – </a:t>
            </a:r>
            <a:r>
              <a:rPr lang="en-GB" sz="2100" dirty="0" err="1" smtClean="0"/>
              <a:t>toimintapäivän</a:t>
            </a:r>
            <a:r>
              <a:rPr lang="en-GB" sz="2100" dirty="0" smtClean="0"/>
              <a:t> </a:t>
            </a:r>
            <a:r>
              <a:rPr lang="en-GB" sz="2100" dirty="0" err="1" smtClean="0"/>
              <a:t>ja</a:t>
            </a:r>
            <a:r>
              <a:rPr lang="en-GB" sz="2100" dirty="0" smtClean="0"/>
              <a:t> </a:t>
            </a:r>
            <a:r>
              <a:rPr lang="en-GB" sz="2100" dirty="0" err="1" smtClean="0"/>
              <a:t>tehneet</a:t>
            </a:r>
            <a:r>
              <a:rPr lang="en-GB" sz="2100" dirty="0" smtClean="0"/>
              <a:t> </a:t>
            </a:r>
            <a:r>
              <a:rPr lang="en-GB" sz="2100" dirty="0" err="1" smtClean="0"/>
              <a:t>varhaisen</a:t>
            </a:r>
            <a:r>
              <a:rPr lang="en-GB" sz="2100" dirty="0" smtClean="0"/>
              <a:t> </a:t>
            </a:r>
            <a:r>
              <a:rPr lang="en-GB" sz="2100" dirty="0" err="1" smtClean="0"/>
              <a:t>tuen</a:t>
            </a:r>
            <a:r>
              <a:rPr lang="en-GB" sz="2100" dirty="0" smtClean="0"/>
              <a:t> </a:t>
            </a:r>
            <a:r>
              <a:rPr lang="en-GB" sz="2100" dirty="0" err="1" smtClean="0"/>
              <a:t>asiakkaille</a:t>
            </a:r>
            <a:r>
              <a:rPr lang="en-GB" sz="2100" dirty="0" smtClean="0"/>
              <a:t> </a:t>
            </a:r>
            <a:r>
              <a:rPr lang="en-GB" sz="2100" dirty="0" err="1" smtClean="0"/>
              <a:t>konkreettisia</a:t>
            </a:r>
            <a:r>
              <a:rPr lang="en-GB" sz="2100" dirty="0" smtClean="0"/>
              <a:t> </a:t>
            </a:r>
            <a:r>
              <a:rPr lang="en-GB" sz="2100" dirty="0" err="1" smtClean="0"/>
              <a:t>palveluohjaustekoja</a:t>
            </a:r>
            <a:r>
              <a:rPr lang="en-GB" sz="2100" dirty="0" smtClean="0"/>
              <a:t>. </a:t>
            </a:r>
          </a:p>
          <a:p>
            <a:pPr eaLnBrk="1" hangingPunct="1">
              <a:buFontTx/>
              <a:buNone/>
            </a:pPr>
            <a:r>
              <a:rPr lang="en-GB" sz="2100" dirty="0" smtClean="0"/>
              <a:t>	</a:t>
            </a:r>
          </a:p>
          <a:p>
            <a:pPr eaLnBrk="1" hangingPunct="1">
              <a:buFontTx/>
              <a:buNone/>
            </a:pPr>
            <a:r>
              <a:rPr lang="en-GB" sz="2100" dirty="0" smtClean="0"/>
              <a:t>	 </a:t>
            </a:r>
            <a:r>
              <a:rPr lang="en-GB" sz="2100" dirty="0" err="1" smtClean="0"/>
              <a:t>interkulttuurisuus</a:t>
            </a:r>
            <a:r>
              <a:rPr lang="en-GB" sz="2100" dirty="0" smtClean="0"/>
              <a:t> </a:t>
            </a:r>
            <a:r>
              <a:rPr lang="en-GB" sz="2100" dirty="0" err="1" smtClean="0"/>
              <a:t>ja</a:t>
            </a:r>
            <a:r>
              <a:rPr lang="en-GB" sz="2100" dirty="0" smtClean="0"/>
              <a:t> </a:t>
            </a:r>
            <a:r>
              <a:rPr lang="en-GB" sz="2100" dirty="0" err="1" smtClean="0"/>
              <a:t>antirasismi</a:t>
            </a:r>
            <a:r>
              <a:rPr lang="en-GB" sz="2100" dirty="0" smtClean="0"/>
              <a:t> </a:t>
            </a:r>
            <a:r>
              <a:rPr lang="en-GB" sz="2100" dirty="0" err="1" smtClean="0"/>
              <a:t>opintojakson</a:t>
            </a:r>
            <a:r>
              <a:rPr lang="en-GB" sz="2100" dirty="0" smtClean="0"/>
              <a:t> </a:t>
            </a:r>
            <a:r>
              <a:rPr lang="en-GB" sz="2100" dirty="0" err="1" smtClean="0"/>
              <a:t>yhteydessä</a:t>
            </a:r>
            <a:r>
              <a:rPr lang="en-GB" sz="2100" dirty="0" smtClean="0"/>
              <a:t> on </a:t>
            </a:r>
            <a:r>
              <a:rPr lang="en-GB" sz="2100" dirty="0" err="1" smtClean="0"/>
              <a:t>järjestetty</a:t>
            </a:r>
            <a:r>
              <a:rPr lang="en-GB" sz="2100" dirty="0" smtClean="0"/>
              <a:t> </a:t>
            </a:r>
            <a:r>
              <a:rPr lang="en-GB" sz="2100" dirty="0" err="1" smtClean="0"/>
              <a:t>yhteisiä</a:t>
            </a:r>
            <a:r>
              <a:rPr lang="en-GB" sz="2100" dirty="0" smtClean="0"/>
              <a:t> </a:t>
            </a:r>
            <a:r>
              <a:rPr lang="en-GB" sz="2100" dirty="0" err="1" smtClean="0"/>
              <a:t>teemaseminaareja</a:t>
            </a:r>
            <a:r>
              <a:rPr lang="en-GB" sz="2100" dirty="0" smtClean="0"/>
              <a:t> </a:t>
            </a:r>
            <a:r>
              <a:rPr lang="en-GB" sz="2100" dirty="0" err="1" smtClean="0"/>
              <a:t>opiskelijoille</a:t>
            </a:r>
            <a:r>
              <a:rPr lang="en-GB" sz="2100" dirty="0" smtClean="0"/>
              <a:t> </a:t>
            </a:r>
            <a:r>
              <a:rPr lang="en-GB" sz="2100" dirty="0" err="1" smtClean="0"/>
              <a:t>ja</a:t>
            </a:r>
            <a:r>
              <a:rPr lang="en-GB" sz="2100" dirty="0" smtClean="0"/>
              <a:t> </a:t>
            </a:r>
            <a:r>
              <a:rPr lang="en-GB" sz="2100" dirty="0" err="1" smtClean="0"/>
              <a:t>kentän</a:t>
            </a:r>
            <a:r>
              <a:rPr lang="en-GB" sz="2100" dirty="0" smtClean="0"/>
              <a:t> </a:t>
            </a:r>
            <a:r>
              <a:rPr lang="en-GB" sz="2100" dirty="0" err="1" smtClean="0"/>
              <a:t>työntekijöille</a:t>
            </a:r>
            <a:endParaRPr lang="en-GB" sz="2100" dirty="0" smtClean="0"/>
          </a:p>
          <a:p>
            <a:pPr eaLnBrk="1" hangingPunct="1">
              <a:buFontTx/>
              <a:buNone/>
            </a:pPr>
            <a:endParaRPr lang="en-GB" sz="2100" dirty="0" smtClean="0"/>
          </a:p>
          <a:p>
            <a:pPr eaLnBrk="1" hangingPunct="1">
              <a:buFontTx/>
              <a:buNone/>
            </a:pPr>
            <a:r>
              <a:rPr lang="en-GB" sz="2100" dirty="0" smtClean="0"/>
              <a:t>	</a:t>
            </a:r>
            <a:r>
              <a:rPr lang="en-GB" sz="2100" dirty="0" err="1" smtClean="0"/>
              <a:t>Lisäksi</a:t>
            </a:r>
            <a:r>
              <a:rPr lang="en-GB" sz="2100" dirty="0" smtClean="0"/>
              <a:t> </a:t>
            </a:r>
            <a:r>
              <a:rPr lang="en-GB" sz="2100" dirty="0" err="1" smtClean="0"/>
              <a:t>projektiin</a:t>
            </a:r>
            <a:r>
              <a:rPr lang="en-GB" sz="2100" dirty="0" smtClean="0"/>
              <a:t> on </a:t>
            </a:r>
            <a:r>
              <a:rPr lang="en-GB" sz="2100" dirty="0" err="1" smtClean="0"/>
              <a:t>liittynyt</a:t>
            </a:r>
            <a:r>
              <a:rPr lang="en-GB" sz="2100" dirty="0" smtClean="0"/>
              <a:t> </a:t>
            </a:r>
            <a:r>
              <a:rPr lang="en-GB" sz="2100" dirty="0" err="1" smtClean="0"/>
              <a:t>useita</a:t>
            </a:r>
            <a:r>
              <a:rPr lang="en-GB" sz="2100" dirty="0" smtClean="0"/>
              <a:t> </a:t>
            </a:r>
            <a:r>
              <a:rPr lang="en-GB" sz="2100" dirty="0" err="1" smtClean="0"/>
              <a:t>harjoittelun</a:t>
            </a:r>
            <a:r>
              <a:rPr lang="en-GB" sz="2100" dirty="0" smtClean="0"/>
              <a:t> </a:t>
            </a:r>
            <a:r>
              <a:rPr lang="en-GB" sz="2100" dirty="0" err="1" smtClean="0"/>
              <a:t>ja</a:t>
            </a:r>
            <a:r>
              <a:rPr lang="en-GB" sz="2100" dirty="0" smtClean="0"/>
              <a:t> </a:t>
            </a:r>
            <a:r>
              <a:rPr lang="en-GB" sz="2100" dirty="0" err="1" smtClean="0"/>
              <a:t>opinnäytetöiden</a:t>
            </a:r>
            <a:r>
              <a:rPr lang="en-GB" sz="2100" dirty="0" smtClean="0"/>
              <a:t> </a:t>
            </a:r>
            <a:r>
              <a:rPr lang="en-GB" sz="2100" dirty="0" err="1" smtClean="0"/>
              <a:t>tekijöitä</a:t>
            </a:r>
            <a:r>
              <a:rPr lang="en-GB" sz="2100" dirty="0" smtClean="0"/>
              <a:t>.</a:t>
            </a:r>
          </a:p>
          <a:p>
            <a:pPr eaLnBrk="1" hangingPunct="1">
              <a:buFontTx/>
              <a:buNone/>
            </a:pPr>
            <a:endParaRPr lang="en-GB" sz="2100" dirty="0" smtClean="0"/>
          </a:p>
          <a:p>
            <a:pPr eaLnBrk="1" hangingPunct="1">
              <a:buFontTx/>
              <a:buNone/>
            </a:pPr>
            <a:r>
              <a:rPr lang="en-GB" sz="2100" dirty="0" smtClean="0"/>
              <a:t>	</a:t>
            </a:r>
            <a:r>
              <a:rPr lang="en-GB" sz="2100" dirty="0" err="1" smtClean="0"/>
              <a:t>Kentän</a:t>
            </a:r>
            <a:r>
              <a:rPr lang="en-GB" sz="2100" dirty="0" smtClean="0"/>
              <a:t> </a:t>
            </a:r>
            <a:r>
              <a:rPr lang="en-GB" sz="2100" dirty="0" err="1" smtClean="0"/>
              <a:t>asiantuntijat</a:t>
            </a:r>
            <a:r>
              <a:rPr lang="en-GB" sz="2100" dirty="0" smtClean="0"/>
              <a:t> </a:t>
            </a:r>
            <a:r>
              <a:rPr lang="en-GB" sz="2100" dirty="0" err="1" smtClean="0"/>
              <a:t>ovat</a:t>
            </a:r>
            <a:r>
              <a:rPr lang="en-GB" sz="2100" dirty="0" smtClean="0"/>
              <a:t> </a:t>
            </a:r>
            <a:r>
              <a:rPr lang="en-GB" sz="2100" dirty="0" err="1" smtClean="0"/>
              <a:t>käyneet</a:t>
            </a:r>
            <a:r>
              <a:rPr lang="en-GB" sz="2100" dirty="0" smtClean="0"/>
              <a:t> </a:t>
            </a:r>
            <a:r>
              <a:rPr lang="en-GB" sz="2100" dirty="0" err="1" smtClean="0"/>
              <a:t>kertomassa</a:t>
            </a:r>
            <a:r>
              <a:rPr lang="en-GB" sz="2100" dirty="0" smtClean="0"/>
              <a:t> </a:t>
            </a:r>
            <a:r>
              <a:rPr lang="en-GB" sz="2100" dirty="0" err="1" smtClean="0"/>
              <a:t>työstään</a:t>
            </a:r>
            <a:r>
              <a:rPr lang="en-GB" sz="2100" dirty="0" smtClean="0"/>
              <a:t> </a:t>
            </a:r>
          </a:p>
          <a:p>
            <a:pPr eaLnBrk="1" hangingPunct="1">
              <a:buFontTx/>
              <a:buNone/>
            </a:pPr>
            <a:r>
              <a:rPr lang="en-GB" sz="2100" dirty="0" smtClean="0"/>
              <a:t>     </a:t>
            </a:r>
            <a:r>
              <a:rPr lang="en-GB" sz="2100" dirty="0" err="1" smtClean="0"/>
              <a:t>oppitunneilla</a:t>
            </a:r>
            <a:endParaRPr lang="fi-FI" sz="2100" dirty="0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9300" y="3860800"/>
            <a:ext cx="17684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60350"/>
            <a:ext cx="7772400" cy="11874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fi-FI" dirty="0" smtClean="0"/>
              <a:t>Oppimislaboratorio yhteiskehittelyn areenana</a:t>
            </a:r>
            <a:br>
              <a:rPr lang="fi-FI" dirty="0" smtClean="0"/>
            </a:br>
            <a:endParaRPr lang="fi-FI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7772400" cy="4713288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FontTx/>
              <a:buNone/>
            </a:pPr>
            <a:r>
              <a:rPr lang="fi-FI" dirty="0" smtClean="0"/>
              <a:t>	Kerran kuukaudessa kokoontuvissa laboratorio –istunnoissa on analysoitu opintojaksojen aikana kerättyä materiaalia, tutkittu ja analysoitu monikulttuurisen sosiaaliohjauksen tämän hetken ristiriitoja ja haasteita, suunniteltu ja </a:t>
            </a:r>
            <a:r>
              <a:rPr lang="fi-FI" dirty="0" err="1" smtClean="0"/>
              <a:t>pilotoitu</a:t>
            </a:r>
            <a:r>
              <a:rPr lang="fi-FI" dirty="0" smtClean="0"/>
              <a:t> uusia kokeiluja, joita tullaa arvioimaan </a:t>
            </a:r>
          </a:p>
          <a:p>
            <a:pPr eaLnBrk="1" hangingPunct="1">
              <a:buFontTx/>
              <a:buNone/>
            </a:pPr>
            <a:endParaRPr lang="fi-FI" dirty="0" smtClean="0"/>
          </a:p>
          <a:p>
            <a:pPr eaLnBrk="1" hangingPunct="1">
              <a:buFontTx/>
              <a:buNone/>
            </a:pPr>
            <a:r>
              <a:rPr lang="fi-FI" dirty="0" smtClean="0"/>
              <a:t>	Oppimislaboratoriotyöskentelyssä käytetään psykologian laitoksen (tutkija Jiri </a:t>
            </a:r>
            <a:r>
              <a:rPr lang="fi-FI" dirty="0" err="1" smtClean="0"/>
              <a:t>Lallimon</a:t>
            </a:r>
            <a:r>
              <a:rPr lang="fi-FI" dirty="0" smtClean="0"/>
              <a:t>) avustamana avointa verkkovälitteistä työskentelyalustaa -   </a:t>
            </a:r>
            <a:r>
              <a:rPr lang="fi-FI" dirty="0" err="1" smtClean="0"/>
              <a:t>KPE-ympäristöä</a:t>
            </a:r>
            <a:r>
              <a:rPr lang="fi-FI" dirty="0" smtClean="0"/>
              <a:t> (</a:t>
            </a:r>
            <a:r>
              <a:rPr lang="fi-FI" dirty="0" err="1" smtClean="0"/>
              <a:t>Knowledge</a:t>
            </a:r>
            <a:r>
              <a:rPr lang="fi-FI" dirty="0" smtClean="0"/>
              <a:t> </a:t>
            </a:r>
            <a:r>
              <a:rPr lang="fi-FI" dirty="0" err="1" smtClean="0"/>
              <a:t>practices</a:t>
            </a:r>
            <a:r>
              <a:rPr lang="fi-FI" dirty="0" smtClean="0"/>
              <a:t> </a:t>
            </a:r>
            <a:r>
              <a:rPr lang="fi-FI" dirty="0" err="1" smtClean="0"/>
              <a:t>environment</a:t>
            </a:r>
            <a:r>
              <a:rPr lang="fi-FI" dirty="0" smtClean="0"/>
              <a:t>)</a:t>
            </a:r>
          </a:p>
          <a:p>
            <a:pPr eaLnBrk="1" hangingPunct="1">
              <a:buFontTx/>
              <a:buNone/>
            </a:pPr>
            <a:r>
              <a:rPr lang="fi-FI" dirty="0" smtClean="0"/>
              <a:t>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fi-FI" dirty="0" smtClean="0"/>
              <a:t>Laboratorio työskentelyn sykli 2009 - 2010 </a:t>
            </a:r>
            <a:br>
              <a:rPr lang="fi-FI" dirty="0" smtClean="0"/>
            </a:br>
            <a:endParaRPr lang="fi-FI" dirty="0" smtClean="0"/>
          </a:p>
        </p:txBody>
      </p:sp>
      <p:graphicFrame>
        <p:nvGraphicFramePr>
          <p:cNvPr id="4" name="Kaaviokuva 3"/>
          <p:cNvGraphicFramePr/>
          <p:nvPr/>
        </p:nvGraphicFramePr>
        <p:xfrm>
          <a:off x="-1260648" y="1700808"/>
          <a:ext cx="77724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196" name="Tekstikehys 4"/>
          <p:cNvSpPr txBox="1">
            <a:spLocks noChangeArrowheads="1"/>
          </p:cNvSpPr>
          <p:nvPr/>
        </p:nvSpPr>
        <p:spPr bwMode="auto">
          <a:xfrm>
            <a:off x="4787900" y="2276475"/>
            <a:ext cx="8715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/>
              <a:t>2009</a:t>
            </a:r>
          </a:p>
        </p:txBody>
      </p:sp>
      <p:sp>
        <p:nvSpPr>
          <p:cNvPr id="8197" name="Tekstikehys 5"/>
          <p:cNvSpPr txBox="1">
            <a:spLocks noChangeArrowheads="1"/>
          </p:cNvSpPr>
          <p:nvPr/>
        </p:nvSpPr>
        <p:spPr bwMode="auto">
          <a:xfrm>
            <a:off x="0" y="2708275"/>
            <a:ext cx="8715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/>
              <a:t>2010</a:t>
            </a:r>
          </a:p>
        </p:txBody>
      </p:sp>
      <p:sp>
        <p:nvSpPr>
          <p:cNvPr id="7" name="Tekstikehys 6"/>
          <p:cNvSpPr txBox="1"/>
          <p:nvPr/>
        </p:nvSpPr>
        <p:spPr>
          <a:xfrm>
            <a:off x="1908175" y="2708275"/>
            <a:ext cx="1389063" cy="203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i-FI" sz="1600" dirty="0">
                <a:latin typeface="+mn-lt"/>
              </a:rPr>
              <a:t>oppilastöiden</a:t>
            </a:r>
          </a:p>
          <a:p>
            <a:pPr>
              <a:defRPr/>
            </a:pPr>
            <a:r>
              <a:rPr lang="fi-FI" sz="1600" dirty="0">
                <a:latin typeface="+mn-lt"/>
              </a:rPr>
              <a:t>materiaali</a:t>
            </a:r>
          </a:p>
          <a:p>
            <a:pPr>
              <a:defRPr/>
            </a:pPr>
            <a:endParaRPr lang="fi-FI" sz="1600" dirty="0">
              <a:latin typeface="+mn-lt"/>
            </a:endParaRPr>
          </a:p>
          <a:p>
            <a:pPr>
              <a:defRPr/>
            </a:pPr>
            <a:r>
              <a:rPr lang="fi-FI" sz="1600" dirty="0" err="1">
                <a:latin typeface="+mn-lt"/>
              </a:rPr>
              <a:t>peiliaianeisot</a:t>
            </a:r>
            <a:endParaRPr lang="fi-FI" sz="1600" dirty="0">
              <a:latin typeface="+mn-lt"/>
            </a:endParaRPr>
          </a:p>
          <a:p>
            <a:pPr>
              <a:defRPr/>
            </a:pPr>
            <a:endParaRPr lang="fi-FI" sz="1600" dirty="0">
              <a:latin typeface="+mn-lt"/>
            </a:endParaRPr>
          </a:p>
          <a:p>
            <a:pPr>
              <a:defRPr/>
            </a:pPr>
            <a:r>
              <a:rPr lang="fi-FI" sz="1600" dirty="0">
                <a:latin typeface="+mn-lt"/>
              </a:rPr>
              <a:t>verkostointi</a:t>
            </a:r>
          </a:p>
          <a:p>
            <a:pPr>
              <a:defRPr/>
            </a:pPr>
            <a:endParaRPr lang="fi-FI" sz="1600" dirty="0">
              <a:latin typeface="+mn-lt"/>
            </a:endParaRPr>
          </a:p>
          <a:p>
            <a:pPr>
              <a:defRPr/>
            </a:pPr>
            <a:endParaRPr lang="fi-FI" sz="1400" dirty="0"/>
          </a:p>
        </p:txBody>
      </p:sp>
      <p:pic>
        <p:nvPicPr>
          <p:cNvPr id="8199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56325" y="1773238"/>
            <a:ext cx="2376488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i-FI" dirty="0" smtClean="0"/>
              <a:t>Syksy 2010  - </a:t>
            </a:r>
            <a:r>
              <a:rPr lang="fi-FI" dirty="0" err="1" smtClean="0"/>
              <a:t>pilotoinnin</a:t>
            </a:r>
            <a:r>
              <a:rPr lang="fi-FI" dirty="0" smtClean="0"/>
              <a:t> aikaa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1"/>
            <a:ext cx="3238128" cy="4281264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Tx/>
              <a:buNone/>
            </a:pPr>
            <a:r>
              <a:rPr lang="fi-FI" sz="2800" dirty="0" smtClean="0"/>
              <a:t> </a:t>
            </a:r>
          </a:p>
          <a:p>
            <a:pPr eaLnBrk="1" hangingPunct="1">
              <a:buFontTx/>
              <a:buNone/>
            </a:pPr>
            <a:r>
              <a:rPr lang="fi-FI" sz="2800" dirty="0" smtClean="0"/>
              <a:t>Pilotit</a:t>
            </a:r>
          </a:p>
          <a:p>
            <a:pPr eaLnBrk="1" hangingPunct="1">
              <a:buFontTx/>
              <a:buNone/>
            </a:pPr>
            <a:r>
              <a:rPr lang="fi-FI" sz="2800" dirty="0" smtClean="0"/>
              <a:t>	</a:t>
            </a:r>
            <a:r>
              <a:rPr lang="fi-FI" sz="2800" dirty="0" err="1" smtClean="0"/>
              <a:t>Mentorointi</a:t>
            </a:r>
            <a:r>
              <a:rPr lang="fi-FI" sz="2800" dirty="0" smtClean="0"/>
              <a:t> </a:t>
            </a:r>
          </a:p>
          <a:p>
            <a:pPr eaLnBrk="1" hangingPunct="1">
              <a:buFontTx/>
              <a:buNone/>
            </a:pPr>
            <a:r>
              <a:rPr lang="fi-FI" sz="2800" dirty="0" smtClean="0"/>
              <a:t>	Vanhempain voimavararyhmä </a:t>
            </a:r>
          </a:p>
          <a:p>
            <a:pPr eaLnBrk="1" hangingPunct="1">
              <a:buFontTx/>
              <a:buNone/>
            </a:pPr>
            <a:r>
              <a:rPr lang="fi-FI" sz="2800" dirty="0" smtClean="0"/>
              <a:t>	Lasten voimavararyhmä </a:t>
            </a:r>
          </a:p>
          <a:p>
            <a:pPr eaLnBrk="1" hangingPunct="1">
              <a:buFontTx/>
              <a:buNone/>
            </a:pPr>
            <a:r>
              <a:rPr lang="fi-FI" sz="2800" dirty="0" err="1" smtClean="0"/>
              <a:t>AMK:n</a:t>
            </a:r>
            <a:r>
              <a:rPr lang="fi-FI" sz="2800" dirty="0" smtClean="0"/>
              <a:t> ja työelämän yhteistyö</a:t>
            </a:r>
          </a:p>
          <a:p>
            <a:pPr eaLnBrk="1" hangingPunct="1">
              <a:buFontTx/>
              <a:buNone/>
            </a:pPr>
            <a:r>
              <a:rPr lang="fi-FI" sz="2800" dirty="0" smtClean="0"/>
              <a:t>	Opetusklinikka toiminnan malli </a:t>
            </a:r>
          </a:p>
          <a:p>
            <a:pPr eaLnBrk="1" hangingPunct="1">
              <a:buFontTx/>
              <a:buNone/>
            </a:pPr>
            <a:endParaRPr lang="fi-FI" sz="2800" dirty="0" smtClean="0"/>
          </a:p>
          <a:p>
            <a:pPr eaLnBrk="1" hangingPunct="1">
              <a:buFontTx/>
              <a:buNone/>
            </a:pPr>
            <a:endParaRPr lang="fi-FI" sz="2800" dirty="0" smtClean="0"/>
          </a:p>
          <a:p>
            <a:pPr eaLnBrk="1" hangingPunct="1">
              <a:buFontTx/>
              <a:buNone/>
            </a:pPr>
            <a:endParaRPr lang="fi-FI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131</Words>
  <Application>Microsoft Office PowerPoint</Application>
  <PresentationFormat>On-screen Show (4:3)</PresentationFormat>
  <Paragraphs>64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Office-teema</vt:lpstr>
      <vt:lpstr>OSMOS- OSallistava MOnikulttuurinen  Sosiaaliohjaus –projekti  v. 2009 – 2011</vt:lpstr>
      <vt:lpstr>Projektin keskeiset tavoitteet</vt:lpstr>
      <vt:lpstr>Keskeiset työkalut tavoitteisiin pääsemiseksi</vt:lpstr>
      <vt:lpstr>Integroitu opetus</vt:lpstr>
      <vt:lpstr>Oppimislaboratorio yhteiskehittelyn areenana </vt:lpstr>
      <vt:lpstr>Laboratorio työskentelyn sykli 2009 - 2010  </vt:lpstr>
      <vt:lpstr>Syksy 2010  - pilotoinnin aikaa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OSMOS- OSallistava MOnikulttuurinen  Sosiaaliohjaus –projekti  v. 2009 – 2011</dc:title>
  <dc:creator>kaljp</dc:creator>
  <cp:lastModifiedBy>Päivi Kaljonen</cp:lastModifiedBy>
  <cp:revision>5</cp:revision>
  <dcterms:created xsi:type="dcterms:W3CDTF">2010-10-04T17:56:57Z</dcterms:created>
  <dcterms:modified xsi:type="dcterms:W3CDTF">2010-11-17T07:11:22Z</dcterms:modified>
</cp:coreProperties>
</file>