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2" r:id="rId6"/>
    <p:sldId id="263" r:id="rId7"/>
    <p:sldId id="264" r:id="rId8"/>
    <p:sldId id="265" r:id="rId9"/>
    <p:sldId id="266" r:id="rId10"/>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071E11F-2C84-4F82-8449-95836F6E48E3}" type="datetimeFigureOut">
              <a:rPr lang="fi-FI" smtClean="0"/>
              <a:t>23.3.2011</a:t>
            </a:fld>
            <a:endParaRPr lang="fi-FI"/>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i-FI"/>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DFE0ECD-443E-4018-BD5A-15C8B020B846}" type="slidenum">
              <a:rPr lang="fi-FI" smtClean="0"/>
              <a:t>‹#›</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71E11F-2C84-4F82-8449-95836F6E48E3}" type="datetimeFigureOut">
              <a:rPr lang="fi-FI" smtClean="0"/>
              <a:t>23.3.2011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DFE0ECD-443E-4018-BD5A-15C8B020B846}"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71E11F-2C84-4F82-8449-95836F6E48E3}" type="datetimeFigureOut">
              <a:rPr lang="fi-FI" smtClean="0"/>
              <a:t>23.3.2011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DFE0ECD-443E-4018-BD5A-15C8B020B846}"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071E11F-2C84-4F82-8449-95836F6E48E3}" type="datetimeFigureOut">
              <a:rPr lang="fi-FI" smtClean="0"/>
              <a:t>23.3.2011</a:t>
            </a:fld>
            <a:endParaRPr lang="fi-FI"/>
          </a:p>
        </p:txBody>
      </p:sp>
      <p:sp>
        <p:nvSpPr>
          <p:cNvPr id="9" name="Slide Number Placeholder 8"/>
          <p:cNvSpPr>
            <a:spLocks noGrp="1"/>
          </p:cNvSpPr>
          <p:nvPr>
            <p:ph type="sldNum" sz="quarter" idx="15"/>
          </p:nvPr>
        </p:nvSpPr>
        <p:spPr/>
        <p:txBody>
          <a:bodyPr rtlCol="0"/>
          <a:lstStyle/>
          <a:p>
            <a:fld id="{FDFE0ECD-443E-4018-BD5A-15C8B020B846}" type="slidenum">
              <a:rPr lang="fi-FI" smtClean="0"/>
              <a:t>‹#›</a:t>
            </a:fld>
            <a:endParaRPr lang="fi-FI"/>
          </a:p>
        </p:txBody>
      </p:sp>
      <p:sp>
        <p:nvSpPr>
          <p:cNvPr id="10" name="Footer Placeholder 9"/>
          <p:cNvSpPr>
            <a:spLocks noGrp="1"/>
          </p:cNvSpPr>
          <p:nvPr>
            <p:ph type="ftr" sz="quarter" idx="16"/>
          </p:nvPr>
        </p:nvSpPr>
        <p:spPr/>
        <p:txBody>
          <a:bodyPr rtlCol="0"/>
          <a:lstStyle/>
          <a:p>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071E11F-2C84-4F82-8449-95836F6E48E3}" type="datetimeFigureOut">
              <a:rPr lang="fi-FI" smtClean="0"/>
              <a:t>23.3.2011</a:t>
            </a:fld>
            <a:endParaRPr lang="fi-FI"/>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i-FI"/>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FDFE0ECD-443E-4018-BD5A-15C8B020B846}" type="slidenum">
              <a:rPr lang="fi-FI" smtClean="0"/>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071E11F-2C84-4F82-8449-95836F6E48E3}" type="datetimeFigureOut">
              <a:rPr lang="fi-FI" smtClean="0"/>
              <a:t>23.3.2011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DFE0ECD-443E-4018-BD5A-15C8B020B846}" type="slidenum">
              <a:rPr lang="fi-FI" smtClean="0"/>
              <a:t>‹#›</a:t>
            </a:fld>
            <a:endParaRPr lang="fi-FI"/>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071E11F-2C84-4F82-8449-95836F6E48E3}" type="datetimeFigureOut">
              <a:rPr lang="fi-FI" smtClean="0"/>
              <a:t>23.3.2011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FDFE0ECD-443E-4018-BD5A-15C8B020B846}" type="slidenum">
              <a:rPr lang="fi-FI" smtClean="0"/>
              <a:t>‹#›</a:t>
            </a:fld>
            <a:endParaRPr lang="fi-FI"/>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071E11F-2C84-4F82-8449-95836F6E48E3}" type="datetimeFigureOut">
              <a:rPr lang="fi-FI" smtClean="0"/>
              <a:t>23.3.2011</a:t>
            </a:fld>
            <a:endParaRPr lang="fi-FI"/>
          </a:p>
        </p:txBody>
      </p:sp>
      <p:sp>
        <p:nvSpPr>
          <p:cNvPr id="7" name="Slide Number Placeholder 6"/>
          <p:cNvSpPr>
            <a:spLocks noGrp="1"/>
          </p:cNvSpPr>
          <p:nvPr>
            <p:ph type="sldNum" sz="quarter" idx="11"/>
          </p:nvPr>
        </p:nvSpPr>
        <p:spPr/>
        <p:txBody>
          <a:bodyPr rtlCol="0"/>
          <a:lstStyle/>
          <a:p>
            <a:fld id="{FDFE0ECD-443E-4018-BD5A-15C8B020B846}" type="slidenum">
              <a:rPr lang="fi-FI" smtClean="0"/>
              <a:t>‹#›</a:t>
            </a:fld>
            <a:endParaRPr lang="fi-FI"/>
          </a:p>
        </p:txBody>
      </p:sp>
      <p:sp>
        <p:nvSpPr>
          <p:cNvPr id="8" name="Footer Placeholder 7"/>
          <p:cNvSpPr>
            <a:spLocks noGrp="1"/>
          </p:cNvSpPr>
          <p:nvPr>
            <p:ph type="ftr" sz="quarter" idx="12"/>
          </p:nvPr>
        </p:nvSpPr>
        <p:spPr/>
        <p:txBody>
          <a:bodyPr rtlCol="0"/>
          <a:lstStyle/>
          <a:p>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71E11F-2C84-4F82-8449-95836F6E48E3}" type="datetimeFigureOut">
              <a:rPr lang="fi-FI" smtClean="0"/>
              <a:t>23.3.2011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FDFE0ECD-443E-4018-BD5A-15C8B020B846}" type="slidenum">
              <a:rPr lang="fi-FI" smtClean="0"/>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071E11F-2C84-4F82-8449-95836F6E48E3}" type="datetimeFigureOut">
              <a:rPr lang="fi-FI" smtClean="0"/>
              <a:t>23.3.2011</a:t>
            </a:fld>
            <a:endParaRPr lang="fi-FI"/>
          </a:p>
        </p:txBody>
      </p:sp>
      <p:sp>
        <p:nvSpPr>
          <p:cNvPr id="22" name="Slide Number Placeholder 21"/>
          <p:cNvSpPr>
            <a:spLocks noGrp="1"/>
          </p:cNvSpPr>
          <p:nvPr>
            <p:ph type="sldNum" sz="quarter" idx="15"/>
          </p:nvPr>
        </p:nvSpPr>
        <p:spPr/>
        <p:txBody>
          <a:bodyPr rtlCol="0"/>
          <a:lstStyle/>
          <a:p>
            <a:fld id="{FDFE0ECD-443E-4018-BD5A-15C8B020B846}" type="slidenum">
              <a:rPr lang="fi-FI" smtClean="0"/>
              <a:t>‹#›</a:t>
            </a:fld>
            <a:endParaRPr lang="fi-FI"/>
          </a:p>
        </p:txBody>
      </p:sp>
      <p:sp>
        <p:nvSpPr>
          <p:cNvPr id="23" name="Footer Placeholder 22"/>
          <p:cNvSpPr>
            <a:spLocks noGrp="1"/>
          </p:cNvSpPr>
          <p:nvPr>
            <p:ph type="ftr" sz="quarter" idx="16"/>
          </p:nvPr>
        </p:nvSpPr>
        <p:spPr/>
        <p:txBody>
          <a:bodyPr rtlCol="0"/>
          <a:lstStyle/>
          <a:p>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071E11F-2C84-4F82-8449-95836F6E48E3}" type="datetimeFigureOut">
              <a:rPr lang="fi-FI" smtClean="0"/>
              <a:t>23.3.2011</a:t>
            </a:fld>
            <a:endParaRPr lang="fi-FI"/>
          </a:p>
        </p:txBody>
      </p:sp>
      <p:sp>
        <p:nvSpPr>
          <p:cNvPr id="18" name="Slide Number Placeholder 17"/>
          <p:cNvSpPr>
            <a:spLocks noGrp="1"/>
          </p:cNvSpPr>
          <p:nvPr>
            <p:ph type="sldNum" sz="quarter" idx="11"/>
          </p:nvPr>
        </p:nvSpPr>
        <p:spPr/>
        <p:txBody>
          <a:bodyPr rtlCol="0"/>
          <a:lstStyle/>
          <a:p>
            <a:fld id="{FDFE0ECD-443E-4018-BD5A-15C8B020B846}" type="slidenum">
              <a:rPr lang="fi-FI" smtClean="0"/>
              <a:t>‹#›</a:t>
            </a:fld>
            <a:endParaRPr lang="fi-FI"/>
          </a:p>
        </p:txBody>
      </p:sp>
      <p:sp>
        <p:nvSpPr>
          <p:cNvPr id="21" name="Footer Placeholder 20"/>
          <p:cNvSpPr>
            <a:spLocks noGrp="1"/>
          </p:cNvSpPr>
          <p:nvPr>
            <p:ph type="ftr" sz="quarter" idx="12"/>
          </p:nvPr>
        </p:nvSpPr>
        <p:spPr/>
        <p:txBody>
          <a:bodyPr rtlCol="0"/>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071E11F-2C84-4F82-8449-95836F6E48E3}" type="datetimeFigureOut">
              <a:rPr lang="fi-FI" smtClean="0"/>
              <a:t>23.3.2011</a:t>
            </a:fld>
            <a:endParaRPr lang="fi-FI"/>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i-FI"/>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DFE0ECD-443E-4018-BD5A-15C8B020B846}" type="slidenum">
              <a:rPr lang="fi-FI" smtClean="0"/>
              <a:t>‹#›</a:t>
            </a:fld>
            <a:endParaRPr lang="fi-FI"/>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Sisäpihat - kontit</a:t>
            </a:r>
            <a:endParaRPr lang="fi-FI" dirty="0"/>
          </a:p>
        </p:txBody>
      </p:sp>
      <p:sp>
        <p:nvSpPr>
          <p:cNvPr id="3" name="Subtitle 2"/>
          <p:cNvSpPr>
            <a:spLocks noGrp="1"/>
          </p:cNvSpPr>
          <p:nvPr>
            <p:ph type="subTitle" idx="1"/>
          </p:nvPr>
        </p:nvSpPr>
        <p:spPr/>
        <p:txBody>
          <a:bodyPr/>
          <a:lstStyle/>
          <a:p>
            <a:r>
              <a:rPr lang="fi-FI" dirty="0" smtClean="0"/>
              <a:t>Müller, Virtanen</a:t>
            </a:r>
            <a:endParaRPr lang="fi-FI"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Kontit digiviestijöiden näkökulmasta</a:t>
            </a:r>
            <a:endParaRPr lang="fi-FI" dirty="0"/>
          </a:p>
        </p:txBody>
      </p:sp>
      <p:sp>
        <p:nvSpPr>
          <p:cNvPr id="3" name="Content Placeholder 2"/>
          <p:cNvSpPr>
            <a:spLocks noGrp="1"/>
          </p:cNvSpPr>
          <p:nvPr>
            <p:ph sz="quarter" idx="1"/>
          </p:nvPr>
        </p:nvSpPr>
        <p:spPr/>
        <p:txBody>
          <a:bodyPr/>
          <a:lstStyle/>
          <a:p>
            <a:r>
              <a:rPr lang="fi-FI" dirty="0" smtClean="0"/>
              <a:t>MITÄ HYVÄÄ?</a:t>
            </a:r>
          </a:p>
          <a:p>
            <a:pPr lvl="1"/>
            <a:r>
              <a:rPr lang="fi-FI" dirty="0" smtClean="0"/>
              <a:t>Irtonainen/erillinen tila luo uusia mahdollisuuksia</a:t>
            </a:r>
          </a:p>
          <a:p>
            <a:pPr lvl="1"/>
            <a:r>
              <a:rPr lang="fi-FI" dirty="0" smtClean="0"/>
              <a:t>Tilan liikuteltavuus – seinien kaato, konttien yhdistäminen</a:t>
            </a:r>
          </a:p>
          <a:p>
            <a:pPr lvl="1"/>
            <a:r>
              <a:rPr lang="fi-FI" dirty="0" smtClean="0"/>
              <a:t>Aurinkopaneelien hyödyntäminen?</a:t>
            </a:r>
          </a:p>
          <a:p>
            <a:pPr lvl="1"/>
            <a:r>
              <a:rPr lang="fi-FI" dirty="0" smtClean="0"/>
              <a:t>Uudenlainen/moderni ympäristö</a:t>
            </a:r>
          </a:p>
          <a:p>
            <a:pPr lvl="1"/>
            <a:r>
              <a:rPr lang="fi-FI" dirty="0" smtClean="0"/>
              <a:t>Idea: polku vie tilaan -&gt; lasten käytävä ulkona</a:t>
            </a:r>
            <a:endParaRPr lang="fi-FI" dirty="0" smtClean="0"/>
          </a:p>
          <a:p>
            <a:pPr lvl="1"/>
            <a:endParaRPr lang="fi-FI" dirty="0" smtClean="0"/>
          </a:p>
          <a:p>
            <a:r>
              <a:rPr lang="fi-FI" dirty="0" smtClean="0"/>
              <a:t>MITÄ HUONOA?</a:t>
            </a:r>
          </a:p>
          <a:p>
            <a:pPr lvl="1"/>
            <a:r>
              <a:rPr lang="fi-FI" dirty="0" smtClean="0"/>
              <a:t>Tilan rajallisuus – laitteiden vaatima tila + maksimi henkilömäärä</a:t>
            </a:r>
          </a:p>
          <a:p>
            <a:pPr lvl="1"/>
            <a:r>
              <a:rPr lang="fi-FI" dirty="0" smtClean="0"/>
              <a:t>Kustannukset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Aurinkopaneelit</a:t>
            </a:r>
            <a:endParaRPr lang="fi-FI" dirty="0"/>
          </a:p>
        </p:txBody>
      </p:sp>
      <p:pic>
        <p:nvPicPr>
          <p:cNvPr id="5" name="Content Placeholder 4" descr="aurinkopaneelit.jpg"/>
          <p:cNvPicPr>
            <a:picLocks noGrp="1" noChangeAspect="1"/>
          </p:cNvPicPr>
          <p:nvPr>
            <p:ph sz="quarter" idx="1"/>
          </p:nvPr>
        </p:nvPicPr>
        <p:blipFill>
          <a:blip r:embed="rId2" cstate="print"/>
          <a:stretch>
            <a:fillRect/>
          </a:stretch>
        </p:blipFill>
        <p:spPr>
          <a:xfrm>
            <a:off x="899592" y="1556792"/>
            <a:ext cx="2952328" cy="2373671"/>
          </a:xfrm>
        </p:spPr>
      </p:pic>
      <p:sp>
        <p:nvSpPr>
          <p:cNvPr id="4" name="Content Placeholder 3"/>
          <p:cNvSpPr>
            <a:spLocks noGrp="1"/>
          </p:cNvSpPr>
          <p:nvPr>
            <p:ph sz="quarter" idx="2"/>
          </p:nvPr>
        </p:nvSpPr>
        <p:spPr/>
        <p:txBody>
          <a:bodyPr>
            <a:normAutofit fontScale="92500"/>
          </a:bodyPr>
          <a:lstStyle/>
          <a:p>
            <a:r>
              <a:rPr lang="fi-FI" dirty="0" smtClean="0"/>
              <a:t>” </a:t>
            </a:r>
            <a:r>
              <a:rPr lang="fi-FI" dirty="0" smtClean="0"/>
              <a:t>Niiden </a:t>
            </a:r>
            <a:r>
              <a:rPr lang="fi-FI" dirty="0" smtClean="0"/>
              <a:t>ehdottomana hyvänä puolena fyysikot pitävät kiderakenteen stabiilisuutta eli piikide ei muuta olomuotoaan vuosienkaan saatossa. Käyttäjän kannalta tämä tarkoittaa sitä, että kenno tuottaa uutena saman verran sähköä kuin kymmenien vuosien käytön jälkeen. </a:t>
            </a:r>
            <a:r>
              <a:rPr lang="fi-FI" dirty="0" smtClean="0"/>
              <a:t>”</a:t>
            </a:r>
            <a:endParaRPr lang="fi-FI" dirty="0"/>
          </a:p>
        </p:txBody>
      </p:sp>
      <p:pic>
        <p:nvPicPr>
          <p:cNvPr id="6" name="Picture 5" descr="aurinkopaneelit_talvella.jpg"/>
          <p:cNvPicPr>
            <a:picLocks noChangeAspect="1"/>
          </p:cNvPicPr>
          <p:nvPr/>
        </p:nvPicPr>
        <p:blipFill>
          <a:blip r:embed="rId3" cstate="print"/>
          <a:stretch>
            <a:fillRect/>
          </a:stretch>
        </p:blipFill>
        <p:spPr>
          <a:xfrm>
            <a:off x="611560" y="4077072"/>
            <a:ext cx="3456384" cy="230425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476672"/>
            <a:ext cx="7457256" cy="5997280"/>
          </a:xfrm>
        </p:spPr>
        <p:txBody>
          <a:bodyPr/>
          <a:lstStyle/>
          <a:p>
            <a:r>
              <a:rPr lang="fi-FI" dirty="0" smtClean="0"/>
              <a:t>MIKSI?</a:t>
            </a:r>
          </a:p>
          <a:p>
            <a:pPr lvl="1"/>
            <a:r>
              <a:rPr lang="fi-FI" dirty="0" smtClean="0"/>
              <a:t>Tyypillinen käyttöaika noin 30 vuotta</a:t>
            </a:r>
          </a:p>
          <a:p>
            <a:pPr lvl="1"/>
            <a:r>
              <a:rPr lang="fi-FI" dirty="0" smtClean="0"/>
              <a:t>Ekologisuus – uusiutuvaa energiaa</a:t>
            </a:r>
          </a:p>
          <a:p>
            <a:pPr lvl="1"/>
            <a:r>
              <a:rPr lang="fi-FI" dirty="0" smtClean="0"/>
              <a:t>Kennojen takaisinmaksuaika 1-4 vuotta</a:t>
            </a:r>
          </a:p>
          <a:p>
            <a:pPr lvl="1"/>
            <a:r>
              <a:rPr lang="fi-FI" dirty="0" smtClean="0"/>
              <a:t>Energiaa mahdollisuus varastoida</a:t>
            </a:r>
          </a:p>
          <a:p>
            <a:pPr lvl="1"/>
            <a:endParaRPr lang="fi-FI" dirty="0" smtClean="0"/>
          </a:p>
          <a:p>
            <a:pPr>
              <a:buNone/>
            </a:pPr>
            <a:r>
              <a:rPr lang="fi-FI" dirty="0" smtClean="0"/>
              <a:t>Ekologisten ratkaisujen käyttö herättää oppilaiden</a:t>
            </a:r>
          </a:p>
          <a:p>
            <a:pPr>
              <a:buNone/>
            </a:pPr>
            <a:r>
              <a:rPr lang="fi-FI" dirty="0" smtClean="0"/>
              <a:t>mielenkiinnon ympäristöystävällisiin valintoihin. Loisi</a:t>
            </a:r>
          </a:p>
          <a:p>
            <a:pPr>
              <a:buNone/>
            </a:pPr>
            <a:r>
              <a:rPr lang="fi-FI" dirty="0" smtClean="0"/>
              <a:t>k</a:t>
            </a:r>
            <a:r>
              <a:rPr lang="fi-FI" dirty="0" smtClean="0"/>
              <a:t>oululle mahdollisuuden toimia suunnannäyttäjänä</a:t>
            </a:r>
          </a:p>
          <a:p>
            <a:pPr>
              <a:buNone/>
            </a:pPr>
            <a:r>
              <a:rPr lang="fi-FI" dirty="0" smtClean="0"/>
              <a:t>tämän tyyppisten tulevaisuutta ajattelevien</a:t>
            </a:r>
          </a:p>
          <a:p>
            <a:pPr>
              <a:buNone/>
            </a:pPr>
            <a:r>
              <a:rPr lang="fi-FI" dirty="0" smtClean="0"/>
              <a:t>menetelmien käytössä.</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Luovuus</a:t>
            </a:r>
            <a:endParaRPr lang="fi-FI" dirty="0"/>
          </a:p>
        </p:txBody>
      </p:sp>
      <p:sp>
        <p:nvSpPr>
          <p:cNvPr id="3" name="Content Placeholder 2"/>
          <p:cNvSpPr>
            <a:spLocks noGrp="1"/>
          </p:cNvSpPr>
          <p:nvPr>
            <p:ph sz="quarter" idx="1"/>
          </p:nvPr>
        </p:nvSpPr>
        <p:spPr/>
        <p:txBody>
          <a:bodyPr/>
          <a:lstStyle/>
          <a:p>
            <a:r>
              <a:rPr lang="fi-FI" dirty="0" smtClean="0"/>
              <a:t>” Uuden opetusteknologian hyödyntäminen on nostanut Peltosaaren koulun ja samalla Riihimäen kaupungin Euroopan kartalle. Peltosaaren koulu on arvioitu tietotekniikan hyödyntäjänä yhdeksi johtavista kouluista Euroopassa. Brittiläisen selvityksen perusteella oppimistulokset ovat parantuneet jopa 16 prosenttia. </a:t>
            </a:r>
            <a:r>
              <a:rPr lang="fi-FI" dirty="0" smtClean="0"/>
              <a:t>”</a:t>
            </a:r>
          </a:p>
          <a:p>
            <a:r>
              <a:rPr lang="fi-FI" dirty="0" smtClean="0"/>
              <a:t>Uusien digitaalisten innovaatioiden tuominen myös opetuskäyttöön lisää oppilaiden motivaatiota ja kiinnostusta itse oppiainetta kohtaan</a:t>
            </a:r>
          </a:p>
          <a:p>
            <a:r>
              <a:rPr lang="fi-FI" dirty="0" smtClean="0"/>
              <a:t>Mahdollisuus toteuttaa itseään uudella tapaa</a:t>
            </a:r>
            <a:endParaRPr lang="fi-FI"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Digitaalinen kosketustaulu</a:t>
            </a:r>
            <a:endParaRPr lang="fi-FI" dirty="0"/>
          </a:p>
        </p:txBody>
      </p:sp>
      <p:pic>
        <p:nvPicPr>
          <p:cNvPr id="5" name="Content Placeholder 4" descr="kosketustaulu.jpg"/>
          <p:cNvPicPr>
            <a:picLocks noGrp="1" noChangeAspect="1"/>
          </p:cNvPicPr>
          <p:nvPr>
            <p:ph sz="quarter" idx="1"/>
          </p:nvPr>
        </p:nvPicPr>
        <p:blipFill>
          <a:blip r:embed="rId2" cstate="print"/>
          <a:stretch>
            <a:fillRect/>
          </a:stretch>
        </p:blipFill>
        <p:spPr>
          <a:xfrm>
            <a:off x="467544" y="1628800"/>
            <a:ext cx="3657600" cy="2230244"/>
          </a:xfrm>
        </p:spPr>
      </p:pic>
      <p:sp>
        <p:nvSpPr>
          <p:cNvPr id="4" name="Content Placeholder 3"/>
          <p:cNvSpPr>
            <a:spLocks noGrp="1"/>
          </p:cNvSpPr>
          <p:nvPr>
            <p:ph sz="quarter" idx="2"/>
          </p:nvPr>
        </p:nvSpPr>
        <p:spPr/>
        <p:txBody>
          <a:bodyPr>
            <a:normAutofit fontScale="70000" lnSpcReduction="20000"/>
          </a:bodyPr>
          <a:lstStyle/>
          <a:p>
            <a:r>
              <a:rPr lang="fi-FI" dirty="0" smtClean="0"/>
              <a:t>” Lasten ehdoton suosikki on vastausjärjestelmä, jota ohjataan jokaiselle lapselle annettavalla pienellä langattomalla vastauslaitteella. Pöydällä oleva hubi vastaanottaa oppilaiden vastaukset ja siirtää ne kaikkien nähtäviksi kosketustaululle. </a:t>
            </a:r>
            <a:r>
              <a:rPr lang="fi-FI" dirty="0" smtClean="0"/>
              <a:t>”</a:t>
            </a:r>
          </a:p>
          <a:p>
            <a:r>
              <a:rPr lang="fi-FI" dirty="0" smtClean="0"/>
              <a:t>”Vanhemmille </a:t>
            </a:r>
            <a:r>
              <a:rPr lang="fi-FI" dirty="0" smtClean="0"/>
              <a:t>taulujen avulla opetetaan esimerkiksi kertotauluja, oikeinkirjoitusta, vieraiden kielten sanastoa ja maantietoa. Oppimismotivaatiota kasvattaa kuvien ja animaation käyttö. </a:t>
            </a:r>
            <a:r>
              <a:rPr lang="fi-FI" dirty="0" smtClean="0"/>
              <a:t>”</a:t>
            </a:r>
          </a:p>
          <a:p>
            <a:r>
              <a:rPr lang="fi-FI" dirty="0" smtClean="0"/>
              <a:t>Mahdollisuus käyttää niin opetusmielessä kuin huvitteluunkin (esim. välitunneilla)</a:t>
            </a:r>
          </a:p>
        </p:txBody>
      </p:sp>
      <p:pic>
        <p:nvPicPr>
          <p:cNvPr id="7" name="Picture 6" descr="kosketustaulu2.JPG"/>
          <p:cNvPicPr>
            <a:picLocks noChangeAspect="1"/>
          </p:cNvPicPr>
          <p:nvPr/>
        </p:nvPicPr>
        <p:blipFill>
          <a:blip r:embed="rId3" cstate="print"/>
          <a:stretch>
            <a:fillRect/>
          </a:stretch>
        </p:blipFill>
        <p:spPr>
          <a:xfrm>
            <a:off x="827584" y="4005064"/>
            <a:ext cx="3024336" cy="22682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Digitaalinen graffitiseinä (YrWall)</a:t>
            </a:r>
            <a:endParaRPr lang="fi-FI" dirty="0"/>
          </a:p>
        </p:txBody>
      </p:sp>
      <p:pic>
        <p:nvPicPr>
          <p:cNvPr id="5" name="Content Placeholder 4" descr="graffiti1.png"/>
          <p:cNvPicPr>
            <a:picLocks noGrp="1" noChangeAspect="1"/>
          </p:cNvPicPr>
          <p:nvPr>
            <p:ph sz="quarter" idx="1"/>
          </p:nvPr>
        </p:nvPicPr>
        <p:blipFill>
          <a:blip r:embed="rId2" cstate="print"/>
          <a:stretch>
            <a:fillRect/>
          </a:stretch>
        </p:blipFill>
        <p:spPr>
          <a:xfrm>
            <a:off x="467544" y="1628800"/>
            <a:ext cx="3657600" cy="2041289"/>
          </a:xfrm>
        </p:spPr>
      </p:pic>
      <p:sp>
        <p:nvSpPr>
          <p:cNvPr id="7" name="Content Placeholder 6"/>
          <p:cNvSpPr>
            <a:spLocks noGrp="1"/>
          </p:cNvSpPr>
          <p:nvPr>
            <p:ph sz="quarter" idx="2"/>
          </p:nvPr>
        </p:nvSpPr>
        <p:spPr/>
        <p:txBody>
          <a:bodyPr>
            <a:normAutofit fontScale="70000" lnSpcReduction="20000"/>
          </a:bodyPr>
          <a:lstStyle/>
          <a:p>
            <a:r>
              <a:rPr lang="fi-FI" dirty="0" smtClean="0"/>
              <a:t>”</a:t>
            </a:r>
            <a:r>
              <a:rPr lang="en-US" dirty="0" smtClean="0"/>
              <a:t> </a:t>
            </a:r>
            <a:r>
              <a:rPr lang="en-US" dirty="0" err="1" smtClean="0"/>
              <a:t>YrWall</a:t>
            </a:r>
            <a:r>
              <a:rPr lang="en-US" dirty="0" smtClean="0"/>
              <a:t> is a fantastic interactive tool for creating digital, virtual graffiti on a large screen using a modified spray paint </a:t>
            </a:r>
            <a:r>
              <a:rPr lang="en-US" dirty="0" smtClean="0"/>
              <a:t>can. Instead </a:t>
            </a:r>
            <a:r>
              <a:rPr lang="en-US" dirty="0" smtClean="0"/>
              <a:t>of paint, when the cap is pressed the can ‘sprays’ infra red light, which is tracked by a computer as it moves across the screen. The digital paint appears wherever the can is sprayed, just like spraying paint on a real wall</a:t>
            </a:r>
            <a:r>
              <a:rPr lang="en-US" dirty="0" smtClean="0"/>
              <a:t>.”</a:t>
            </a:r>
          </a:p>
          <a:p>
            <a:r>
              <a:rPr lang="en-US" dirty="0" err="1" smtClean="0"/>
              <a:t>Oppilailla</a:t>
            </a:r>
            <a:r>
              <a:rPr lang="en-US" dirty="0" smtClean="0"/>
              <a:t> </a:t>
            </a:r>
            <a:r>
              <a:rPr lang="en-US" dirty="0" err="1" smtClean="0"/>
              <a:t>lupa</a:t>
            </a:r>
            <a:r>
              <a:rPr lang="en-US" dirty="0" smtClean="0"/>
              <a:t> “</a:t>
            </a:r>
            <a:r>
              <a:rPr lang="en-US" dirty="0" err="1" smtClean="0"/>
              <a:t>sotkea</a:t>
            </a:r>
            <a:r>
              <a:rPr lang="en-US" dirty="0" smtClean="0"/>
              <a:t>” – </a:t>
            </a:r>
            <a:r>
              <a:rPr lang="en-US" dirty="0" err="1" smtClean="0"/>
              <a:t>oikeat</a:t>
            </a:r>
            <a:r>
              <a:rPr lang="en-US" dirty="0" smtClean="0"/>
              <a:t> </a:t>
            </a:r>
            <a:r>
              <a:rPr lang="en-US" dirty="0" err="1" smtClean="0"/>
              <a:t>seinät</a:t>
            </a:r>
            <a:r>
              <a:rPr lang="en-US" dirty="0" smtClean="0"/>
              <a:t> </a:t>
            </a:r>
            <a:r>
              <a:rPr lang="en-US" dirty="0" err="1" smtClean="0"/>
              <a:t>säästyvät</a:t>
            </a:r>
            <a:r>
              <a:rPr lang="en-US" dirty="0" smtClean="0"/>
              <a:t> </a:t>
            </a:r>
            <a:r>
              <a:rPr lang="en-US" dirty="0" err="1" smtClean="0"/>
              <a:t>ilkivallalta</a:t>
            </a:r>
            <a:endParaRPr lang="en-US" dirty="0" smtClean="0"/>
          </a:p>
          <a:p>
            <a:r>
              <a:rPr lang="en-US" dirty="0" err="1" smtClean="0"/>
              <a:t>Monia</a:t>
            </a:r>
            <a:r>
              <a:rPr lang="en-US" dirty="0" smtClean="0"/>
              <a:t> </a:t>
            </a:r>
            <a:r>
              <a:rPr lang="en-US" dirty="0" err="1" smtClean="0"/>
              <a:t>eri</a:t>
            </a:r>
            <a:r>
              <a:rPr lang="en-US" dirty="0" smtClean="0"/>
              <a:t> </a:t>
            </a:r>
            <a:r>
              <a:rPr lang="en-US" dirty="0" err="1" smtClean="0"/>
              <a:t>hyödyntämismahdollisuuksia</a:t>
            </a:r>
            <a:r>
              <a:rPr lang="en-US" dirty="0" smtClean="0"/>
              <a:t>, </a:t>
            </a:r>
            <a:r>
              <a:rPr lang="en-US" dirty="0" err="1" smtClean="0"/>
              <a:t>esim</a:t>
            </a:r>
            <a:r>
              <a:rPr lang="en-US" dirty="0" smtClean="0"/>
              <a:t>. </a:t>
            </a:r>
            <a:r>
              <a:rPr lang="en-US" dirty="0" err="1" smtClean="0"/>
              <a:t>Kuviksentunnit</a:t>
            </a:r>
            <a:r>
              <a:rPr lang="en-US" dirty="0" smtClean="0"/>
              <a:t>, </a:t>
            </a:r>
            <a:r>
              <a:rPr lang="en-US" dirty="0" err="1" smtClean="0"/>
              <a:t>välitunnit</a:t>
            </a:r>
            <a:r>
              <a:rPr lang="en-US" dirty="0" smtClean="0"/>
              <a:t>, </a:t>
            </a:r>
            <a:r>
              <a:rPr lang="en-US" dirty="0" err="1" smtClean="0"/>
              <a:t>leikkimieliset</a:t>
            </a:r>
            <a:r>
              <a:rPr lang="en-US" dirty="0" smtClean="0"/>
              <a:t> </a:t>
            </a:r>
            <a:r>
              <a:rPr lang="en-US" dirty="0" err="1" smtClean="0"/>
              <a:t>skabat</a:t>
            </a:r>
            <a:r>
              <a:rPr lang="en-US" dirty="0" smtClean="0"/>
              <a:t>, “</a:t>
            </a:r>
            <a:r>
              <a:rPr lang="en-US" dirty="0" err="1" smtClean="0"/>
              <a:t>taidenäyttelyt</a:t>
            </a:r>
            <a:r>
              <a:rPr lang="en-US" dirty="0" smtClean="0"/>
              <a:t>”</a:t>
            </a:r>
          </a:p>
        </p:txBody>
      </p:sp>
      <p:pic>
        <p:nvPicPr>
          <p:cNvPr id="8" name="Picture 7" descr="graffiti2.jpg"/>
          <p:cNvPicPr>
            <a:picLocks noChangeAspect="1"/>
          </p:cNvPicPr>
          <p:nvPr/>
        </p:nvPicPr>
        <p:blipFill>
          <a:blip r:embed="rId3" cstate="print"/>
          <a:stretch>
            <a:fillRect/>
          </a:stretch>
        </p:blipFill>
        <p:spPr>
          <a:xfrm>
            <a:off x="467544" y="3861049"/>
            <a:ext cx="3672408" cy="20579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Liiketunnistimet ja sensorit</a:t>
            </a:r>
            <a:endParaRPr lang="fi-FI" dirty="0"/>
          </a:p>
        </p:txBody>
      </p:sp>
      <p:sp>
        <p:nvSpPr>
          <p:cNvPr id="3" name="Content Placeholder 2"/>
          <p:cNvSpPr>
            <a:spLocks noGrp="1"/>
          </p:cNvSpPr>
          <p:nvPr>
            <p:ph sz="quarter" idx="1"/>
          </p:nvPr>
        </p:nvSpPr>
        <p:spPr/>
        <p:txBody>
          <a:bodyPr/>
          <a:lstStyle/>
          <a:p>
            <a:r>
              <a:rPr lang="fi-FI" dirty="0" smtClean="0"/>
              <a:t>Liiketunnistimien hyödyntäminen konteissa?</a:t>
            </a:r>
          </a:p>
          <a:p>
            <a:pPr lvl="1"/>
            <a:r>
              <a:rPr lang="fi-FI" dirty="0" smtClean="0"/>
              <a:t>Valo syttyy/sammuu tilaan tultaessa/sieltä poistuttaessa</a:t>
            </a:r>
          </a:p>
          <a:p>
            <a:pPr lvl="1"/>
            <a:r>
              <a:rPr lang="fi-FI" dirty="0" smtClean="0"/>
              <a:t>Yhdistettynä musiikkiin/ääneen – erilaisia ääniä erikokoisista liikkeistä</a:t>
            </a:r>
          </a:p>
          <a:p>
            <a:pPr lvl="1"/>
            <a:endParaRPr lang="fi-FI" dirty="0" smtClean="0"/>
          </a:p>
          <a:p>
            <a:r>
              <a:rPr lang="fi-FI" dirty="0" smtClean="0"/>
              <a:t>Sensorien hyödyntäminen konteissa?</a:t>
            </a:r>
          </a:p>
          <a:p>
            <a:pPr lvl="1"/>
            <a:r>
              <a:rPr lang="fi-FI" dirty="0" smtClean="0"/>
              <a:t>Luonnonvalon määrän lukeminen – mitä valoisampaa, sitä vähemmän valaistusta</a:t>
            </a:r>
          </a:p>
          <a:p>
            <a:pPr lvl="1"/>
            <a:r>
              <a:rPr lang="fi-FI" dirty="0" smtClean="0"/>
              <a:t>”Tunnistinovimatto” – sisään astuttaessa esim. </a:t>
            </a:r>
            <a:r>
              <a:rPr lang="fi-FI" dirty="0" smtClean="0"/>
              <a:t>l</a:t>
            </a:r>
            <a:r>
              <a:rPr lang="fi-FI" dirty="0" smtClean="0"/>
              <a:t>innunpöntöstä kuuluu linnun viserrystä tms</a:t>
            </a:r>
          </a:p>
          <a:p>
            <a:pPr lvl="1"/>
            <a:r>
              <a:rPr lang="fi-FI" dirty="0" smtClean="0"/>
              <a:t>Hyödyntäminen kasvien kastelujärjestelmässä</a:t>
            </a:r>
            <a:endParaRPr lang="fi-FI"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quarter" idx="1"/>
          </p:nvPr>
        </p:nvSpPr>
        <p:spPr/>
        <p:txBody>
          <a:bodyPr/>
          <a:lstStyle/>
          <a:p>
            <a:r>
              <a:rPr lang="fi-FI" smtClean="0"/>
              <a:t>Jatkuu...</a:t>
            </a:r>
            <a:endParaRPr lang="fi-FI"/>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59</TotalTime>
  <Words>410</Words>
  <Application>Microsoft Office PowerPoint</Application>
  <PresentationFormat>On-screen Show (4:3)</PresentationFormat>
  <Paragraphs>48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Sisäpihat - kontit</vt:lpstr>
      <vt:lpstr>Kontit digiviestijöiden näkökulmasta</vt:lpstr>
      <vt:lpstr>Aurinkopaneelit</vt:lpstr>
      <vt:lpstr>Slide 4</vt:lpstr>
      <vt:lpstr>Luovuus</vt:lpstr>
      <vt:lpstr>Digitaalinen kosketustaulu</vt:lpstr>
      <vt:lpstr>Digitaalinen graffitiseinä (YrWall)</vt:lpstr>
      <vt:lpstr>Liiketunnistimet ja sensorit</vt:lpstr>
      <vt:lpstr>Slide 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Sisäpihat - kontit</dc:title>
  <dc:creator>Maija</dc:creator>
  <cp:lastModifiedBy>Maija</cp:lastModifiedBy>
  <cp:revision>31</cp:revision>
  <dcterms:created xsi:type="dcterms:W3CDTF">2011-03-23T17:19:46Z</dcterms:created>
  <dcterms:modified xsi:type="dcterms:W3CDTF">2011-03-23T18:18:47Z</dcterms:modified>
</cp:coreProperties>
</file>