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2" r:id="rId4"/>
    <p:sldId id="273" r:id="rId5"/>
    <p:sldId id="258" r:id="rId6"/>
    <p:sldId id="263" r:id="rId7"/>
    <p:sldId id="265" r:id="rId8"/>
    <p:sldId id="259" r:id="rId9"/>
    <p:sldId id="260" r:id="rId10"/>
    <p:sldId id="261" r:id="rId11"/>
    <p:sldId id="270" r:id="rId12"/>
    <p:sldId id="271" r:id="rId13"/>
    <p:sldId id="262" r:id="rId14"/>
    <p:sldId id="267" r:id="rId15"/>
    <p:sldId id="266" r:id="rId16"/>
    <p:sldId id="269" r:id="rId17"/>
    <p:sldId id="268" r:id="rId18"/>
    <p:sldId id="264" r:id="rId19"/>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B81741D1-BCE9-41E1-A4BB-A3243AB608A2}" type="datetimeFigureOut">
              <a:rPr lang="fi-FI" smtClean="0"/>
              <a:t>24.3.2011</a:t>
            </a:fld>
            <a:endParaRPr lang="fi-FI"/>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i-FI"/>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35E50ABB-9F78-4EBD-9A2B-B9AB40239BFF}"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1741D1-BCE9-41E1-A4BB-A3243AB608A2}" type="datetimeFigureOut">
              <a:rPr lang="fi-FI" smtClean="0"/>
              <a:t>24.3.2011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35E50ABB-9F78-4EBD-9A2B-B9AB40239BF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81741D1-BCE9-41E1-A4BB-A3243AB608A2}" type="datetimeFigureOut">
              <a:rPr lang="fi-FI" smtClean="0"/>
              <a:t>24.3.2011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35E50ABB-9F78-4EBD-9A2B-B9AB40239BF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81741D1-BCE9-41E1-A4BB-A3243AB608A2}" type="datetimeFigureOut">
              <a:rPr lang="fi-FI" smtClean="0"/>
              <a:t>24.3.2011</a:t>
            </a:fld>
            <a:endParaRPr lang="fi-FI"/>
          </a:p>
        </p:txBody>
      </p:sp>
      <p:sp>
        <p:nvSpPr>
          <p:cNvPr id="9" name="Slide Number Placeholder 8"/>
          <p:cNvSpPr>
            <a:spLocks noGrp="1"/>
          </p:cNvSpPr>
          <p:nvPr>
            <p:ph type="sldNum" sz="quarter" idx="15"/>
          </p:nvPr>
        </p:nvSpPr>
        <p:spPr/>
        <p:txBody>
          <a:bodyPr rtlCol="0"/>
          <a:lstStyle/>
          <a:p>
            <a:fld id="{35E50ABB-9F78-4EBD-9A2B-B9AB40239BFF}" type="slidenum">
              <a:rPr lang="fi-FI" smtClean="0"/>
              <a:t>‹#›</a:t>
            </a:fld>
            <a:endParaRPr lang="fi-FI"/>
          </a:p>
        </p:txBody>
      </p:sp>
      <p:sp>
        <p:nvSpPr>
          <p:cNvPr id="10" name="Footer Placeholder 9"/>
          <p:cNvSpPr>
            <a:spLocks noGrp="1"/>
          </p:cNvSpPr>
          <p:nvPr>
            <p:ph type="ftr" sz="quarter" idx="16"/>
          </p:nvPr>
        </p:nvSpPr>
        <p:spPr/>
        <p:txBody>
          <a:bodyPr rtlCol="0"/>
          <a:lstStyle/>
          <a:p>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B81741D1-BCE9-41E1-A4BB-A3243AB608A2}" type="datetimeFigureOut">
              <a:rPr lang="fi-FI" smtClean="0"/>
              <a:t>24.3.2011</a:t>
            </a:fld>
            <a:endParaRPr lang="fi-FI"/>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i-FI"/>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35E50ABB-9F78-4EBD-9A2B-B9AB40239BFF}"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81741D1-BCE9-41E1-A4BB-A3243AB608A2}" type="datetimeFigureOut">
              <a:rPr lang="fi-FI" smtClean="0"/>
              <a:t>24.3.2011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35E50ABB-9F78-4EBD-9A2B-B9AB40239BFF}" type="slidenum">
              <a:rPr lang="fi-FI" smtClean="0"/>
              <a:t>‹#›</a:t>
            </a:fld>
            <a:endParaRPr lang="fi-FI"/>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81741D1-BCE9-41E1-A4BB-A3243AB608A2}" type="datetimeFigureOut">
              <a:rPr lang="fi-FI" smtClean="0"/>
              <a:t>24.3.2011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35E50ABB-9F78-4EBD-9A2B-B9AB40239BFF}" type="slidenum">
              <a:rPr lang="fi-FI" smtClean="0"/>
              <a:t>‹#›</a:t>
            </a:fld>
            <a:endParaRPr lang="fi-FI"/>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81741D1-BCE9-41E1-A4BB-A3243AB608A2}" type="datetimeFigureOut">
              <a:rPr lang="fi-FI" smtClean="0"/>
              <a:t>24.3.2011</a:t>
            </a:fld>
            <a:endParaRPr lang="fi-FI"/>
          </a:p>
        </p:txBody>
      </p:sp>
      <p:sp>
        <p:nvSpPr>
          <p:cNvPr id="7" name="Slide Number Placeholder 6"/>
          <p:cNvSpPr>
            <a:spLocks noGrp="1"/>
          </p:cNvSpPr>
          <p:nvPr>
            <p:ph type="sldNum" sz="quarter" idx="11"/>
          </p:nvPr>
        </p:nvSpPr>
        <p:spPr/>
        <p:txBody>
          <a:bodyPr rtlCol="0"/>
          <a:lstStyle/>
          <a:p>
            <a:fld id="{35E50ABB-9F78-4EBD-9A2B-B9AB40239BFF}" type="slidenum">
              <a:rPr lang="fi-FI" smtClean="0"/>
              <a:t>‹#›</a:t>
            </a:fld>
            <a:endParaRPr lang="fi-FI"/>
          </a:p>
        </p:txBody>
      </p:sp>
      <p:sp>
        <p:nvSpPr>
          <p:cNvPr id="8" name="Footer Placeholder 7"/>
          <p:cNvSpPr>
            <a:spLocks noGrp="1"/>
          </p:cNvSpPr>
          <p:nvPr>
            <p:ph type="ftr" sz="quarter" idx="12"/>
          </p:nvPr>
        </p:nvSpPr>
        <p:spPr/>
        <p:txBody>
          <a:bodyPr rtlCol="0"/>
          <a:lstStyle/>
          <a:p>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1741D1-BCE9-41E1-A4BB-A3243AB608A2}" type="datetimeFigureOut">
              <a:rPr lang="fi-FI" smtClean="0"/>
              <a:t>24.3.2011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35E50ABB-9F78-4EBD-9A2B-B9AB40239BFF}"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81741D1-BCE9-41E1-A4BB-A3243AB608A2}" type="datetimeFigureOut">
              <a:rPr lang="fi-FI" smtClean="0"/>
              <a:t>24.3.2011</a:t>
            </a:fld>
            <a:endParaRPr lang="fi-FI"/>
          </a:p>
        </p:txBody>
      </p:sp>
      <p:sp>
        <p:nvSpPr>
          <p:cNvPr id="22" name="Slide Number Placeholder 21"/>
          <p:cNvSpPr>
            <a:spLocks noGrp="1"/>
          </p:cNvSpPr>
          <p:nvPr>
            <p:ph type="sldNum" sz="quarter" idx="15"/>
          </p:nvPr>
        </p:nvSpPr>
        <p:spPr/>
        <p:txBody>
          <a:bodyPr rtlCol="0"/>
          <a:lstStyle/>
          <a:p>
            <a:fld id="{35E50ABB-9F78-4EBD-9A2B-B9AB40239BFF}" type="slidenum">
              <a:rPr lang="fi-FI" smtClean="0"/>
              <a:t>‹#›</a:t>
            </a:fld>
            <a:endParaRPr lang="fi-FI"/>
          </a:p>
        </p:txBody>
      </p:sp>
      <p:sp>
        <p:nvSpPr>
          <p:cNvPr id="23" name="Footer Placeholder 22"/>
          <p:cNvSpPr>
            <a:spLocks noGrp="1"/>
          </p:cNvSpPr>
          <p:nvPr>
            <p:ph type="ftr" sz="quarter" idx="16"/>
          </p:nvPr>
        </p:nvSpPr>
        <p:spPr/>
        <p:txBody>
          <a:bodyPr rtlCol="0"/>
          <a:lstStyle/>
          <a:p>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81741D1-BCE9-41E1-A4BB-A3243AB608A2}" type="datetimeFigureOut">
              <a:rPr lang="fi-FI" smtClean="0"/>
              <a:t>24.3.2011</a:t>
            </a:fld>
            <a:endParaRPr lang="fi-FI"/>
          </a:p>
        </p:txBody>
      </p:sp>
      <p:sp>
        <p:nvSpPr>
          <p:cNvPr id="18" name="Slide Number Placeholder 17"/>
          <p:cNvSpPr>
            <a:spLocks noGrp="1"/>
          </p:cNvSpPr>
          <p:nvPr>
            <p:ph type="sldNum" sz="quarter" idx="11"/>
          </p:nvPr>
        </p:nvSpPr>
        <p:spPr/>
        <p:txBody>
          <a:bodyPr rtlCol="0"/>
          <a:lstStyle/>
          <a:p>
            <a:fld id="{35E50ABB-9F78-4EBD-9A2B-B9AB40239BFF}" type="slidenum">
              <a:rPr lang="fi-FI" smtClean="0"/>
              <a:t>‹#›</a:t>
            </a:fld>
            <a:endParaRPr lang="fi-FI"/>
          </a:p>
        </p:txBody>
      </p:sp>
      <p:sp>
        <p:nvSpPr>
          <p:cNvPr id="21" name="Footer Placeholder 20"/>
          <p:cNvSpPr>
            <a:spLocks noGrp="1"/>
          </p:cNvSpPr>
          <p:nvPr>
            <p:ph type="ftr" sz="quarter" idx="12"/>
          </p:nvPr>
        </p:nvSpPr>
        <p:spPr/>
        <p:txBody>
          <a:bodyPr rtlCol="0"/>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81741D1-BCE9-41E1-A4BB-A3243AB608A2}" type="datetimeFigureOut">
              <a:rPr lang="fi-FI" smtClean="0"/>
              <a:t>24.3.2011</a:t>
            </a:fld>
            <a:endParaRPr lang="fi-FI"/>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i-FI"/>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5E50ABB-9F78-4EBD-9A2B-B9AB40239BFF}" type="slidenum">
              <a:rPr lang="fi-FI" smtClean="0"/>
              <a:t>‹#›</a:t>
            </a:fld>
            <a:endParaRPr lang="fi-FI"/>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aronet.fi/crm/save/pdfs/link_pdf_20100607110651_FIN_SMART_ResponsePE.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candiccontainer.fi/" TargetMode="External"/><Relationship Id="rId2" Type="http://schemas.openxmlformats.org/officeDocument/2006/relationships/hyperlink" Target="http://www.kontti.f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SISÄPIHAT - KONTIT</a:t>
            </a:r>
            <a:endParaRPr lang="fi-FI" dirty="0"/>
          </a:p>
        </p:txBody>
      </p:sp>
      <p:sp>
        <p:nvSpPr>
          <p:cNvPr id="3" name="Subtitle 2"/>
          <p:cNvSpPr>
            <a:spLocks noGrp="1"/>
          </p:cNvSpPr>
          <p:nvPr>
            <p:ph type="subTitle" idx="1"/>
          </p:nvPr>
        </p:nvSpPr>
        <p:spPr/>
        <p:txBody>
          <a:bodyPr/>
          <a:lstStyle/>
          <a:p>
            <a:r>
              <a:rPr lang="fi-FI" dirty="0" smtClean="0"/>
              <a:t>Müller, Vartio, Virtanen</a:t>
            </a:r>
            <a:endParaRPr lang="fi-FI" dirty="0"/>
          </a:p>
        </p:txBody>
      </p:sp>
    </p:spTree>
    <p:extLst>
      <p:ext uri="{BB962C8B-B14F-4D97-AF65-F5344CB8AC3E}">
        <p14:creationId xmlns:p14="http://schemas.microsoft.com/office/powerpoint/2010/main" val="2313504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KOSKETUSTAULU - SMARTBOARD</a:t>
            </a:r>
            <a:endParaRPr lang="fi-FI" dirty="0"/>
          </a:p>
        </p:txBody>
      </p:sp>
      <p:sp>
        <p:nvSpPr>
          <p:cNvPr id="4" name="Content Placeholder 3"/>
          <p:cNvSpPr>
            <a:spLocks noGrp="1"/>
          </p:cNvSpPr>
          <p:nvPr>
            <p:ph sz="quarter" idx="2"/>
          </p:nvPr>
        </p:nvSpPr>
        <p:spPr/>
        <p:txBody>
          <a:bodyPr>
            <a:normAutofit fontScale="40000" lnSpcReduction="20000"/>
          </a:bodyPr>
          <a:lstStyle/>
          <a:p>
            <a:r>
              <a:rPr lang="fi-FI" sz="4500" dirty="0"/>
              <a:t>” Lasten ehdoton suosikki on vastausjärjestelmä, jota ohjataan jokaiselle lapselle annettavalla pienellä langattomalla vastauslaitteella. Pöydällä oleva </a:t>
            </a:r>
            <a:r>
              <a:rPr lang="fi-FI" sz="4500" dirty="0" err="1"/>
              <a:t>hubi</a:t>
            </a:r>
            <a:r>
              <a:rPr lang="fi-FI" sz="4500" dirty="0"/>
              <a:t> vastaanottaa oppilaiden vastaukset ja siirtää ne kaikkien nähtäviksi kosketustaululle. ”</a:t>
            </a:r>
          </a:p>
          <a:p>
            <a:r>
              <a:rPr lang="fi-FI" sz="4500" dirty="0"/>
              <a:t>”Vanhemmille taulujen avulla opetetaan esimerkiksi kertotauluja, oikeinkirjoitusta, vieraiden kielten sanastoa ja maantietoa. Oppimismotivaatiota kasvattaa kuvien ja animaation käyttö. ”</a:t>
            </a:r>
          </a:p>
          <a:p>
            <a:r>
              <a:rPr lang="fi-FI" sz="4500" dirty="0"/>
              <a:t>Mahdollisuus käyttää niin opetusmielessä kuin huvitteluunkin (esim. välitunneilla)</a:t>
            </a:r>
          </a:p>
          <a:p>
            <a:endParaRPr lang="fi-FI" dirty="0"/>
          </a:p>
        </p:txBody>
      </p:sp>
      <p:pic>
        <p:nvPicPr>
          <p:cNvPr id="5" name="Content Placeholder 4" descr="kosketustaulu.jpg"/>
          <p:cNvPicPr>
            <a:picLocks noGrp="1" noChangeAspect="1"/>
          </p:cNvPicPr>
          <p:nvPr>
            <p:ph sz="quarter" idx="1"/>
          </p:nvPr>
        </p:nvPicPr>
        <p:blipFill>
          <a:blip r:embed="rId2" cstate="print"/>
          <a:stretch>
            <a:fillRect/>
          </a:stretch>
        </p:blipFill>
        <p:spPr>
          <a:xfrm>
            <a:off x="467544" y="1700808"/>
            <a:ext cx="3657600" cy="2230243"/>
          </a:xfrm>
        </p:spPr>
      </p:pic>
      <p:pic>
        <p:nvPicPr>
          <p:cNvPr id="6" name="Picture 5" descr="kosketustaulu2.JPG"/>
          <p:cNvPicPr>
            <a:picLocks noChangeAspect="1"/>
          </p:cNvPicPr>
          <p:nvPr/>
        </p:nvPicPr>
        <p:blipFill>
          <a:blip r:embed="rId3" cstate="print"/>
          <a:stretch>
            <a:fillRect/>
          </a:stretch>
        </p:blipFill>
        <p:spPr>
          <a:xfrm>
            <a:off x="899592" y="4149080"/>
            <a:ext cx="2612279" cy="1959209"/>
          </a:xfrm>
          <a:prstGeom prst="rect">
            <a:avLst/>
          </a:prstGeom>
        </p:spPr>
      </p:pic>
    </p:spTree>
    <p:extLst>
      <p:ext uri="{BB962C8B-B14F-4D97-AF65-F5344CB8AC3E}">
        <p14:creationId xmlns:p14="http://schemas.microsoft.com/office/powerpoint/2010/main" val="942722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04664"/>
            <a:ext cx="7467600" cy="6069288"/>
          </a:xfrm>
        </p:spPr>
        <p:txBody>
          <a:bodyPr/>
          <a:lstStyle/>
          <a:p>
            <a:r>
              <a:rPr lang="fi-FI" dirty="0" smtClean="0"/>
              <a:t>SMART BOARD 680</a:t>
            </a:r>
          </a:p>
          <a:p>
            <a:pPr lvl="1"/>
            <a:r>
              <a:rPr lang="fi-FI" dirty="0" smtClean="0"/>
              <a:t>Hintasuositus 2015 €/kpl, alv 0%</a:t>
            </a:r>
          </a:p>
          <a:p>
            <a:pPr lvl="1"/>
            <a:endParaRPr lang="fi-FI" dirty="0"/>
          </a:p>
        </p:txBody>
      </p:sp>
      <p:graphicFrame>
        <p:nvGraphicFramePr>
          <p:cNvPr id="5" name="Table 4"/>
          <p:cNvGraphicFramePr>
            <a:graphicFrameLocks noGrp="1"/>
          </p:cNvGraphicFramePr>
          <p:nvPr>
            <p:extLst>
              <p:ext uri="{D42A27DB-BD31-4B8C-83A1-F6EECF244321}">
                <p14:modId xmlns:p14="http://schemas.microsoft.com/office/powerpoint/2010/main" val="2442089262"/>
              </p:ext>
            </p:extLst>
          </p:nvPr>
        </p:nvGraphicFramePr>
        <p:xfrm>
          <a:off x="827584" y="1268760"/>
          <a:ext cx="4752528" cy="3672410"/>
        </p:xfrm>
        <a:graphic>
          <a:graphicData uri="http://schemas.openxmlformats.org/drawingml/2006/table">
            <a:tbl>
              <a:tblPr/>
              <a:tblGrid>
                <a:gridCol w="2655586"/>
                <a:gridCol w="2096942"/>
              </a:tblGrid>
              <a:tr h="367241">
                <a:tc>
                  <a:txBody>
                    <a:bodyPr/>
                    <a:lstStyle/>
                    <a:p>
                      <a:r>
                        <a:rPr lang="fi-FI" b="1" dirty="0"/>
                        <a:t>Kuvasuhde:</a:t>
                      </a:r>
                      <a:endParaRPr lang="fi-FI" dirty="0"/>
                    </a:p>
                  </a:txBody>
                  <a:tcPr>
                    <a:lnL>
                      <a:noFill/>
                    </a:lnL>
                    <a:lnR>
                      <a:noFill/>
                    </a:lnR>
                    <a:lnT>
                      <a:noFill/>
                    </a:lnT>
                    <a:lnB>
                      <a:noFill/>
                    </a:lnB>
                  </a:tcPr>
                </a:tc>
                <a:tc>
                  <a:txBody>
                    <a:bodyPr/>
                    <a:lstStyle/>
                    <a:p>
                      <a:r>
                        <a:rPr lang="fi-FI">
                          <a:effectLst/>
                        </a:rPr>
                        <a:t>4:3 </a:t>
                      </a:r>
                    </a:p>
                  </a:txBody>
                  <a:tcPr marL="47625">
                    <a:lnL>
                      <a:noFill/>
                    </a:lnL>
                    <a:lnR>
                      <a:noFill/>
                    </a:lnR>
                    <a:lnT>
                      <a:noFill/>
                    </a:lnT>
                    <a:lnB>
                      <a:noFill/>
                    </a:lnB>
                  </a:tcPr>
                </a:tc>
              </a:tr>
              <a:tr h="367241">
                <a:tc>
                  <a:txBody>
                    <a:bodyPr/>
                    <a:lstStyle/>
                    <a:p>
                      <a:r>
                        <a:rPr lang="fi-FI" b="1"/>
                        <a:t>Kuvan leveys (mm):</a:t>
                      </a:r>
                      <a:endParaRPr lang="fi-FI"/>
                    </a:p>
                  </a:txBody>
                  <a:tcPr>
                    <a:lnL>
                      <a:noFill/>
                    </a:lnL>
                    <a:lnR>
                      <a:noFill/>
                    </a:lnR>
                    <a:lnT>
                      <a:noFill/>
                    </a:lnT>
                    <a:lnB>
                      <a:noFill/>
                    </a:lnB>
                  </a:tcPr>
                </a:tc>
                <a:tc>
                  <a:txBody>
                    <a:bodyPr/>
                    <a:lstStyle/>
                    <a:p>
                      <a:r>
                        <a:rPr lang="fi-FI">
                          <a:effectLst/>
                        </a:rPr>
                        <a:t>1565 </a:t>
                      </a:r>
                    </a:p>
                  </a:txBody>
                  <a:tcPr marL="47625">
                    <a:lnL>
                      <a:noFill/>
                    </a:lnL>
                    <a:lnR>
                      <a:noFill/>
                    </a:lnR>
                    <a:lnT>
                      <a:noFill/>
                    </a:lnT>
                    <a:lnB>
                      <a:noFill/>
                    </a:lnB>
                  </a:tcPr>
                </a:tc>
              </a:tr>
              <a:tr h="367241">
                <a:tc>
                  <a:txBody>
                    <a:bodyPr/>
                    <a:lstStyle/>
                    <a:p>
                      <a:r>
                        <a:rPr lang="fi-FI" b="1"/>
                        <a:t>Kuvan korkeus (mm):</a:t>
                      </a:r>
                      <a:endParaRPr lang="fi-FI"/>
                    </a:p>
                  </a:txBody>
                  <a:tcPr>
                    <a:lnL>
                      <a:noFill/>
                    </a:lnL>
                    <a:lnR>
                      <a:noFill/>
                    </a:lnR>
                    <a:lnT>
                      <a:noFill/>
                    </a:lnT>
                    <a:lnB>
                      <a:noFill/>
                    </a:lnB>
                  </a:tcPr>
                </a:tc>
                <a:tc>
                  <a:txBody>
                    <a:bodyPr/>
                    <a:lstStyle/>
                    <a:p>
                      <a:r>
                        <a:rPr lang="fi-FI">
                          <a:effectLst/>
                        </a:rPr>
                        <a:t>1172 </a:t>
                      </a:r>
                    </a:p>
                  </a:txBody>
                  <a:tcPr marL="47625">
                    <a:lnL>
                      <a:noFill/>
                    </a:lnL>
                    <a:lnR>
                      <a:noFill/>
                    </a:lnR>
                    <a:lnT>
                      <a:noFill/>
                    </a:lnT>
                    <a:lnB>
                      <a:noFill/>
                    </a:lnB>
                  </a:tcPr>
                </a:tc>
              </a:tr>
              <a:tr h="367241">
                <a:tc>
                  <a:txBody>
                    <a:bodyPr/>
                    <a:lstStyle/>
                    <a:p>
                      <a:r>
                        <a:rPr lang="fi-FI" b="1"/>
                        <a:t>Näytön koko ("):</a:t>
                      </a:r>
                      <a:endParaRPr lang="fi-FI"/>
                    </a:p>
                  </a:txBody>
                  <a:tcPr>
                    <a:lnL>
                      <a:noFill/>
                    </a:lnL>
                    <a:lnR>
                      <a:noFill/>
                    </a:lnR>
                    <a:lnT>
                      <a:noFill/>
                    </a:lnT>
                    <a:lnB>
                      <a:noFill/>
                    </a:lnB>
                  </a:tcPr>
                </a:tc>
                <a:tc>
                  <a:txBody>
                    <a:bodyPr/>
                    <a:lstStyle/>
                    <a:p>
                      <a:r>
                        <a:rPr lang="fi-FI">
                          <a:effectLst/>
                        </a:rPr>
                        <a:t>77" </a:t>
                      </a:r>
                    </a:p>
                  </a:txBody>
                  <a:tcPr marL="47625">
                    <a:lnL>
                      <a:noFill/>
                    </a:lnL>
                    <a:lnR>
                      <a:noFill/>
                    </a:lnR>
                    <a:lnT>
                      <a:noFill/>
                    </a:lnT>
                    <a:lnB>
                      <a:noFill/>
                    </a:lnB>
                  </a:tcPr>
                </a:tc>
              </a:tr>
              <a:tr h="367241">
                <a:tc>
                  <a:txBody>
                    <a:bodyPr/>
                    <a:lstStyle/>
                    <a:p>
                      <a:r>
                        <a:rPr lang="fi-FI" b="1"/>
                        <a:t>Leveys (mm):</a:t>
                      </a:r>
                      <a:endParaRPr lang="fi-FI"/>
                    </a:p>
                  </a:txBody>
                  <a:tcPr>
                    <a:lnL>
                      <a:noFill/>
                    </a:lnL>
                    <a:lnR>
                      <a:noFill/>
                    </a:lnR>
                    <a:lnT>
                      <a:noFill/>
                    </a:lnT>
                    <a:lnB>
                      <a:noFill/>
                    </a:lnB>
                  </a:tcPr>
                </a:tc>
                <a:tc>
                  <a:txBody>
                    <a:bodyPr/>
                    <a:lstStyle/>
                    <a:p>
                      <a:r>
                        <a:rPr lang="fi-FI">
                          <a:effectLst/>
                        </a:rPr>
                        <a:t>1657 mm </a:t>
                      </a:r>
                    </a:p>
                  </a:txBody>
                  <a:tcPr marL="47625">
                    <a:lnL>
                      <a:noFill/>
                    </a:lnL>
                    <a:lnR>
                      <a:noFill/>
                    </a:lnR>
                    <a:lnT>
                      <a:noFill/>
                    </a:lnT>
                    <a:lnB>
                      <a:noFill/>
                    </a:lnB>
                  </a:tcPr>
                </a:tc>
              </a:tr>
              <a:tr h="367241">
                <a:tc>
                  <a:txBody>
                    <a:bodyPr/>
                    <a:lstStyle/>
                    <a:p>
                      <a:r>
                        <a:rPr lang="fi-FI" b="1"/>
                        <a:t>Korkeus (mm):</a:t>
                      </a:r>
                      <a:endParaRPr lang="fi-FI"/>
                    </a:p>
                  </a:txBody>
                  <a:tcPr>
                    <a:lnL>
                      <a:noFill/>
                    </a:lnL>
                    <a:lnR>
                      <a:noFill/>
                    </a:lnR>
                    <a:lnT>
                      <a:noFill/>
                    </a:lnT>
                    <a:lnB>
                      <a:noFill/>
                    </a:lnB>
                  </a:tcPr>
                </a:tc>
                <a:tc>
                  <a:txBody>
                    <a:bodyPr/>
                    <a:lstStyle/>
                    <a:p>
                      <a:r>
                        <a:rPr lang="fi-FI">
                          <a:effectLst/>
                        </a:rPr>
                        <a:t>1257 mm </a:t>
                      </a:r>
                    </a:p>
                  </a:txBody>
                  <a:tcPr marL="47625">
                    <a:lnL>
                      <a:noFill/>
                    </a:lnL>
                    <a:lnR>
                      <a:noFill/>
                    </a:lnR>
                    <a:lnT>
                      <a:noFill/>
                    </a:lnT>
                    <a:lnB>
                      <a:noFill/>
                    </a:lnB>
                  </a:tcPr>
                </a:tc>
              </a:tr>
              <a:tr h="367241">
                <a:tc>
                  <a:txBody>
                    <a:bodyPr/>
                    <a:lstStyle/>
                    <a:p>
                      <a:r>
                        <a:rPr lang="fi-FI" b="1"/>
                        <a:t>Syvyys (mm):</a:t>
                      </a:r>
                      <a:endParaRPr lang="fi-FI"/>
                    </a:p>
                  </a:txBody>
                  <a:tcPr>
                    <a:lnL>
                      <a:noFill/>
                    </a:lnL>
                    <a:lnR>
                      <a:noFill/>
                    </a:lnR>
                    <a:lnT>
                      <a:noFill/>
                    </a:lnT>
                    <a:lnB>
                      <a:noFill/>
                    </a:lnB>
                  </a:tcPr>
                </a:tc>
                <a:tc>
                  <a:txBody>
                    <a:bodyPr/>
                    <a:lstStyle/>
                    <a:p>
                      <a:r>
                        <a:rPr lang="fi-FI">
                          <a:effectLst/>
                        </a:rPr>
                        <a:t>130 mm </a:t>
                      </a:r>
                    </a:p>
                  </a:txBody>
                  <a:tcPr marL="47625">
                    <a:lnL>
                      <a:noFill/>
                    </a:lnL>
                    <a:lnR>
                      <a:noFill/>
                    </a:lnR>
                    <a:lnT>
                      <a:noFill/>
                    </a:lnT>
                    <a:lnB>
                      <a:noFill/>
                    </a:lnB>
                  </a:tcPr>
                </a:tc>
              </a:tr>
              <a:tr h="367241">
                <a:tc>
                  <a:txBody>
                    <a:bodyPr/>
                    <a:lstStyle/>
                    <a:p>
                      <a:r>
                        <a:rPr lang="fi-FI" b="1"/>
                        <a:t>Paino (kg):</a:t>
                      </a:r>
                      <a:endParaRPr lang="fi-FI"/>
                    </a:p>
                  </a:txBody>
                  <a:tcPr>
                    <a:lnL>
                      <a:noFill/>
                    </a:lnL>
                    <a:lnR>
                      <a:noFill/>
                    </a:lnR>
                    <a:lnT>
                      <a:noFill/>
                    </a:lnT>
                    <a:lnB>
                      <a:noFill/>
                    </a:lnB>
                  </a:tcPr>
                </a:tc>
                <a:tc>
                  <a:txBody>
                    <a:bodyPr/>
                    <a:lstStyle/>
                    <a:p>
                      <a:r>
                        <a:rPr lang="fi-FI" dirty="0">
                          <a:effectLst/>
                        </a:rPr>
                        <a:t>13.60 kg </a:t>
                      </a:r>
                    </a:p>
                  </a:txBody>
                  <a:tcPr marL="47625">
                    <a:lnL>
                      <a:noFill/>
                    </a:lnL>
                    <a:lnR>
                      <a:noFill/>
                    </a:lnR>
                    <a:lnT>
                      <a:noFill/>
                    </a:lnT>
                    <a:lnB>
                      <a:noFill/>
                    </a:lnB>
                  </a:tcPr>
                </a:tc>
              </a:tr>
              <a:tr h="367241">
                <a:tc>
                  <a:txBody>
                    <a:bodyPr/>
                    <a:lstStyle/>
                    <a:p>
                      <a:r>
                        <a:rPr lang="fi-FI" b="1"/>
                        <a:t>Takuu (v):</a:t>
                      </a:r>
                      <a:endParaRPr lang="fi-FI"/>
                    </a:p>
                  </a:txBody>
                  <a:tcPr>
                    <a:lnL>
                      <a:noFill/>
                    </a:lnL>
                    <a:lnR>
                      <a:noFill/>
                    </a:lnR>
                    <a:lnT>
                      <a:noFill/>
                    </a:lnT>
                    <a:lnB>
                      <a:noFill/>
                    </a:lnB>
                  </a:tcPr>
                </a:tc>
                <a:tc>
                  <a:txBody>
                    <a:bodyPr/>
                    <a:lstStyle/>
                    <a:p>
                      <a:r>
                        <a:rPr lang="fi-FI">
                          <a:effectLst/>
                        </a:rPr>
                        <a:t>5 v </a:t>
                      </a:r>
                    </a:p>
                  </a:txBody>
                  <a:tcPr marL="47625">
                    <a:lnL>
                      <a:noFill/>
                    </a:lnL>
                    <a:lnR>
                      <a:noFill/>
                    </a:lnR>
                    <a:lnT>
                      <a:noFill/>
                    </a:lnT>
                    <a:lnB>
                      <a:noFill/>
                    </a:lnB>
                  </a:tcPr>
                </a:tc>
              </a:tr>
              <a:tr h="367241">
                <a:tc>
                  <a:txBody>
                    <a:bodyPr/>
                    <a:lstStyle/>
                    <a:p>
                      <a:r>
                        <a:rPr lang="fi-FI" b="1"/>
                        <a:t>Liitännät:</a:t>
                      </a:r>
                      <a:endParaRPr lang="fi-FI"/>
                    </a:p>
                  </a:txBody>
                  <a:tcPr>
                    <a:lnL>
                      <a:noFill/>
                    </a:lnL>
                    <a:lnR>
                      <a:noFill/>
                    </a:lnR>
                    <a:lnT>
                      <a:noFill/>
                    </a:lnT>
                    <a:lnB>
                      <a:noFill/>
                    </a:lnB>
                  </a:tcPr>
                </a:tc>
                <a:tc>
                  <a:txBody>
                    <a:bodyPr/>
                    <a:lstStyle/>
                    <a:p>
                      <a:r>
                        <a:rPr lang="fi-FI" dirty="0">
                          <a:effectLst/>
                        </a:rPr>
                        <a:t>USB </a:t>
                      </a:r>
                    </a:p>
                  </a:txBody>
                  <a:tcPr marL="47625">
                    <a:lnL>
                      <a:noFill/>
                    </a:lnL>
                    <a:lnR>
                      <a:noFill/>
                    </a:lnR>
                    <a:lnT>
                      <a:noFill/>
                    </a:lnT>
                    <a:lnB>
                      <a:noFill/>
                    </a:lnB>
                  </a:tcPr>
                </a:tc>
              </a:tr>
            </a:tbl>
          </a:graphicData>
        </a:graphic>
      </p:graphicFrame>
    </p:spTree>
    <p:extLst>
      <p:ext uri="{BB962C8B-B14F-4D97-AF65-F5344CB8AC3E}">
        <p14:creationId xmlns:p14="http://schemas.microsoft.com/office/powerpoint/2010/main" val="39060675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32656"/>
            <a:ext cx="7467600" cy="6141296"/>
          </a:xfrm>
        </p:spPr>
        <p:txBody>
          <a:bodyPr/>
          <a:lstStyle/>
          <a:p>
            <a:r>
              <a:rPr lang="fi-FI" dirty="0" smtClean="0"/>
              <a:t>SMART RESPONSE PE</a:t>
            </a:r>
          </a:p>
          <a:p>
            <a:pPr lvl="1"/>
            <a:r>
              <a:rPr lang="fi-FI" dirty="0" smtClean="0"/>
              <a:t>Hintasuositus 120 €/kpl, alv 0%</a:t>
            </a:r>
          </a:p>
          <a:p>
            <a:pPr lvl="1"/>
            <a:r>
              <a:rPr lang="fi-FI" dirty="0" smtClean="0"/>
              <a:t>24 kpl: 1889 €, alv 0% (sisältää vaadittavan ohjelmiston)</a:t>
            </a:r>
          </a:p>
          <a:p>
            <a:pPr lvl="1"/>
            <a:r>
              <a:rPr lang="fi-FI" dirty="0" smtClean="0"/>
              <a:t>32 kpl 2334 €, alv 0% (sisältää vaadittavan ohjelmiston)</a:t>
            </a:r>
          </a:p>
          <a:p>
            <a:pPr lvl="1"/>
            <a:r>
              <a:rPr lang="fi-FI" dirty="0" smtClean="0"/>
              <a:t>5 kpl 456 €, alv 0%</a:t>
            </a:r>
          </a:p>
          <a:p>
            <a:pPr lvl="1"/>
            <a:endParaRPr lang="fi-FI" dirty="0"/>
          </a:p>
          <a:p>
            <a:pPr lvl="1"/>
            <a:endParaRPr lang="fi-FI" dirty="0" smtClean="0"/>
          </a:p>
          <a:p>
            <a:pPr lvl="1"/>
            <a:r>
              <a:rPr lang="fi-FI" dirty="0"/>
              <a:t>Esite: </a:t>
            </a:r>
            <a:r>
              <a:rPr lang="fi-FI" dirty="0">
                <a:hlinkClick r:id="rId2"/>
              </a:rPr>
              <a:t>http://www.aronet.fi/crm//</a:t>
            </a:r>
            <a:r>
              <a:rPr lang="fi-FI" dirty="0" smtClean="0">
                <a:hlinkClick r:id="rId2"/>
              </a:rPr>
              <a:t>save/pdfs/link_pdf_20100607110651_FIN_SMART_ResponsePE.pdf</a:t>
            </a:r>
            <a:endParaRPr lang="fi-FI" dirty="0" smtClean="0"/>
          </a:p>
        </p:txBody>
      </p:sp>
      <p:graphicFrame>
        <p:nvGraphicFramePr>
          <p:cNvPr id="4" name="Table 3"/>
          <p:cNvGraphicFramePr>
            <a:graphicFrameLocks noGrp="1"/>
          </p:cNvGraphicFramePr>
          <p:nvPr>
            <p:extLst>
              <p:ext uri="{D42A27DB-BD31-4B8C-83A1-F6EECF244321}">
                <p14:modId xmlns:p14="http://schemas.microsoft.com/office/powerpoint/2010/main" val="2232186162"/>
              </p:ext>
            </p:extLst>
          </p:nvPr>
        </p:nvGraphicFramePr>
        <p:xfrm>
          <a:off x="899592" y="2348880"/>
          <a:ext cx="2664296" cy="731520"/>
        </p:xfrm>
        <a:graphic>
          <a:graphicData uri="http://schemas.openxmlformats.org/drawingml/2006/table">
            <a:tbl>
              <a:tblPr/>
              <a:tblGrid>
                <a:gridCol w="1488738"/>
                <a:gridCol w="1175558"/>
              </a:tblGrid>
              <a:tr h="0">
                <a:tc>
                  <a:txBody>
                    <a:bodyPr/>
                    <a:lstStyle/>
                    <a:p>
                      <a:r>
                        <a:rPr lang="fi-FI" b="1" dirty="0"/>
                        <a:t>Väri:</a:t>
                      </a:r>
                      <a:endParaRPr lang="fi-FI" dirty="0"/>
                    </a:p>
                  </a:txBody>
                  <a:tcPr>
                    <a:lnL>
                      <a:noFill/>
                    </a:lnL>
                    <a:lnR>
                      <a:noFill/>
                    </a:lnR>
                    <a:lnT>
                      <a:noFill/>
                    </a:lnT>
                    <a:lnB>
                      <a:noFill/>
                    </a:lnB>
                  </a:tcPr>
                </a:tc>
                <a:tc>
                  <a:txBody>
                    <a:bodyPr/>
                    <a:lstStyle/>
                    <a:p>
                      <a:r>
                        <a:rPr lang="fi-FI" dirty="0">
                          <a:effectLst/>
                        </a:rPr>
                        <a:t>sininen </a:t>
                      </a:r>
                    </a:p>
                  </a:txBody>
                  <a:tcPr marL="47625">
                    <a:lnL>
                      <a:noFill/>
                    </a:lnL>
                    <a:lnR>
                      <a:noFill/>
                    </a:lnR>
                    <a:lnT>
                      <a:noFill/>
                    </a:lnT>
                    <a:lnB>
                      <a:noFill/>
                    </a:lnB>
                  </a:tcPr>
                </a:tc>
              </a:tr>
              <a:tr h="0">
                <a:tc>
                  <a:txBody>
                    <a:bodyPr/>
                    <a:lstStyle/>
                    <a:p>
                      <a:r>
                        <a:rPr lang="fi-FI" b="1"/>
                        <a:t>Takuu (v):</a:t>
                      </a:r>
                      <a:endParaRPr lang="fi-FI"/>
                    </a:p>
                  </a:txBody>
                  <a:tcPr>
                    <a:lnL>
                      <a:noFill/>
                    </a:lnL>
                    <a:lnR>
                      <a:noFill/>
                    </a:lnR>
                    <a:lnT>
                      <a:noFill/>
                    </a:lnT>
                    <a:lnB>
                      <a:noFill/>
                    </a:lnB>
                  </a:tcPr>
                </a:tc>
                <a:tc>
                  <a:txBody>
                    <a:bodyPr/>
                    <a:lstStyle/>
                    <a:p>
                      <a:r>
                        <a:rPr lang="fi-FI" dirty="0">
                          <a:effectLst/>
                        </a:rPr>
                        <a:t>2 v </a:t>
                      </a:r>
                    </a:p>
                  </a:txBody>
                  <a:tcPr marL="47625">
                    <a:lnL>
                      <a:noFill/>
                    </a:lnL>
                    <a:lnR>
                      <a:noFill/>
                    </a:lnR>
                    <a:lnT>
                      <a:noFill/>
                    </a:lnT>
                    <a:lnB>
                      <a:noFill/>
                    </a:lnB>
                  </a:tcPr>
                </a:tc>
              </a:tr>
            </a:tbl>
          </a:graphicData>
        </a:graphic>
      </p:graphicFrame>
    </p:spTree>
    <p:extLst>
      <p:ext uri="{BB962C8B-B14F-4D97-AF65-F5344CB8AC3E}">
        <p14:creationId xmlns:p14="http://schemas.microsoft.com/office/powerpoint/2010/main" val="32058254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6231" y="5157192"/>
            <a:ext cx="1800225" cy="1647825"/>
          </a:xfrm>
          <a:prstGeom prst="rect">
            <a:avLst/>
          </a:prstGeom>
        </p:spPr>
      </p:pic>
      <p:sp>
        <p:nvSpPr>
          <p:cNvPr id="3" name="Content Placeholder 2"/>
          <p:cNvSpPr>
            <a:spLocks noGrp="1"/>
          </p:cNvSpPr>
          <p:nvPr>
            <p:ph sz="quarter" idx="1"/>
          </p:nvPr>
        </p:nvSpPr>
        <p:spPr>
          <a:xfrm>
            <a:off x="467544" y="404664"/>
            <a:ext cx="7457256" cy="6069288"/>
          </a:xfrm>
        </p:spPr>
        <p:txBody>
          <a:bodyPr>
            <a:normAutofit fontScale="92500" lnSpcReduction="10000"/>
          </a:bodyPr>
          <a:lstStyle/>
          <a:p>
            <a:r>
              <a:rPr lang="fi-FI" dirty="0" smtClean="0"/>
              <a:t>MITÄ JA MIKSI?</a:t>
            </a:r>
          </a:p>
          <a:p>
            <a:pPr lvl="1"/>
            <a:r>
              <a:rPr lang="fi-FI" dirty="0" err="1" smtClean="0"/>
              <a:t>Smart</a:t>
            </a:r>
            <a:r>
              <a:rPr lang="fi-FI" dirty="0" smtClean="0"/>
              <a:t> </a:t>
            </a:r>
            <a:r>
              <a:rPr lang="fi-FI" dirty="0"/>
              <a:t>Board</a:t>
            </a:r>
            <a:r>
              <a:rPr lang="fi-FI" dirty="0" smtClean="0"/>
              <a:t>: </a:t>
            </a:r>
            <a:r>
              <a:rPr lang="fi-FI" dirty="0"/>
              <a:t>interaktiivinen taulu kosketusherkällä pinnalla. Tietokoneen ja dataprojektorin kanssa käytettynä SMART Board muuttaa luokkatilan vuorovaikutteiseksi ja yhteisölliseksi oppimisympäristöksi. Taulun mukana toimitetaan SMART </a:t>
            </a:r>
            <a:r>
              <a:rPr lang="fi-FI" dirty="0" err="1"/>
              <a:t>Notebook-ohjelmisto</a:t>
            </a:r>
            <a:r>
              <a:rPr lang="fi-FI" dirty="0"/>
              <a:t>, joka on asennettavissa kaikkiin koulun koneisiin. </a:t>
            </a:r>
            <a:r>
              <a:rPr lang="fi-FI" dirty="0" err="1"/>
              <a:t>Notebookin</a:t>
            </a:r>
            <a:r>
              <a:rPr lang="fi-FI" dirty="0"/>
              <a:t> mukana tulee yli 7000 opetussisältöä eri oppiaineisiin ja työkalut interaktiivisten oppimateriaalien luontiin</a:t>
            </a:r>
            <a:r>
              <a:rPr lang="fi-FI" dirty="0" smtClean="0"/>
              <a:t>.</a:t>
            </a:r>
          </a:p>
          <a:p>
            <a:pPr lvl="1"/>
            <a:r>
              <a:rPr lang="fi-FI" dirty="0" err="1" smtClean="0"/>
              <a:t>Smart</a:t>
            </a:r>
            <a:r>
              <a:rPr lang="fi-FI" dirty="0" smtClean="0"/>
              <a:t> </a:t>
            </a:r>
            <a:r>
              <a:rPr lang="fi-FI" dirty="0" err="1" smtClean="0"/>
              <a:t>Response</a:t>
            </a:r>
            <a:r>
              <a:rPr lang="fi-FI" dirty="0" smtClean="0"/>
              <a:t> PE: </a:t>
            </a:r>
            <a:r>
              <a:rPr lang="fi-FI" dirty="0"/>
              <a:t>SMART </a:t>
            </a:r>
            <a:r>
              <a:rPr lang="fi-FI" dirty="0" err="1"/>
              <a:t>Response</a:t>
            </a:r>
            <a:r>
              <a:rPr lang="fi-FI" dirty="0"/>
              <a:t> PE on vuorovaikutteinen järjestelmä, jonka avulla saat välitöntä palautetta siitä, ovatko oppilaat ymmärtäneet opetetun asian. Järjestelmä sisältää vastauspäätteen luokkasi jokaiselle oppilaalle, vastaanottimen ja arviointiohjelmiston </a:t>
            </a:r>
            <a:r>
              <a:rPr lang="fi-FI" dirty="0" err="1"/>
              <a:t>kaikkin</a:t>
            </a:r>
            <a:r>
              <a:rPr lang="fi-FI" dirty="0"/>
              <a:t> koneisiin. Kun haluat tietää moniko luokasta on ymmärtänyt, voit välittömästi lisätä tuntiisi pikakyselyn. Ohjelmalla voidaan luoda myös etukäteen kyselyitä, tietokilpailuja, </a:t>
            </a:r>
            <a:r>
              <a:rPr lang="fi-FI" dirty="0" err="1"/>
              <a:t>pistareita</a:t>
            </a:r>
            <a:r>
              <a:rPr lang="fi-FI" dirty="0"/>
              <a:t> ja kokeita sekä myös arvioida tuloksia, antaa palautetta ja seurata </a:t>
            </a:r>
            <a:r>
              <a:rPr lang="fi-FI" dirty="0" err="1"/>
              <a:t>henk.koht</a:t>
            </a:r>
            <a:r>
              <a:rPr lang="fi-FI" dirty="0"/>
              <a:t>. oppimistuloksia. Pakkaus sisältää 24 vastauspäätettä, vastaanottimen sekä </a:t>
            </a:r>
            <a:r>
              <a:rPr lang="fi-FI" dirty="0" err="1"/>
              <a:t>Response-ohjelmiston</a:t>
            </a:r>
            <a:r>
              <a:rPr lang="fi-FI" dirty="0"/>
              <a:t>. </a:t>
            </a:r>
            <a:r>
              <a:rPr lang="fi-FI" dirty="0" err="1"/>
              <a:t>Response</a:t>
            </a:r>
            <a:r>
              <a:rPr lang="fi-FI" dirty="0"/>
              <a:t> PE -mallilla voi vastata myös avoimiin kysymyksiin (kirjoittaa </a:t>
            </a:r>
            <a:r>
              <a:rPr lang="fi-FI" dirty="0" err="1"/>
              <a:t>tekstiä)mm</a:t>
            </a:r>
            <a:r>
              <a:rPr lang="fi-FI" dirty="0"/>
              <a:t>. </a:t>
            </a:r>
            <a:r>
              <a:rPr lang="fi-FI" dirty="0" err="1"/>
              <a:t>monivalinta</a:t>
            </a:r>
            <a:r>
              <a:rPr lang="fi-FI" dirty="0"/>
              <a:t> - ja numeeristen vastausten lisäksi. </a:t>
            </a:r>
            <a:endParaRPr lang="fi-FI" dirty="0" smtClean="0"/>
          </a:p>
          <a:p>
            <a:pPr lvl="1"/>
            <a:r>
              <a:rPr lang="fi-FI" dirty="0"/>
              <a:t>Innovatiivisia ja yllättävän helppokäyttöisiä</a:t>
            </a:r>
          </a:p>
          <a:p>
            <a:pPr lvl="1"/>
            <a:r>
              <a:rPr lang="fi-FI" dirty="0"/>
              <a:t>Yli 20 miljoonan opiskelijan käytössä kautta </a:t>
            </a:r>
            <a:r>
              <a:rPr lang="fi-FI" dirty="0" smtClean="0"/>
              <a:t>maailman</a:t>
            </a:r>
          </a:p>
          <a:p>
            <a:pPr lvl="1"/>
            <a:r>
              <a:rPr lang="fi-FI" dirty="0" smtClean="0"/>
              <a:t>Koulutuksia tuotteiden käyttöön</a:t>
            </a:r>
            <a:endParaRPr lang="fi-FI" dirty="0"/>
          </a:p>
          <a:p>
            <a:pPr lvl="1"/>
            <a:endParaRPr lang="fi-FI" dirty="0" smtClean="0"/>
          </a:p>
        </p:txBody>
      </p:sp>
    </p:spTree>
    <p:extLst>
      <p:ext uri="{BB962C8B-B14F-4D97-AF65-F5344CB8AC3E}">
        <p14:creationId xmlns:p14="http://schemas.microsoft.com/office/powerpoint/2010/main" val="1126003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476672"/>
            <a:ext cx="7457256" cy="5997280"/>
          </a:xfrm>
        </p:spPr>
        <p:txBody>
          <a:bodyPr/>
          <a:lstStyle/>
          <a:p>
            <a:r>
              <a:rPr lang="fi-FI" dirty="0" smtClean="0"/>
              <a:t>SMARTBOARDIT  KONTEISSA</a:t>
            </a:r>
          </a:p>
          <a:p>
            <a:pPr marL="365760" lvl="1" indent="0">
              <a:buNone/>
            </a:pPr>
            <a:r>
              <a:rPr lang="fi-FI" sz="2000" dirty="0" smtClean="0"/>
              <a:t>Kosketustaulut toimivat innovatiivisina oppimisvälineinä ja kontin kaltaisessa uudessa ja mielenkiintoisessa ympäristössä ne toimisivat entistä motivoivampina. Tauluja voitaisiin hyödyntää oppitunneilla ja </a:t>
            </a:r>
            <a:r>
              <a:rPr lang="fi-FI" sz="2000" dirty="0" err="1" smtClean="0"/>
              <a:t>Smart</a:t>
            </a:r>
            <a:r>
              <a:rPr lang="fi-FI" sz="2000" dirty="0" smtClean="0"/>
              <a:t> </a:t>
            </a:r>
            <a:r>
              <a:rPr lang="fi-FI" sz="2000" dirty="0" err="1" smtClean="0"/>
              <a:t>Response</a:t>
            </a:r>
            <a:r>
              <a:rPr lang="fi-FI" sz="2000" dirty="0" smtClean="0"/>
              <a:t> -ohjaimien avulla koko luokka pystyisi osallistumaan tunnin ”kulkuun”.</a:t>
            </a:r>
          </a:p>
          <a:p>
            <a:pPr marL="365760" lvl="1" indent="0">
              <a:buNone/>
            </a:pPr>
            <a:r>
              <a:rPr lang="fi-FI" sz="2000" dirty="0" smtClean="0"/>
              <a:t>Taulujen ei tarvitse olla vain opetuskäytössä, sillä niitä voi käyttää esimerkiksi elokuvien ja videoiden katseluun, pelaamiseen (yhdistettynä tietokoneeseen, esim. pasianssi) jne.</a:t>
            </a:r>
          </a:p>
          <a:p>
            <a:pPr marL="365760" lvl="1" indent="0">
              <a:buNone/>
            </a:pPr>
            <a:r>
              <a:rPr lang="fi-FI" sz="2000" dirty="0" smtClean="0"/>
              <a:t>Pimeänä tauluja voi käyttää valkokankaiden korvikkeena, niihin voi heijastaa esimerkiksi oppilastöitä tai muita inspiroivia kuvia.</a:t>
            </a:r>
          </a:p>
          <a:p>
            <a:pPr marL="365760" lvl="1" indent="0">
              <a:buNone/>
            </a:pPr>
            <a:r>
              <a:rPr lang="fi-FI" sz="2000" dirty="0" smtClean="0"/>
              <a:t>Kun kontti ei ole opetuskäytössä, taululle voi heijastaa rauhoittavan luontomaiseman (esim. metsä, meri) oleskelun tai yksilötyön taustalle.</a:t>
            </a:r>
            <a:endParaRPr lang="fi-FI" sz="2000" dirty="0"/>
          </a:p>
          <a:p>
            <a:r>
              <a:rPr lang="fi-FI" dirty="0" smtClean="0"/>
              <a:t>IDEAN MONISTETTAVUUS</a:t>
            </a:r>
          </a:p>
          <a:p>
            <a:pPr marL="365760" lvl="1" indent="0">
              <a:buNone/>
            </a:pPr>
            <a:r>
              <a:rPr lang="fi-FI" sz="2000" dirty="0" smtClean="0"/>
              <a:t>Konttien lisäksi tauluja voi käyttää samaan tarkoitukseen muissa luokka- tai oleskelutiloissa.</a:t>
            </a:r>
          </a:p>
        </p:txBody>
      </p:sp>
    </p:spTree>
    <p:extLst>
      <p:ext uri="{BB962C8B-B14F-4D97-AF65-F5344CB8AC3E}">
        <p14:creationId xmlns:p14="http://schemas.microsoft.com/office/powerpoint/2010/main" val="21350968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GRAFFITISEINÄ - </a:t>
            </a:r>
            <a:r>
              <a:rPr lang="fi-FI" dirty="0" err="1" smtClean="0"/>
              <a:t>YrWall</a:t>
            </a:r>
            <a:endParaRPr lang="fi-FI" dirty="0"/>
          </a:p>
        </p:txBody>
      </p:sp>
      <p:sp>
        <p:nvSpPr>
          <p:cNvPr id="4" name="Content Placeholder 3"/>
          <p:cNvSpPr>
            <a:spLocks noGrp="1"/>
          </p:cNvSpPr>
          <p:nvPr>
            <p:ph sz="quarter" idx="2"/>
          </p:nvPr>
        </p:nvSpPr>
        <p:spPr/>
        <p:txBody>
          <a:bodyPr>
            <a:normAutofit fontScale="70000" lnSpcReduction="20000"/>
          </a:bodyPr>
          <a:lstStyle/>
          <a:p>
            <a:r>
              <a:rPr lang="fi-FI" sz="2600" dirty="0"/>
              <a:t>”</a:t>
            </a:r>
            <a:r>
              <a:rPr lang="en-US" sz="2600" dirty="0"/>
              <a:t> </a:t>
            </a:r>
            <a:r>
              <a:rPr lang="en-US" sz="2600" dirty="0" err="1"/>
              <a:t>YrWall</a:t>
            </a:r>
            <a:r>
              <a:rPr lang="en-US" sz="2600" dirty="0"/>
              <a:t> is a fantastic interactive tool for creating digital, virtual graffiti on a large screen using a modified spray paint can. Instead of paint, when the cap is pressed the can ‘sprays’ infra red light, which is tracked by a computer as it moves across the screen. The digital paint appears wherever the can is sprayed, just like spraying paint on a real wall</a:t>
            </a:r>
            <a:r>
              <a:rPr lang="en-US" sz="2600" dirty="0" smtClean="0"/>
              <a:t>.”</a:t>
            </a:r>
          </a:p>
          <a:p>
            <a:r>
              <a:rPr lang="en-US" sz="2600" dirty="0" err="1" smtClean="0"/>
              <a:t>Teokset</a:t>
            </a:r>
            <a:r>
              <a:rPr lang="en-US" sz="2600" dirty="0" smtClean="0"/>
              <a:t> </a:t>
            </a:r>
            <a:r>
              <a:rPr lang="en-US" sz="2600" dirty="0" err="1" smtClean="0"/>
              <a:t>helppo</a:t>
            </a:r>
            <a:r>
              <a:rPr lang="en-US" sz="2600" dirty="0" smtClean="0"/>
              <a:t> </a:t>
            </a:r>
            <a:r>
              <a:rPr lang="en-US" sz="2600" dirty="0" err="1" smtClean="0"/>
              <a:t>jakaa</a:t>
            </a:r>
            <a:r>
              <a:rPr lang="en-US" sz="2600" dirty="0" smtClean="0"/>
              <a:t> </a:t>
            </a:r>
            <a:r>
              <a:rPr lang="en-US" sz="2600" dirty="0" err="1" smtClean="0"/>
              <a:t>Facebookkiin</a:t>
            </a:r>
            <a:r>
              <a:rPr lang="en-US" sz="2600" dirty="0" smtClean="0"/>
              <a:t> tai </a:t>
            </a:r>
            <a:r>
              <a:rPr lang="en-US" sz="2600" dirty="0" err="1" smtClean="0"/>
              <a:t>Twitteriin</a:t>
            </a:r>
            <a:endParaRPr lang="en-US" sz="2600" dirty="0" smtClean="0"/>
          </a:p>
          <a:p>
            <a:r>
              <a:rPr lang="en-US" sz="2600" dirty="0" err="1" smtClean="0"/>
              <a:t>Kuvat</a:t>
            </a:r>
            <a:r>
              <a:rPr lang="en-US" sz="2600" dirty="0" smtClean="0"/>
              <a:t> </a:t>
            </a:r>
            <a:r>
              <a:rPr lang="en-US" sz="2600" dirty="0" err="1" smtClean="0"/>
              <a:t>tallentuvat</a:t>
            </a:r>
            <a:r>
              <a:rPr lang="en-US" sz="2600" dirty="0" smtClean="0"/>
              <a:t> .jpeg-</a:t>
            </a:r>
            <a:r>
              <a:rPr lang="en-US" sz="2600" dirty="0" err="1" smtClean="0"/>
              <a:t>muotoon</a:t>
            </a:r>
            <a:r>
              <a:rPr lang="en-US" sz="2600" dirty="0" smtClean="0"/>
              <a:t> </a:t>
            </a:r>
            <a:r>
              <a:rPr lang="en-US" sz="2600" dirty="0" err="1" smtClean="0"/>
              <a:t>ja</a:t>
            </a:r>
            <a:r>
              <a:rPr lang="en-US" sz="2600" dirty="0" smtClean="0"/>
              <a:t> </a:t>
            </a:r>
            <a:r>
              <a:rPr lang="en-US" sz="2600" dirty="0" err="1" smtClean="0"/>
              <a:t>tietokoneen</a:t>
            </a:r>
            <a:r>
              <a:rPr lang="en-US" sz="2600" dirty="0" smtClean="0"/>
              <a:t> </a:t>
            </a:r>
            <a:r>
              <a:rPr lang="en-US" sz="2600" dirty="0" err="1" smtClean="0"/>
              <a:t>avulla</a:t>
            </a:r>
            <a:r>
              <a:rPr lang="en-US" sz="2600" dirty="0" smtClean="0"/>
              <a:t> ne </a:t>
            </a:r>
            <a:r>
              <a:rPr lang="en-US" sz="2600" dirty="0" err="1" smtClean="0"/>
              <a:t>ovat</a:t>
            </a:r>
            <a:r>
              <a:rPr lang="en-US" sz="2600" dirty="0" smtClean="0"/>
              <a:t> </a:t>
            </a:r>
            <a:r>
              <a:rPr lang="en-US" sz="2600" dirty="0" err="1" smtClean="0"/>
              <a:t>helposti</a:t>
            </a:r>
            <a:r>
              <a:rPr lang="en-US" sz="2600" dirty="0" smtClean="0"/>
              <a:t> </a:t>
            </a:r>
            <a:r>
              <a:rPr lang="en-US" sz="2600" dirty="0" err="1" smtClean="0"/>
              <a:t>tulostettavissa</a:t>
            </a:r>
            <a:r>
              <a:rPr lang="en-US" sz="2600" dirty="0" smtClean="0"/>
              <a:t> tai </a:t>
            </a:r>
            <a:r>
              <a:rPr lang="en-US" sz="2600" dirty="0" err="1" smtClean="0"/>
              <a:t>muuten</a:t>
            </a:r>
            <a:r>
              <a:rPr lang="en-US" sz="2600" dirty="0" smtClean="0"/>
              <a:t> </a:t>
            </a:r>
            <a:r>
              <a:rPr lang="en-US" sz="2600" dirty="0" err="1" smtClean="0"/>
              <a:t>käytettävissä</a:t>
            </a:r>
            <a:endParaRPr lang="en-US" sz="2600" dirty="0" smtClean="0"/>
          </a:p>
          <a:p>
            <a:r>
              <a:rPr lang="en-US" sz="2600" dirty="0" err="1" smtClean="0"/>
              <a:t>Tilattavissa</a:t>
            </a:r>
            <a:r>
              <a:rPr lang="en-US" sz="2600" dirty="0" smtClean="0"/>
              <a:t> </a:t>
            </a:r>
            <a:r>
              <a:rPr lang="en-US" sz="2600" dirty="0" err="1" smtClean="0"/>
              <a:t>Englannista</a:t>
            </a:r>
            <a:r>
              <a:rPr lang="en-US" sz="2600" dirty="0" smtClean="0"/>
              <a:t>, </a:t>
            </a:r>
            <a:r>
              <a:rPr lang="en-US" sz="2600" dirty="0" err="1" smtClean="0"/>
              <a:t>hinnasta</a:t>
            </a:r>
            <a:r>
              <a:rPr lang="en-US" sz="2600" dirty="0" smtClean="0"/>
              <a:t> </a:t>
            </a:r>
            <a:r>
              <a:rPr lang="en-US" sz="2600" dirty="0" err="1" smtClean="0"/>
              <a:t>ei</a:t>
            </a:r>
            <a:r>
              <a:rPr lang="en-US" sz="2600" dirty="0" smtClean="0"/>
              <a:t> </a:t>
            </a:r>
            <a:r>
              <a:rPr lang="en-US" sz="2600" dirty="0" err="1" smtClean="0"/>
              <a:t>tietoa</a:t>
            </a:r>
            <a:endParaRPr lang="en-US" sz="2600" dirty="0" smtClean="0"/>
          </a:p>
        </p:txBody>
      </p:sp>
      <p:pic>
        <p:nvPicPr>
          <p:cNvPr id="5" name="Content Placeholder 4" descr="graffiti1.png"/>
          <p:cNvPicPr>
            <a:picLocks noGrp="1" noChangeAspect="1"/>
          </p:cNvPicPr>
          <p:nvPr>
            <p:ph sz="quarter" idx="1"/>
          </p:nvPr>
        </p:nvPicPr>
        <p:blipFill>
          <a:blip r:embed="rId2" cstate="print"/>
          <a:stretch>
            <a:fillRect/>
          </a:stretch>
        </p:blipFill>
        <p:spPr>
          <a:xfrm>
            <a:off x="467544" y="1628800"/>
            <a:ext cx="3657600" cy="2041289"/>
          </a:xfrm>
        </p:spPr>
      </p:pic>
      <p:pic>
        <p:nvPicPr>
          <p:cNvPr id="6" name="Picture 5" descr="graffiti2.jpg"/>
          <p:cNvPicPr>
            <a:picLocks noChangeAspect="1"/>
          </p:cNvPicPr>
          <p:nvPr/>
        </p:nvPicPr>
        <p:blipFill>
          <a:blip r:embed="rId3" cstate="print"/>
          <a:stretch>
            <a:fillRect/>
          </a:stretch>
        </p:blipFill>
        <p:spPr>
          <a:xfrm>
            <a:off x="467544" y="3861049"/>
            <a:ext cx="3672408" cy="2057934"/>
          </a:xfrm>
          <a:prstGeom prst="rect">
            <a:avLst/>
          </a:prstGeom>
        </p:spPr>
      </p:pic>
    </p:spTree>
    <p:extLst>
      <p:ext uri="{BB962C8B-B14F-4D97-AF65-F5344CB8AC3E}">
        <p14:creationId xmlns:p14="http://schemas.microsoft.com/office/powerpoint/2010/main" val="8764997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GRAFFITISEINÄ - </a:t>
            </a:r>
            <a:r>
              <a:rPr lang="fi-FI" dirty="0" err="1"/>
              <a:t>YrWall</a:t>
            </a:r>
            <a:endParaRPr lang="fi-FI"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403648" y="1556792"/>
            <a:ext cx="5472608" cy="4609152"/>
          </a:xfrm>
        </p:spPr>
      </p:pic>
    </p:spTree>
    <p:extLst>
      <p:ext uri="{BB962C8B-B14F-4D97-AF65-F5344CB8AC3E}">
        <p14:creationId xmlns:p14="http://schemas.microsoft.com/office/powerpoint/2010/main" val="24119449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76672"/>
            <a:ext cx="7467600" cy="5997280"/>
          </a:xfrm>
        </p:spPr>
        <p:txBody>
          <a:bodyPr>
            <a:normAutofit/>
          </a:bodyPr>
          <a:lstStyle/>
          <a:p>
            <a:r>
              <a:rPr lang="en-US" dirty="0"/>
              <a:t>MIKSI?</a:t>
            </a:r>
          </a:p>
          <a:p>
            <a:pPr lvl="1"/>
            <a:r>
              <a:rPr lang="en-US" sz="1800" dirty="0" err="1"/>
              <a:t>Oppilailla</a:t>
            </a:r>
            <a:r>
              <a:rPr lang="en-US" sz="1800" dirty="0"/>
              <a:t> </a:t>
            </a:r>
            <a:r>
              <a:rPr lang="en-US" sz="1800" dirty="0" err="1"/>
              <a:t>lupa</a:t>
            </a:r>
            <a:r>
              <a:rPr lang="en-US" sz="1800" dirty="0"/>
              <a:t> “</a:t>
            </a:r>
            <a:r>
              <a:rPr lang="en-US" sz="1800" dirty="0" err="1"/>
              <a:t>sotkea</a:t>
            </a:r>
            <a:r>
              <a:rPr lang="en-US" sz="1800" dirty="0"/>
              <a:t>” – </a:t>
            </a:r>
            <a:r>
              <a:rPr lang="en-US" sz="1800" dirty="0" err="1"/>
              <a:t>oikeat</a:t>
            </a:r>
            <a:r>
              <a:rPr lang="en-US" sz="1800" dirty="0"/>
              <a:t> </a:t>
            </a:r>
            <a:r>
              <a:rPr lang="en-US" sz="1800" dirty="0" err="1"/>
              <a:t>seinät</a:t>
            </a:r>
            <a:r>
              <a:rPr lang="en-US" sz="1800" dirty="0"/>
              <a:t> </a:t>
            </a:r>
            <a:r>
              <a:rPr lang="en-US" sz="1800" dirty="0" err="1"/>
              <a:t>säästyvät</a:t>
            </a:r>
            <a:r>
              <a:rPr lang="en-US" sz="1800" dirty="0"/>
              <a:t> </a:t>
            </a:r>
            <a:r>
              <a:rPr lang="en-US" sz="1800" dirty="0" err="1"/>
              <a:t>ilkivallalta</a:t>
            </a:r>
            <a:endParaRPr lang="en-US" sz="1800" dirty="0"/>
          </a:p>
          <a:p>
            <a:pPr lvl="1"/>
            <a:r>
              <a:rPr lang="en-US" sz="1800" dirty="0" err="1"/>
              <a:t>Monia</a:t>
            </a:r>
            <a:r>
              <a:rPr lang="en-US" sz="1800" dirty="0"/>
              <a:t> </a:t>
            </a:r>
            <a:r>
              <a:rPr lang="en-US" sz="1800" dirty="0" err="1"/>
              <a:t>eri</a:t>
            </a:r>
            <a:r>
              <a:rPr lang="en-US" sz="1800" dirty="0"/>
              <a:t> </a:t>
            </a:r>
            <a:r>
              <a:rPr lang="en-US" sz="1800" dirty="0" err="1"/>
              <a:t>hyödyntämismahdollisuuksia</a:t>
            </a:r>
            <a:r>
              <a:rPr lang="en-US" sz="1800" dirty="0"/>
              <a:t>, </a:t>
            </a:r>
            <a:r>
              <a:rPr lang="en-US" sz="1800" dirty="0" err="1"/>
              <a:t>esim</a:t>
            </a:r>
            <a:r>
              <a:rPr lang="en-US" sz="1800" dirty="0"/>
              <a:t>. </a:t>
            </a:r>
            <a:r>
              <a:rPr lang="en-US" sz="1800" dirty="0" err="1"/>
              <a:t>kuviksentunnit</a:t>
            </a:r>
            <a:r>
              <a:rPr lang="en-US" sz="1800" dirty="0"/>
              <a:t>, </a:t>
            </a:r>
            <a:r>
              <a:rPr lang="en-US" sz="1800" dirty="0" err="1"/>
              <a:t>välitunnit</a:t>
            </a:r>
            <a:r>
              <a:rPr lang="en-US" sz="1800" dirty="0"/>
              <a:t>, </a:t>
            </a:r>
            <a:r>
              <a:rPr lang="en-US" sz="1800" dirty="0" err="1"/>
              <a:t>leikkimieliset</a:t>
            </a:r>
            <a:r>
              <a:rPr lang="en-US" sz="1800" dirty="0"/>
              <a:t> </a:t>
            </a:r>
            <a:r>
              <a:rPr lang="en-US" sz="1800" dirty="0" err="1"/>
              <a:t>skabat</a:t>
            </a:r>
            <a:r>
              <a:rPr lang="en-US" sz="1800" dirty="0"/>
              <a:t>, “</a:t>
            </a:r>
            <a:r>
              <a:rPr lang="en-US" sz="1800" dirty="0" err="1"/>
              <a:t>taidenäyttelyt</a:t>
            </a:r>
            <a:r>
              <a:rPr lang="en-US" sz="1800" dirty="0"/>
              <a:t>”</a:t>
            </a:r>
          </a:p>
          <a:p>
            <a:pPr lvl="1"/>
            <a:r>
              <a:rPr lang="en-US" sz="1800" dirty="0" err="1"/>
              <a:t>Hauskuus</a:t>
            </a:r>
            <a:r>
              <a:rPr lang="en-US" sz="1800" dirty="0"/>
              <a:t>, “</a:t>
            </a:r>
            <a:r>
              <a:rPr lang="en-US" sz="1800" dirty="0" err="1"/>
              <a:t>irroittautuminen</a:t>
            </a:r>
            <a:r>
              <a:rPr lang="en-US" sz="1800" dirty="0"/>
              <a:t>” </a:t>
            </a:r>
            <a:r>
              <a:rPr lang="en-US" sz="1800" dirty="0" err="1" smtClean="0"/>
              <a:t>koulusta</a:t>
            </a:r>
            <a:endParaRPr lang="en-US" sz="1800" dirty="0" smtClean="0"/>
          </a:p>
          <a:p>
            <a:pPr lvl="1"/>
            <a:r>
              <a:rPr lang="en-US" sz="1800" dirty="0" err="1" smtClean="0"/>
              <a:t>Vuosaaren</a:t>
            </a:r>
            <a:r>
              <a:rPr lang="en-US" sz="1800" dirty="0" smtClean="0"/>
              <a:t> </a:t>
            </a:r>
            <a:r>
              <a:rPr lang="en-US" sz="1800" dirty="0" err="1" smtClean="0"/>
              <a:t>koulussa</a:t>
            </a:r>
            <a:r>
              <a:rPr lang="en-US" sz="1800" dirty="0" smtClean="0"/>
              <a:t> </a:t>
            </a:r>
            <a:r>
              <a:rPr lang="en-US" sz="1800" dirty="0" err="1" smtClean="0"/>
              <a:t>oli</a:t>
            </a:r>
            <a:r>
              <a:rPr lang="en-US" sz="1800" dirty="0" smtClean="0"/>
              <a:t> </a:t>
            </a:r>
            <a:r>
              <a:rPr lang="en-US" sz="1800" dirty="0" err="1" smtClean="0"/>
              <a:t>muutama</a:t>
            </a:r>
            <a:r>
              <a:rPr lang="en-US" sz="1800" dirty="0" smtClean="0"/>
              <a:t> graffiti-</a:t>
            </a:r>
            <a:r>
              <a:rPr lang="en-US" sz="1800" dirty="0" err="1" smtClean="0"/>
              <a:t>seinä</a:t>
            </a:r>
            <a:r>
              <a:rPr lang="en-US" sz="1800" dirty="0" smtClean="0"/>
              <a:t>/</a:t>
            </a:r>
            <a:r>
              <a:rPr lang="en-US" sz="1800" dirty="0" err="1" smtClean="0"/>
              <a:t>taulu</a:t>
            </a:r>
            <a:r>
              <a:rPr lang="en-US" sz="1800" dirty="0" smtClean="0"/>
              <a:t>, </a:t>
            </a:r>
            <a:r>
              <a:rPr lang="en-US" sz="1800" dirty="0" err="1" smtClean="0"/>
              <a:t>joten</a:t>
            </a:r>
            <a:r>
              <a:rPr lang="en-US" sz="1800" dirty="0" smtClean="0"/>
              <a:t> </a:t>
            </a:r>
            <a:r>
              <a:rPr lang="en-US" sz="1800" dirty="0" err="1" smtClean="0"/>
              <a:t>oppilailla</a:t>
            </a:r>
            <a:r>
              <a:rPr lang="en-US" sz="1800" dirty="0" smtClean="0"/>
              <a:t> on </a:t>
            </a:r>
            <a:r>
              <a:rPr lang="en-US" sz="1800" dirty="0" err="1" smtClean="0"/>
              <a:t>selvästi</a:t>
            </a:r>
            <a:r>
              <a:rPr lang="en-US" sz="1800" dirty="0" smtClean="0"/>
              <a:t> </a:t>
            </a:r>
            <a:r>
              <a:rPr lang="en-US" sz="1800" dirty="0" err="1" smtClean="0"/>
              <a:t>mielenkiintoa</a:t>
            </a:r>
            <a:r>
              <a:rPr lang="en-US" sz="1800" dirty="0" smtClean="0"/>
              <a:t> </a:t>
            </a:r>
            <a:r>
              <a:rPr lang="en-US" sz="1800" dirty="0" err="1" smtClean="0"/>
              <a:t>kyseistä</a:t>
            </a:r>
            <a:r>
              <a:rPr lang="en-US" sz="1800" dirty="0" smtClean="0"/>
              <a:t> </a:t>
            </a:r>
            <a:r>
              <a:rPr lang="en-US" sz="1800" dirty="0" err="1" smtClean="0"/>
              <a:t>taiteenmuotoa</a:t>
            </a:r>
            <a:r>
              <a:rPr lang="en-US" sz="1800" dirty="0" smtClean="0"/>
              <a:t> </a:t>
            </a:r>
            <a:r>
              <a:rPr lang="en-US" sz="1800" dirty="0" err="1" smtClean="0"/>
              <a:t>kohtaan</a:t>
            </a:r>
            <a:endParaRPr lang="en-US" sz="1800" dirty="0" smtClean="0"/>
          </a:p>
          <a:p>
            <a:pPr lvl="1"/>
            <a:endParaRPr lang="en-US" sz="1800" dirty="0"/>
          </a:p>
          <a:p>
            <a:r>
              <a:rPr lang="en-US" dirty="0" err="1" smtClean="0"/>
              <a:t>YrWall</a:t>
            </a:r>
            <a:r>
              <a:rPr lang="en-US" dirty="0" smtClean="0"/>
              <a:t> KONTEISSA</a:t>
            </a:r>
            <a:endParaRPr lang="en-US" dirty="0"/>
          </a:p>
          <a:p>
            <a:pPr marL="365760" lvl="1" indent="0">
              <a:buNone/>
            </a:pPr>
            <a:r>
              <a:rPr lang="en-US" dirty="0" err="1" smtClean="0"/>
              <a:t>Kontti</a:t>
            </a:r>
            <a:r>
              <a:rPr lang="en-US" dirty="0" smtClean="0"/>
              <a:t> on </a:t>
            </a:r>
            <a:r>
              <a:rPr lang="en-US" dirty="0" err="1" smtClean="0"/>
              <a:t>oppilaiden</a:t>
            </a:r>
            <a:r>
              <a:rPr lang="en-US" dirty="0" smtClean="0"/>
              <a:t> “oma paikka”, </a:t>
            </a:r>
            <a:r>
              <a:rPr lang="en-US" dirty="0" err="1" smtClean="0"/>
              <a:t>joten</a:t>
            </a:r>
            <a:r>
              <a:rPr lang="en-US" dirty="0" smtClean="0"/>
              <a:t> </a:t>
            </a:r>
            <a:r>
              <a:rPr lang="en-US" dirty="0" err="1" smtClean="0"/>
              <a:t>jo</a:t>
            </a:r>
            <a:r>
              <a:rPr lang="en-US" dirty="0" smtClean="0"/>
              <a:t> </a:t>
            </a:r>
            <a:r>
              <a:rPr lang="en-US" dirty="0" err="1" smtClean="0"/>
              <a:t>kontin</a:t>
            </a:r>
            <a:r>
              <a:rPr lang="en-US" dirty="0" smtClean="0"/>
              <a:t> </a:t>
            </a:r>
            <a:r>
              <a:rPr lang="en-US" dirty="0" err="1" smtClean="0"/>
              <a:t>koulusta</a:t>
            </a:r>
            <a:r>
              <a:rPr lang="en-US" dirty="0" smtClean="0"/>
              <a:t> </a:t>
            </a:r>
            <a:r>
              <a:rPr lang="en-US" dirty="0" err="1" smtClean="0"/>
              <a:t>irroittava</a:t>
            </a:r>
            <a:r>
              <a:rPr lang="en-US" dirty="0" smtClean="0"/>
              <a:t> idea on </a:t>
            </a:r>
            <a:r>
              <a:rPr lang="en-US" dirty="0" err="1" smtClean="0"/>
              <a:t>oiva</a:t>
            </a:r>
            <a:r>
              <a:rPr lang="en-US" dirty="0" smtClean="0"/>
              <a:t> </a:t>
            </a:r>
            <a:r>
              <a:rPr lang="en-US" dirty="0" err="1" smtClean="0"/>
              <a:t>ympäristö</a:t>
            </a:r>
            <a:r>
              <a:rPr lang="en-US" dirty="0" smtClean="0"/>
              <a:t>  </a:t>
            </a:r>
            <a:r>
              <a:rPr lang="en-US" dirty="0" err="1" smtClean="0"/>
              <a:t>kyseiselle</a:t>
            </a:r>
            <a:r>
              <a:rPr lang="en-US" dirty="0" smtClean="0"/>
              <a:t> </a:t>
            </a:r>
            <a:r>
              <a:rPr lang="en-US" dirty="0" err="1" smtClean="0"/>
              <a:t>seinälle</a:t>
            </a:r>
            <a:r>
              <a:rPr lang="en-US" dirty="0" smtClean="0"/>
              <a:t>. </a:t>
            </a:r>
            <a:r>
              <a:rPr lang="en-US" dirty="0" err="1" smtClean="0"/>
              <a:t>Seinällä</a:t>
            </a:r>
            <a:r>
              <a:rPr lang="en-US" dirty="0" smtClean="0"/>
              <a:t> </a:t>
            </a:r>
            <a:r>
              <a:rPr lang="en-US" dirty="0" err="1" smtClean="0"/>
              <a:t>voitaisiin</a:t>
            </a:r>
            <a:r>
              <a:rPr lang="en-US" dirty="0" smtClean="0"/>
              <a:t> </a:t>
            </a:r>
            <a:r>
              <a:rPr lang="en-US" dirty="0" err="1" smtClean="0"/>
              <a:t>järjestää</a:t>
            </a:r>
            <a:r>
              <a:rPr lang="en-US" dirty="0" smtClean="0"/>
              <a:t> </a:t>
            </a:r>
            <a:r>
              <a:rPr lang="en-US" dirty="0" err="1" smtClean="0"/>
              <a:t>piirustuskisoja</a:t>
            </a:r>
            <a:r>
              <a:rPr lang="en-US" dirty="0" smtClean="0"/>
              <a:t> tai </a:t>
            </a:r>
            <a:r>
              <a:rPr lang="en-US" dirty="0" err="1" smtClean="0"/>
              <a:t>taidenäyttelyitä</a:t>
            </a:r>
            <a:r>
              <a:rPr lang="en-US" dirty="0" smtClean="0"/>
              <a:t>, </a:t>
            </a:r>
            <a:r>
              <a:rPr lang="en-US" dirty="0" err="1" smtClean="0"/>
              <a:t>esimerkiksi</a:t>
            </a:r>
            <a:r>
              <a:rPr lang="en-US" dirty="0" smtClean="0"/>
              <a:t> </a:t>
            </a:r>
            <a:r>
              <a:rPr lang="en-US" dirty="0" err="1" smtClean="0"/>
              <a:t>luokittain</a:t>
            </a:r>
            <a:r>
              <a:rPr lang="en-US" dirty="0" smtClean="0"/>
              <a:t>.</a:t>
            </a:r>
            <a:endParaRPr lang="en-US" dirty="0"/>
          </a:p>
          <a:p>
            <a:pPr marL="365760" lvl="1" indent="0">
              <a:buNone/>
            </a:pPr>
            <a:endParaRPr lang="en-US" dirty="0" smtClean="0"/>
          </a:p>
          <a:p>
            <a:r>
              <a:rPr lang="en-US" dirty="0" smtClean="0"/>
              <a:t>IDEAN MONISTETTAVUUS</a:t>
            </a:r>
          </a:p>
          <a:p>
            <a:pPr marL="365760" lvl="1" indent="0">
              <a:buNone/>
            </a:pPr>
            <a:r>
              <a:rPr lang="en-US" dirty="0" err="1" smtClean="0"/>
              <a:t>Sijoitettavissa</a:t>
            </a:r>
            <a:r>
              <a:rPr lang="en-US" dirty="0" smtClean="0"/>
              <a:t> </a:t>
            </a:r>
            <a:r>
              <a:rPr lang="en-US" dirty="0" err="1" smtClean="0"/>
              <a:t>esimerkiksi</a:t>
            </a:r>
            <a:r>
              <a:rPr lang="en-US" dirty="0" smtClean="0"/>
              <a:t> </a:t>
            </a:r>
            <a:r>
              <a:rPr lang="en-US" dirty="0" err="1" smtClean="0"/>
              <a:t>kuviksenluokkaan</a:t>
            </a:r>
            <a:r>
              <a:rPr lang="en-US" dirty="0" smtClean="0"/>
              <a:t>, </a:t>
            </a:r>
            <a:r>
              <a:rPr lang="en-US" dirty="0" err="1" smtClean="0"/>
              <a:t>aulaan</a:t>
            </a:r>
            <a:r>
              <a:rPr lang="en-US" dirty="0" smtClean="0"/>
              <a:t>, </a:t>
            </a:r>
            <a:r>
              <a:rPr lang="en-US" dirty="0" err="1" smtClean="0"/>
              <a:t>kirjastoon</a:t>
            </a:r>
            <a:r>
              <a:rPr lang="en-US" dirty="0"/>
              <a:t> </a:t>
            </a:r>
            <a:r>
              <a:rPr lang="en-US" dirty="0" err="1" smtClean="0"/>
              <a:t>jne</a:t>
            </a:r>
            <a:r>
              <a:rPr lang="en-US" dirty="0" smtClean="0"/>
              <a:t>.</a:t>
            </a:r>
          </a:p>
        </p:txBody>
      </p:sp>
    </p:spTree>
    <p:extLst>
      <p:ext uri="{BB962C8B-B14F-4D97-AF65-F5344CB8AC3E}">
        <p14:creationId xmlns:p14="http://schemas.microsoft.com/office/powerpoint/2010/main" val="9582530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LÄHTEET</a:t>
            </a:r>
            <a:endParaRPr lang="fi-FI" dirty="0"/>
          </a:p>
        </p:txBody>
      </p:sp>
      <p:sp>
        <p:nvSpPr>
          <p:cNvPr id="3" name="Content Placeholder 2"/>
          <p:cNvSpPr>
            <a:spLocks noGrp="1"/>
          </p:cNvSpPr>
          <p:nvPr>
            <p:ph sz="quarter" idx="1"/>
          </p:nvPr>
        </p:nvSpPr>
        <p:spPr/>
        <p:txBody>
          <a:bodyPr>
            <a:normAutofit/>
          </a:bodyPr>
          <a:lstStyle/>
          <a:p>
            <a:r>
              <a:rPr lang="fi-FI" sz="2000" dirty="0"/>
              <a:t>http://www.eurosolar.fi/aurinkopaneelit</a:t>
            </a:r>
            <a:r>
              <a:rPr lang="fi-FI" sz="2000" dirty="0" smtClean="0"/>
              <a:t>/</a:t>
            </a:r>
          </a:p>
          <a:p>
            <a:r>
              <a:rPr lang="fi-FI" sz="2000" dirty="0"/>
              <a:t>http://www.genergia.fi/aurinkopaneeli</a:t>
            </a:r>
            <a:r>
              <a:rPr lang="fi-FI" sz="2000" dirty="0" smtClean="0"/>
              <a:t>/</a:t>
            </a:r>
          </a:p>
          <a:p>
            <a:r>
              <a:rPr lang="fi-FI" sz="2000" dirty="0"/>
              <a:t>http://www.aurinkoenergiaopas.fi</a:t>
            </a:r>
            <a:r>
              <a:rPr lang="fi-FI" sz="2000" dirty="0" smtClean="0"/>
              <a:t>/</a:t>
            </a:r>
            <a:endParaRPr lang="fi-FI" sz="2000" dirty="0"/>
          </a:p>
          <a:p>
            <a:r>
              <a:rPr lang="fi-FI" sz="2000" dirty="0" smtClean="0"/>
              <a:t>http</a:t>
            </a:r>
            <a:r>
              <a:rPr lang="fi-FI" sz="2000" dirty="0"/>
              <a:t>://</a:t>
            </a:r>
            <a:r>
              <a:rPr lang="fi-FI" sz="2000" dirty="0" smtClean="0"/>
              <a:t>www.iltalehti.fi/digi/2011031813385629_du.shtml?ref=kn</a:t>
            </a:r>
          </a:p>
          <a:p>
            <a:r>
              <a:rPr lang="fi-FI" sz="2000" dirty="0"/>
              <a:t>http://www.aronet.fi</a:t>
            </a:r>
            <a:r>
              <a:rPr lang="fi-FI" sz="2000" dirty="0" smtClean="0"/>
              <a:t>/</a:t>
            </a:r>
          </a:p>
          <a:p>
            <a:r>
              <a:rPr lang="fi-FI" sz="2000" dirty="0"/>
              <a:t>http://</a:t>
            </a:r>
            <a:r>
              <a:rPr lang="fi-FI" sz="2000" dirty="0" smtClean="0"/>
              <a:t>int.smarttech.com/sti/fi/Education/default.htm</a:t>
            </a:r>
          </a:p>
          <a:p>
            <a:r>
              <a:rPr lang="fi-FI" sz="2000" dirty="0"/>
              <a:t>http://www.yrwall.com</a:t>
            </a:r>
            <a:r>
              <a:rPr lang="fi-FI" sz="2000" dirty="0" smtClean="0"/>
              <a:t>/</a:t>
            </a:r>
          </a:p>
          <a:p>
            <a:pPr marL="274320" lvl="2" indent="-274320">
              <a:spcBef>
                <a:spcPts val="600"/>
              </a:spcBef>
              <a:buClr>
                <a:schemeClr val="accent1"/>
              </a:buClr>
              <a:buSzPct val="70000"/>
            </a:pPr>
            <a:r>
              <a:rPr lang="fi-FI" sz="2000" dirty="0"/>
              <a:t>http://www.kontti.fi</a:t>
            </a:r>
            <a:r>
              <a:rPr lang="fi-FI" sz="2000" dirty="0" smtClean="0"/>
              <a:t>/</a:t>
            </a:r>
          </a:p>
          <a:p>
            <a:pPr marL="274320" lvl="2" indent="-274320">
              <a:spcBef>
                <a:spcPts val="600"/>
              </a:spcBef>
              <a:buClr>
                <a:schemeClr val="accent1"/>
              </a:buClr>
              <a:buSzPct val="70000"/>
            </a:pPr>
            <a:r>
              <a:rPr lang="fi-FI" sz="2000" dirty="0"/>
              <a:t>http://www.scandiccontainer.fi</a:t>
            </a:r>
            <a:r>
              <a:rPr lang="fi-FI" sz="2000" dirty="0" smtClean="0"/>
              <a:t>/</a:t>
            </a:r>
            <a:endParaRPr lang="fi-FI" sz="2000" dirty="0"/>
          </a:p>
          <a:p>
            <a:endParaRPr lang="fi-FI" sz="2000" dirty="0" smtClean="0"/>
          </a:p>
          <a:p>
            <a:endParaRPr lang="fi-FI" sz="2000" dirty="0" smtClean="0"/>
          </a:p>
        </p:txBody>
      </p:sp>
    </p:spTree>
    <p:extLst>
      <p:ext uri="{BB962C8B-B14F-4D97-AF65-F5344CB8AC3E}">
        <p14:creationId xmlns:p14="http://schemas.microsoft.com/office/powerpoint/2010/main" val="1020222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KONTIT</a:t>
            </a:r>
            <a:endParaRPr lang="fi-FI" dirty="0"/>
          </a:p>
        </p:txBody>
      </p:sp>
      <p:sp>
        <p:nvSpPr>
          <p:cNvPr id="3" name="Content Placeholder 2"/>
          <p:cNvSpPr>
            <a:spLocks noGrp="1"/>
          </p:cNvSpPr>
          <p:nvPr>
            <p:ph sz="quarter" idx="1"/>
          </p:nvPr>
        </p:nvSpPr>
        <p:spPr/>
        <p:txBody>
          <a:bodyPr>
            <a:normAutofit/>
          </a:bodyPr>
          <a:lstStyle/>
          <a:p>
            <a:r>
              <a:rPr lang="fi-FI" dirty="0"/>
              <a:t>MITÄ HYVÄÄ?</a:t>
            </a:r>
          </a:p>
          <a:p>
            <a:pPr lvl="1"/>
            <a:r>
              <a:rPr lang="fi-FI" dirty="0"/>
              <a:t>Irtonainen/erillinen tila luo uusia mahdollisuuksia</a:t>
            </a:r>
          </a:p>
          <a:p>
            <a:pPr lvl="1"/>
            <a:r>
              <a:rPr lang="fi-FI" dirty="0"/>
              <a:t>Tilan liikuteltavuus – seinien kaato, konttien yhdistäminen</a:t>
            </a:r>
          </a:p>
          <a:p>
            <a:pPr lvl="1"/>
            <a:r>
              <a:rPr lang="fi-FI" dirty="0"/>
              <a:t>Aurinkopaneelien hyödyntäminen?</a:t>
            </a:r>
          </a:p>
          <a:p>
            <a:pPr lvl="1"/>
            <a:r>
              <a:rPr lang="fi-FI" dirty="0"/>
              <a:t>Uudenlainen/moderni ympäristö</a:t>
            </a:r>
          </a:p>
          <a:p>
            <a:pPr lvl="1"/>
            <a:r>
              <a:rPr lang="fi-FI" dirty="0"/>
              <a:t>Idea: polku vie </a:t>
            </a:r>
            <a:r>
              <a:rPr lang="fi-FI" dirty="0" smtClean="0"/>
              <a:t>tilaan – lasten käytävä ulkona</a:t>
            </a:r>
          </a:p>
          <a:p>
            <a:pPr lvl="1"/>
            <a:r>
              <a:rPr lang="fi-FI" dirty="0" smtClean="0"/>
              <a:t>Mahdollisuus käytettyihin kontteihin</a:t>
            </a:r>
          </a:p>
          <a:p>
            <a:pPr lvl="1"/>
            <a:r>
              <a:rPr lang="fi-FI" dirty="0" smtClean="0"/>
              <a:t>Ulkoasun muokattavuus – oppilailla mahdollisuus vaikuttaa</a:t>
            </a:r>
            <a:endParaRPr lang="fi-FI" dirty="0"/>
          </a:p>
          <a:p>
            <a:pPr lvl="1"/>
            <a:endParaRPr lang="fi-FI" dirty="0"/>
          </a:p>
          <a:p>
            <a:r>
              <a:rPr lang="fi-FI" dirty="0"/>
              <a:t>MITÄ HUONOA?</a:t>
            </a:r>
          </a:p>
          <a:p>
            <a:pPr lvl="1"/>
            <a:r>
              <a:rPr lang="fi-FI" dirty="0"/>
              <a:t>Tilan rajallisuus – laitteiden vaatima tila + maksimi henkilömäärä</a:t>
            </a:r>
          </a:p>
          <a:p>
            <a:pPr lvl="1"/>
            <a:r>
              <a:rPr lang="fi-FI" dirty="0"/>
              <a:t>Kustannukset ?</a:t>
            </a:r>
          </a:p>
          <a:p>
            <a:endParaRPr lang="fi-FI" dirty="0"/>
          </a:p>
        </p:txBody>
      </p:sp>
    </p:spTree>
    <p:extLst>
      <p:ext uri="{BB962C8B-B14F-4D97-AF65-F5344CB8AC3E}">
        <p14:creationId xmlns:p14="http://schemas.microsoft.com/office/powerpoint/2010/main" val="1570176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04664"/>
            <a:ext cx="7467600" cy="6069288"/>
          </a:xfrm>
        </p:spPr>
        <p:txBody>
          <a:bodyPr>
            <a:normAutofit fontScale="77500" lnSpcReduction="20000"/>
          </a:bodyPr>
          <a:lstStyle/>
          <a:p>
            <a:r>
              <a:rPr lang="fi-FI" dirty="0" smtClean="0"/>
              <a:t>KONTIT</a:t>
            </a:r>
          </a:p>
          <a:p>
            <a:pPr lvl="1"/>
            <a:r>
              <a:rPr lang="fi-FI" dirty="0" smtClean="0"/>
              <a:t>Hinta 1 000-3 000 €</a:t>
            </a:r>
          </a:p>
          <a:p>
            <a:pPr lvl="1"/>
            <a:r>
              <a:rPr lang="fi-FI" dirty="0" smtClean="0"/>
              <a:t>Myyjiä: </a:t>
            </a:r>
          </a:p>
          <a:p>
            <a:pPr lvl="2"/>
            <a:r>
              <a:rPr lang="fi-FI" dirty="0" err="1" smtClean="0"/>
              <a:t>Finncontainers</a:t>
            </a:r>
            <a:r>
              <a:rPr lang="fi-FI" dirty="0"/>
              <a:t>, </a:t>
            </a:r>
            <a:r>
              <a:rPr lang="fi-FI" dirty="0">
                <a:hlinkClick r:id="rId2"/>
              </a:rPr>
              <a:t>http://</a:t>
            </a:r>
            <a:r>
              <a:rPr lang="fi-FI" dirty="0" smtClean="0">
                <a:hlinkClick r:id="rId2"/>
              </a:rPr>
              <a:t>www.kontti.fi/</a:t>
            </a:r>
            <a:endParaRPr lang="fi-FI" dirty="0" smtClean="0"/>
          </a:p>
          <a:p>
            <a:pPr lvl="2"/>
            <a:r>
              <a:rPr lang="fi-FI" dirty="0" err="1" smtClean="0"/>
              <a:t>Scandic</a:t>
            </a:r>
            <a:r>
              <a:rPr lang="fi-FI" dirty="0" smtClean="0"/>
              <a:t> </a:t>
            </a:r>
            <a:r>
              <a:rPr lang="fi-FI" dirty="0" err="1" smtClean="0"/>
              <a:t>Container</a:t>
            </a:r>
            <a:r>
              <a:rPr lang="fi-FI" dirty="0" smtClean="0"/>
              <a:t> Oy, </a:t>
            </a:r>
            <a:r>
              <a:rPr lang="fi-FI" dirty="0">
                <a:hlinkClick r:id="rId3"/>
              </a:rPr>
              <a:t>http://www.scandiccontainer.fi</a:t>
            </a:r>
            <a:r>
              <a:rPr lang="fi-FI" dirty="0" smtClean="0">
                <a:hlinkClick r:id="rId3"/>
              </a:rPr>
              <a:t>/</a:t>
            </a:r>
            <a:endParaRPr lang="fi-FI" dirty="0" smtClean="0"/>
          </a:p>
          <a:p>
            <a:pPr lvl="1"/>
            <a:r>
              <a:rPr lang="fi-FI" dirty="0" smtClean="0"/>
              <a:t>Vuokrausmahdollisuudet:</a:t>
            </a:r>
          </a:p>
          <a:p>
            <a:pPr lvl="2"/>
            <a:r>
              <a:rPr lang="fi-FI" dirty="0" smtClean="0"/>
              <a:t>1 kk, n. 430 € + alv 22% (</a:t>
            </a:r>
            <a:r>
              <a:rPr lang="fi-FI" dirty="0" err="1" smtClean="0"/>
              <a:t>Scandic</a:t>
            </a:r>
            <a:r>
              <a:rPr lang="fi-FI" dirty="0" smtClean="0"/>
              <a:t> </a:t>
            </a:r>
            <a:r>
              <a:rPr lang="fi-FI" dirty="0" err="1" smtClean="0"/>
              <a:t>Container</a:t>
            </a:r>
            <a:r>
              <a:rPr lang="fi-FI" dirty="0" smtClean="0"/>
              <a:t> Oy), hinta </a:t>
            </a:r>
            <a:r>
              <a:rPr lang="fi-FI" dirty="0"/>
              <a:t>sisältää vuokran, varikkonostot ja kuljetukset alas </a:t>
            </a:r>
            <a:r>
              <a:rPr lang="fi-FI" dirty="0" smtClean="0"/>
              <a:t>laskettuna.</a:t>
            </a:r>
          </a:p>
          <a:p>
            <a:pPr lvl="2"/>
            <a:r>
              <a:rPr lang="fi-FI" dirty="0" smtClean="0"/>
              <a:t>4 kk, n. 780 € + alv 22% (</a:t>
            </a:r>
            <a:r>
              <a:rPr lang="fi-FI" dirty="0" err="1" smtClean="0"/>
              <a:t>Scandic</a:t>
            </a:r>
            <a:r>
              <a:rPr lang="fi-FI" dirty="0" smtClean="0"/>
              <a:t> </a:t>
            </a:r>
            <a:r>
              <a:rPr lang="fi-FI" dirty="0" err="1" smtClean="0"/>
              <a:t>Container</a:t>
            </a:r>
            <a:r>
              <a:rPr lang="fi-FI" dirty="0" smtClean="0"/>
              <a:t> Oy), hinta sisältää vuokran ja varikkonostot</a:t>
            </a:r>
            <a:endParaRPr lang="fi-FI" dirty="0"/>
          </a:p>
          <a:p>
            <a:pPr marL="800100" lvl="1" indent="-342900"/>
            <a:endParaRPr lang="fi-FI" dirty="0" smtClean="0"/>
          </a:p>
          <a:p>
            <a:pPr marL="434340" indent="-342900"/>
            <a:r>
              <a:rPr lang="fi-FI" dirty="0" smtClean="0"/>
              <a:t>TOIMISTOKONTIT</a:t>
            </a:r>
          </a:p>
          <a:p>
            <a:pPr marL="457200" lvl="1" indent="0">
              <a:buNone/>
            </a:pPr>
            <a:r>
              <a:rPr lang="fi-FI" dirty="0"/>
              <a:t>- eristys: seinät 50mm-100mm ja lattia/katto 100-150mm</a:t>
            </a:r>
            <a:br>
              <a:rPr lang="fi-FI" dirty="0"/>
            </a:br>
            <a:r>
              <a:rPr lang="fi-FI" dirty="0"/>
              <a:t>- lattia 20-30mm säänkestävää vaneria joka on päällystetty PVC muovilla</a:t>
            </a:r>
            <a:br>
              <a:rPr lang="fi-FI" dirty="0"/>
            </a:br>
            <a:r>
              <a:rPr lang="fi-FI" dirty="0"/>
              <a:t>- ulkomitat: pituus 3-9m, leveys 2,44m ja korkeus 2,59m</a:t>
            </a:r>
            <a:br>
              <a:rPr lang="fi-FI" dirty="0"/>
            </a:br>
            <a:r>
              <a:rPr lang="fi-FI" dirty="0"/>
              <a:t>- ikkunat: vakiona 2kpl avattavia </a:t>
            </a:r>
            <a:r>
              <a:rPr lang="fi-FI" dirty="0" smtClean="0"/>
              <a:t>ikkunoita </a:t>
            </a:r>
            <a:r>
              <a:rPr lang="fi-FI" dirty="0"/>
              <a:t>(koko:800x1250mm), joissa ulkopuoliset kaihtimet</a:t>
            </a:r>
            <a:br>
              <a:rPr lang="fi-FI" dirty="0"/>
            </a:br>
            <a:r>
              <a:rPr lang="fi-FI" dirty="0"/>
              <a:t>- ovi: vakiona 1kpl lukollinen käyntiovi</a:t>
            </a:r>
            <a:br>
              <a:rPr lang="fi-FI" dirty="0"/>
            </a:br>
            <a:r>
              <a:rPr lang="fi-FI" dirty="0"/>
              <a:t>- vesijärjestelmä: mahdollinen</a:t>
            </a:r>
            <a:br>
              <a:rPr lang="fi-FI" dirty="0"/>
            </a:br>
            <a:r>
              <a:rPr lang="fi-FI" dirty="0"/>
              <a:t>- paino: 1245-2700kg</a:t>
            </a:r>
            <a:br>
              <a:rPr lang="fi-FI" dirty="0"/>
            </a:br>
            <a:r>
              <a:rPr lang="fi-FI" dirty="0"/>
              <a:t>- seinä ja kattomateriaali: 0,5mm sinkittyä peltiä</a:t>
            </a:r>
            <a:br>
              <a:rPr lang="fi-FI" dirty="0"/>
            </a:br>
            <a:r>
              <a:rPr lang="fi-FI" dirty="0"/>
              <a:t>- sisäverhoilu: kovalevy, väri valkoinen tai tammi</a:t>
            </a:r>
            <a:br>
              <a:rPr lang="fi-FI" dirty="0"/>
            </a:br>
            <a:r>
              <a:rPr lang="fi-FI" dirty="0"/>
              <a:t>- sähköistys: valaistus, lämmitys, pistorasioita, katkaisimet, sekä optiona ilmastointi ja puhelinlinjat</a:t>
            </a:r>
            <a:br>
              <a:rPr lang="fi-FI" dirty="0"/>
            </a:br>
            <a:r>
              <a:rPr lang="fi-FI" dirty="0"/>
              <a:t>- kontti voidaan siirtää kulmapaloista kannattelemalla tai kyljessä olevista trukkitaskuista.</a:t>
            </a:r>
            <a:br>
              <a:rPr lang="fi-FI" dirty="0"/>
            </a:br>
            <a:r>
              <a:rPr lang="fi-FI" dirty="0"/>
              <a:t>- lisävarusteet </a:t>
            </a:r>
            <a:r>
              <a:rPr lang="fi-FI" dirty="0" err="1"/>
              <a:t>esim</a:t>
            </a:r>
            <a:r>
              <a:rPr lang="fi-FI" dirty="0"/>
              <a:t>, saniteettitilat, minikeittiö, tuulikaapit, väliseinät, </a:t>
            </a:r>
            <a:r>
              <a:rPr lang="fi-FI" dirty="0" err="1"/>
              <a:t>erinlaiset</a:t>
            </a:r>
            <a:r>
              <a:rPr lang="fi-FI" dirty="0"/>
              <a:t> ikkunat.</a:t>
            </a:r>
            <a:endParaRPr lang="fi-FI" dirty="0" smtClean="0"/>
          </a:p>
        </p:txBody>
      </p:sp>
    </p:spTree>
    <p:extLst>
      <p:ext uri="{BB962C8B-B14F-4D97-AF65-F5344CB8AC3E}">
        <p14:creationId xmlns:p14="http://schemas.microsoft.com/office/powerpoint/2010/main" val="2849725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489804"/>
            <a:ext cx="2664296" cy="236678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543939"/>
            <a:ext cx="2599060" cy="144490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6019" y="1830473"/>
            <a:ext cx="2736304" cy="205222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2326" y="3140968"/>
            <a:ext cx="3383116" cy="2341116"/>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55977" y="3717032"/>
            <a:ext cx="3713378" cy="2473250"/>
          </a:xfrm>
          <a:prstGeom prst="rect">
            <a:avLst/>
          </a:prstGeom>
        </p:spPr>
      </p:pic>
    </p:spTree>
    <p:extLst>
      <p:ext uri="{BB962C8B-B14F-4D97-AF65-F5344CB8AC3E}">
        <p14:creationId xmlns:p14="http://schemas.microsoft.com/office/powerpoint/2010/main" val="33170286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AURINKOPANEELIT</a:t>
            </a:r>
            <a:endParaRPr lang="fi-FI" dirty="0"/>
          </a:p>
        </p:txBody>
      </p:sp>
      <p:sp>
        <p:nvSpPr>
          <p:cNvPr id="4" name="Content Placeholder 3"/>
          <p:cNvSpPr>
            <a:spLocks noGrp="1"/>
          </p:cNvSpPr>
          <p:nvPr>
            <p:ph sz="quarter" idx="2"/>
          </p:nvPr>
        </p:nvSpPr>
        <p:spPr/>
        <p:txBody>
          <a:bodyPr>
            <a:normAutofit fontScale="77500" lnSpcReduction="20000"/>
          </a:bodyPr>
          <a:lstStyle/>
          <a:p>
            <a:r>
              <a:rPr lang="fi-FI" sz="2000" dirty="0"/>
              <a:t>” Niiden ehdottomana hyvänä puolena fyysikot pitävät kiderakenteen stabiilisuutta eli piikide ei muuta olomuotoaan vuosienkaan saatossa. Käyttäjän kannalta tämä tarkoittaa sitä, että kenno tuottaa uutena saman verran sähköä kuin kymmenien vuosien käytön jälkeen. </a:t>
            </a:r>
            <a:r>
              <a:rPr lang="fi-FI" sz="2000" dirty="0" smtClean="0"/>
              <a:t>”</a:t>
            </a:r>
          </a:p>
          <a:p>
            <a:r>
              <a:rPr lang="fi-FI" dirty="0"/>
              <a:t>MIKSI?</a:t>
            </a:r>
          </a:p>
          <a:p>
            <a:pPr lvl="1"/>
            <a:r>
              <a:rPr lang="fi-FI" sz="2000" dirty="0"/>
              <a:t>Tyypillinen käyttöaika noin 30 vuotta</a:t>
            </a:r>
          </a:p>
          <a:p>
            <a:pPr lvl="1"/>
            <a:r>
              <a:rPr lang="fi-FI" sz="2000" dirty="0"/>
              <a:t>Ekologisuus – uusiutuvaa energiaa</a:t>
            </a:r>
          </a:p>
          <a:p>
            <a:pPr lvl="1"/>
            <a:r>
              <a:rPr lang="fi-FI" sz="2000" dirty="0"/>
              <a:t>Kennojen takaisinmaksuaika 1-4 vuotta</a:t>
            </a:r>
          </a:p>
          <a:p>
            <a:pPr lvl="1"/>
            <a:r>
              <a:rPr lang="fi-FI" sz="2000" dirty="0"/>
              <a:t>Energiaa mahdollisuus varastoida</a:t>
            </a:r>
            <a:endParaRPr lang="fi-FI" dirty="0"/>
          </a:p>
          <a:p>
            <a:pPr>
              <a:buNone/>
            </a:pPr>
            <a:r>
              <a:rPr lang="fi-FI" dirty="0"/>
              <a:t>	</a:t>
            </a:r>
            <a:r>
              <a:rPr lang="fi-FI" sz="2000" dirty="0"/>
              <a:t>Ekologisten ratkaisujen käyttö herättää oppilaiden mielenkiinnon ympäristöystävällisiä valintoja kohtaan. Loisi koululle mahdollisuuden toimia suunnannäyttäjänä tämän tyyppisten tulevaisuutta ajattelevien menetelmien käytössä.</a:t>
            </a:r>
          </a:p>
          <a:p>
            <a:endParaRPr lang="fi-FI" sz="2000" dirty="0"/>
          </a:p>
          <a:p>
            <a:endParaRPr lang="fi-FI" dirty="0"/>
          </a:p>
        </p:txBody>
      </p:sp>
      <p:pic>
        <p:nvPicPr>
          <p:cNvPr id="5" name="Content Placeholder 4" descr="aurinkopaneelit.jpg"/>
          <p:cNvPicPr>
            <a:picLocks noGrp="1" noChangeAspect="1"/>
          </p:cNvPicPr>
          <p:nvPr>
            <p:ph sz="quarter" idx="1"/>
          </p:nvPr>
        </p:nvPicPr>
        <p:blipFill>
          <a:blip r:embed="rId2" cstate="print"/>
          <a:stretch>
            <a:fillRect/>
          </a:stretch>
        </p:blipFill>
        <p:spPr>
          <a:xfrm>
            <a:off x="753324" y="1628800"/>
            <a:ext cx="3125859" cy="2513190"/>
          </a:xfrm>
        </p:spPr>
      </p:pic>
      <p:pic>
        <p:nvPicPr>
          <p:cNvPr id="6" name="Picture 5" descr="aurinkopaneelit_talvella.jpg"/>
          <p:cNvPicPr>
            <a:picLocks noChangeAspect="1"/>
          </p:cNvPicPr>
          <p:nvPr/>
        </p:nvPicPr>
        <p:blipFill>
          <a:blip r:embed="rId3" cstate="print"/>
          <a:stretch>
            <a:fillRect/>
          </a:stretch>
        </p:blipFill>
        <p:spPr>
          <a:xfrm>
            <a:off x="843360" y="4293096"/>
            <a:ext cx="2945788" cy="1963859"/>
          </a:xfrm>
          <a:prstGeom prst="rect">
            <a:avLst/>
          </a:prstGeom>
        </p:spPr>
      </p:pic>
    </p:spTree>
    <p:extLst>
      <p:ext uri="{BB962C8B-B14F-4D97-AF65-F5344CB8AC3E}">
        <p14:creationId xmlns:p14="http://schemas.microsoft.com/office/powerpoint/2010/main" val="3488466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FAKTOJA AURINKOPANEELEISTA</a:t>
            </a:r>
            <a:endParaRPr lang="fi-FI" dirty="0"/>
          </a:p>
        </p:txBody>
      </p:sp>
      <p:sp>
        <p:nvSpPr>
          <p:cNvPr id="3" name="Content Placeholder 2"/>
          <p:cNvSpPr>
            <a:spLocks noGrp="1"/>
          </p:cNvSpPr>
          <p:nvPr>
            <p:ph sz="quarter" idx="1"/>
          </p:nvPr>
        </p:nvSpPr>
        <p:spPr/>
        <p:txBody>
          <a:bodyPr>
            <a:normAutofit/>
          </a:bodyPr>
          <a:lstStyle/>
          <a:p>
            <a:r>
              <a:rPr lang="fi-FI" sz="2000" dirty="0"/>
              <a:t>” Aurinkopaneeli koostuu sarjaan kytketyistä aurinkokennoista. Aurinkokenno muuttaa valosähköistä ilmiöitä hyödyntäen valon fotonien energian sähköenergiaksi. Fotonin iskeytyessä kennon pintamateriaaliaan irtoaa pinnasta elektroni, joka johdetaan loppulaitteeseen tai varastoitavaksi akkuun</a:t>
            </a:r>
            <a:r>
              <a:rPr lang="fi-FI" sz="2000" dirty="0" smtClean="0"/>
              <a:t>.”</a:t>
            </a:r>
          </a:p>
          <a:p>
            <a:r>
              <a:rPr lang="fi-FI" sz="2000" dirty="0" smtClean="0"/>
              <a:t>”</a:t>
            </a:r>
            <a:r>
              <a:rPr lang="fi-FI" sz="2000" dirty="0"/>
              <a:t> Tehokkaimmat aurinkopaneelit on valmistettu </a:t>
            </a:r>
            <a:r>
              <a:rPr lang="fi-FI" sz="2000" dirty="0" err="1"/>
              <a:t>monikidemoduuleista</a:t>
            </a:r>
            <a:r>
              <a:rPr lang="fi-FI" sz="2000" dirty="0"/>
              <a:t>, jotka suoritettujen tutkimusten mukaan hyödyntävät parhaiten hajavaloa sekä paneeliin kohdistuvaa epäsuoraa valoa. </a:t>
            </a:r>
            <a:r>
              <a:rPr lang="fi-FI" sz="2000" dirty="0" err="1"/>
              <a:t>Monikiteinen</a:t>
            </a:r>
            <a:r>
              <a:rPr lang="fi-FI" sz="2000" dirty="0"/>
              <a:t> aurinkopaneeli tuottaa vielä silloin sähköä, kun yksikide- ja ohutkalvopaneelit eivät tuota. Suomessa tämä lisää aurinkosähkön käytettävyyttä erityisesti syksyllä. </a:t>
            </a:r>
            <a:r>
              <a:rPr lang="fi-FI" sz="2000" dirty="0" smtClean="0"/>
              <a:t>”</a:t>
            </a:r>
          </a:p>
          <a:p>
            <a:r>
              <a:rPr lang="fi-FI" sz="2000" dirty="0" smtClean="0"/>
              <a:t>Hinta 1 000-10 000 € (riippuen koosta)</a:t>
            </a:r>
            <a:endParaRPr lang="fi-FI" sz="2000" dirty="0"/>
          </a:p>
        </p:txBody>
      </p:sp>
    </p:spTree>
    <p:extLst>
      <p:ext uri="{BB962C8B-B14F-4D97-AF65-F5344CB8AC3E}">
        <p14:creationId xmlns:p14="http://schemas.microsoft.com/office/powerpoint/2010/main" val="31320777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68313" y="332656"/>
            <a:ext cx="7456487" cy="4211176"/>
          </a:xfrm>
        </p:spPr>
      </p:pic>
      <p:sp>
        <p:nvSpPr>
          <p:cNvPr id="5" name="TextBox 4"/>
          <p:cNvSpPr txBox="1"/>
          <p:nvPr/>
        </p:nvSpPr>
        <p:spPr>
          <a:xfrm>
            <a:off x="755576" y="4653136"/>
            <a:ext cx="7128792" cy="1754326"/>
          </a:xfrm>
          <a:prstGeom prst="rect">
            <a:avLst/>
          </a:prstGeom>
          <a:noFill/>
        </p:spPr>
        <p:txBody>
          <a:bodyPr wrap="square" rtlCol="0">
            <a:spAutoFit/>
          </a:bodyPr>
          <a:lstStyle/>
          <a:p>
            <a:r>
              <a:rPr lang="fi-FI" dirty="0" smtClean="0"/>
              <a:t>Aurinkopaneeleiden ympärille rakennetaan aurinkosähköjärjestelmä. Järjestelmän kokoonpano riippuu monesta asiasta; mihin paneelit asennetaan, syötetäänkö sähkövirta suoraan verkkoon, käytetäänkö vaihto- vai tasavirtaa, jne.</a:t>
            </a:r>
          </a:p>
          <a:p>
            <a:r>
              <a:rPr lang="fi-FI" dirty="0" smtClean="0"/>
              <a:t>Aurinkokennoakku: tehtävänä kerätä auringosta saatava energia talteen</a:t>
            </a:r>
          </a:p>
          <a:p>
            <a:r>
              <a:rPr lang="fi-FI" dirty="0" smtClean="0"/>
              <a:t>Ohjausyksikkö: ohjaa sähkönkulkua akkujen ja paneelien välillä – tehtävänä suojata akkuja ylilatautumiselta</a:t>
            </a:r>
          </a:p>
        </p:txBody>
      </p:sp>
    </p:spTree>
    <p:extLst>
      <p:ext uri="{BB962C8B-B14F-4D97-AF65-F5344CB8AC3E}">
        <p14:creationId xmlns:p14="http://schemas.microsoft.com/office/powerpoint/2010/main" val="3108190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404664"/>
            <a:ext cx="7457256" cy="6069288"/>
          </a:xfrm>
        </p:spPr>
        <p:txBody>
          <a:bodyPr/>
          <a:lstStyle/>
          <a:p>
            <a:r>
              <a:rPr lang="fi-FI" dirty="0" smtClean="0"/>
              <a:t>AURINKOPANEELIT KONTEISSA</a:t>
            </a:r>
          </a:p>
          <a:p>
            <a:pPr marL="365760" lvl="1" indent="0">
              <a:buNone/>
            </a:pPr>
            <a:r>
              <a:rPr lang="fi-FI" sz="2000" dirty="0" smtClean="0"/>
              <a:t>Koska kontit ja koulu sijaitsevat luonnon keskellä, olisi luonnollista käyttää ekologista ratkaisua energian hankinnassa. Kontit ovat kierrätettyjä, joten aurinkopaneelit jatkaisivat ympäristöystävällistä linjaa. Kontit eivät olisi sidoksissa kouluun eivätkä riippuvaisia sen sähköstä. Tämä helpottaisi viikonloppu- ja kesäkäyttöä, mikäli sellaista haluttaisiin.</a:t>
            </a:r>
          </a:p>
          <a:p>
            <a:pPr marL="365760" lvl="1" indent="0">
              <a:buNone/>
            </a:pPr>
            <a:endParaRPr lang="fi-FI" sz="2000" dirty="0" smtClean="0"/>
          </a:p>
          <a:p>
            <a:r>
              <a:rPr lang="fi-FI" dirty="0" smtClean="0"/>
              <a:t>IDEAN MONISTETTAVUUS</a:t>
            </a:r>
          </a:p>
          <a:p>
            <a:pPr marL="365760" lvl="1" indent="0">
              <a:buNone/>
            </a:pPr>
            <a:r>
              <a:rPr lang="fi-FI" sz="2000" dirty="0" smtClean="0"/>
              <a:t>Aurinkopaneelien käytöstä voidaan myöntää ekoenergiamerkki, joka nostaisi koulun mainetta ympäristöystävällisenä kouluna. Muualla Euroopassa aurinkopaneelien käyttö kasvaa jatkuvasti, joten se olisi nykyaikainen vaihtoehto. Aurinkopaneeleita voisi käyttää myös koko koulun sähkön saamiseen, mutta silloin investointi olisi jo huomattavasti suurempi. Niitä voisi harkita, jos ei koko koulun, niin ainakin osan energian hankintaan.</a:t>
            </a:r>
          </a:p>
        </p:txBody>
      </p:sp>
    </p:spTree>
    <p:extLst>
      <p:ext uri="{BB962C8B-B14F-4D97-AF65-F5344CB8AC3E}">
        <p14:creationId xmlns:p14="http://schemas.microsoft.com/office/powerpoint/2010/main" val="4131495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LUOVUUS</a:t>
            </a:r>
            <a:endParaRPr lang="fi-FI" dirty="0"/>
          </a:p>
        </p:txBody>
      </p:sp>
      <p:sp>
        <p:nvSpPr>
          <p:cNvPr id="3" name="Content Placeholder 2"/>
          <p:cNvSpPr>
            <a:spLocks noGrp="1"/>
          </p:cNvSpPr>
          <p:nvPr>
            <p:ph sz="quarter" idx="1"/>
          </p:nvPr>
        </p:nvSpPr>
        <p:spPr/>
        <p:txBody>
          <a:bodyPr>
            <a:normAutofit/>
          </a:bodyPr>
          <a:lstStyle/>
          <a:p>
            <a:r>
              <a:rPr lang="fi-FI" sz="2000" dirty="0"/>
              <a:t>” Uuden opetusteknologian hyödyntäminen on nostanut Peltosaaren koulun ja samalla Riihimäen kaupungin Euroopan kartalle. Peltosaaren koulu on arvioitu tietotekniikan hyödyntäjänä yhdeksi johtavista kouluista Euroopassa. Brittiläisen selvityksen perusteella oppimistulokset ovat parantuneet jopa 16 prosenttia. ”</a:t>
            </a:r>
          </a:p>
          <a:p>
            <a:r>
              <a:rPr lang="fi-FI" sz="2000" dirty="0"/>
              <a:t>Uusien digitaalisten innovaatioiden tuominen myös opetuskäyttöön lisää oppilaiden motivaatiota ja kiinnostusta itse oppiainetta kohtaan</a:t>
            </a:r>
          </a:p>
          <a:p>
            <a:r>
              <a:rPr lang="fi-FI" sz="2000" dirty="0"/>
              <a:t>Mahdollisuus toteuttaa itseään uudella </a:t>
            </a:r>
            <a:r>
              <a:rPr lang="fi-FI" sz="2000" dirty="0" smtClean="0"/>
              <a:t>tapaa</a:t>
            </a:r>
            <a:endParaRPr lang="fi-FI" sz="2000" dirty="0"/>
          </a:p>
        </p:txBody>
      </p:sp>
    </p:spTree>
    <p:extLst>
      <p:ext uri="{BB962C8B-B14F-4D97-AF65-F5344CB8AC3E}">
        <p14:creationId xmlns:p14="http://schemas.microsoft.com/office/powerpoint/2010/main" val="28861357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221</TotalTime>
  <Words>1215</Words>
  <Application>Microsoft Office PowerPoint</Application>
  <PresentationFormat>On-screen Show (4:3)</PresentationFormat>
  <Paragraphs>128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SISÄPIHAT - KONTIT</vt:lpstr>
      <vt:lpstr>KONTIT</vt:lpstr>
      <vt:lpstr>PowerPoint Presentation</vt:lpstr>
      <vt:lpstr>PowerPoint Presentation</vt:lpstr>
      <vt:lpstr>AURINKOPANEELIT</vt:lpstr>
      <vt:lpstr>FAKTOJA AURINKOPANEELEISTA</vt:lpstr>
      <vt:lpstr>PowerPoint Presentation</vt:lpstr>
      <vt:lpstr>PowerPoint Presentation</vt:lpstr>
      <vt:lpstr>LUOVUUS</vt:lpstr>
      <vt:lpstr>DIGITAALINEN KOSKETUSTAULU - SMARTBOARD</vt:lpstr>
      <vt:lpstr>PowerPoint Presentation</vt:lpstr>
      <vt:lpstr>PowerPoint Presentation</vt:lpstr>
      <vt:lpstr>PowerPoint Presentation</vt:lpstr>
      <vt:lpstr>PowerPoint Presentation</vt:lpstr>
      <vt:lpstr>GRAFFITISEINÄ - YrWall</vt:lpstr>
      <vt:lpstr>GRAFFITISEINÄ - YrWall</vt:lpstr>
      <vt:lpstr>PowerPoint Presentation</vt:lpstr>
      <vt:lpstr>LÄHTEET</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SISÄPIHAT - KONTIT</dc:title>
  <dc:creator>Administrator</dc:creator>
  <cp:lastModifiedBy>Administrator</cp:lastModifiedBy>
  <cp:revision>78</cp:revision>
  <dcterms:created xsi:type="dcterms:W3CDTF">2011-03-24T07:57:16Z</dcterms:created>
  <dcterms:modified xsi:type="dcterms:W3CDTF">2011-03-24T11:38:26Z</dcterms:modified>
</cp:coreProperties>
</file>